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6" r:id="rId2"/>
    <p:sldId id="268" r:id="rId3"/>
    <p:sldId id="368" r:id="rId4"/>
    <p:sldId id="316" r:id="rId5"/>
    <p:sldId id="376" r:id="rId6"/>
    <p:sldId id="345" r:id="rId7"/>
    <p:sldId id="355" r:id="rId8"/>
    <p:sldId id="270" r:id="rId9"/>
    <p:sldId id="377" r:id="rId10"/>
    <p:sldId id="378" r:id="rId11"/>
    <p:sldId id="379" r:id="rId12"/>
    <p:sldId id="380" r:id="rId13"/>
    <p:sldId id="381" r:id="rId14"/>
    <p:sldId id="453" r:id="rId15"/>
    <p:sldId id="434" r:id="rId16"/>
    <p:sldId id="265" r:id="rId17"/>
    <p:sldId id="257" r:id="rId18"/>
    <p:sldId id="258" r:id="rId19"/>
    <p:sldId id="259" r:id="rId20"/>
    <p:sldId id="260" r:id="rId21"/>
    <p:sldId id="261" r:id="rId22"/>
    <p:sldId id="262" r:id="rId23"/>
    <p:sldId id="263" r:id="rId24"/>
    <p:sldId id="264" r:id="rId25"/>
    <p:sldId id="454" r:id="rId26"/>
    <p:sldId id="452" r:id="rId27"/>
    <p:sldId id="441" r:id="rId28"/>
    <p:sldId id="448" r:id="rId29"/>
    <p:sldId id="440" r:id="rId30"/>
    <p:sldId id="436" r:id="rId31"/>
    <p:sldId id="437" r:id="rId32"/>
    <p:sldId id="446" r:id="rId33"/>
    <p:sldId id="442"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20CB1-A408-4F68-A481-E51FDA87F30A}"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F83093DD-6C2A-4F83-910E-FCE4F20F1AFA}">
      <dgm:prSet/>
      <dgm:spPr>
        <a:solidFill>
          <a:schemeClr val="accent6">
            <a:lumMod val="40000"/>
            <a:lumOff val="60000"/>
          </a:schemeClr>
        </a:solidFill>
        <a:ln>
          <a:solidFill>
            <a:schemeClr val="accent1">
              <a:lumMod val="50000"/>
            </a:schemeClr>
          </a:solidFill>
        </a:ln>
      </dgm:spPr>
      <dgm:t>
        <a:bodyPr/>
        <a:lstStyle/>
        <a:p>
          <a:pPr algn="ctr" rtl="0"/>
          <a:r>
            <a:rPr lang="ru-RU" b="1" dirty="0" err="1">
              <a:solidFill>
                <a:schemeClr val="tx1"/>
              </a:solidFill>
              <a:latin typeface="Times New Roman" panose="02020603050405020304" pitchFamily="18" charset="0"/>
              <a:cs typeface="Times New Roman" panose="02020603050405020304" pitchFamily="18" charset="0"/>
            </a:rPr>
            <a:t>Коррупцияга</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қарши</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курашиш</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бўйича</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асосий</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ички</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ҳужжатлар</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мавжудлиги</a:t>
          </a:r>
          <a:r>
            <a:rPr lang="ru-RU" b="1"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dgm:t>
    </dgm:pt>
    <dgm:pt modelId="{927AB2E8-04B6-4395-8A05-012A9A26EB00}" type="parTrans" cxnId="{D7A64428-E153-41DC-8D08-F3907F2A615F}">
      <dgm:prSet/>
      <dgm:spPr/>
      <dgm:t>
        <a:bodyPr/>
        <a:lstStyle/>
        <a:p>
          <a:pPr algn="ctr"/>
          <a:endParaRPr lang="ru-RU">
            <a:latin typeface="Times New Roman" panose="02020603050405020304" pitchFamily="18" charset="0"/>
            <a:cs typeface="Times New Roman" panose="02020603050405020304" pitchFamily="18" charset="0"/>
          </a:endParaRPr>
        </a:p>
      </dgm:t>
    </dgm:pt>
    <dgm:pt modelId="{661C8336-597B-4214-A561-C7FBA2B8B84C}" type="sibTrans" cxnId="{D7A64428-E153-41DC-8D08-F3907F2A615F}">
      <dgm:prSet/>
      <dgm:spPr/>
      <dgm:t>
        <a:bodyPr/>
        <a:lstStyle/>
        <a:p>
          <a:pPr algn="ctr"/>
          <a:endParaRPr lang="ru-RU">
            <a:latin typeface="Times New Roman" panose="02020603050405020304" pitchFamily="18" charset="0"/>
            <a:cs typeface="Times New Roman" panose="02020603050405020304" pitchFamily="18" charset="0"/>
          </a:endParaRPr>
        </a:p>
      </dgm:t>
    </dgm:pt>
    <dgm:pt modelId="{C2B08AAB-1FDD-43E6-A18A-F39132F0148F}" type="pres">
      <dgm:prSet presAssocID="{1A320CB1-A408-4F68-A481-E51FDA87F30A}" presName="linear" presStyleCnt="0">
        <dgm:presLayoutVars>
          <dgm:animLvl val="lvl"/>
          <dgm:resizeHandles val="exact"/>
        </dgm:presLayoutVars>
      </dgm:prSet>
      <dgm:spPr/>
    </dgm:pt>
    <dgm:pt modelId="{3AD86B78-F333-47C8-A260-425EC8CE345D}" type="pres">
      <dgm:prSet presAssocID="{F83093DD-6C2A-4F83-910E-FCE4F20F1AFA}" presName="parentText" presStyleLbl="node1" presStyleIdx="0" presStyleCnt="1" custScaleY="29468" custLinFactY="-109795" custLinFactNeighborX="12134" custLinFactNeighborY="-200000">
        <dgm:presLayoutVars>
          <dgm:chMax val="0"/>
          <dgm:bulletEnabled val="1"/>
        </dgm:presLayoutVars>
      </dgm:prSet>
      <dgm:spPr/>
    </dgm:pt>
  </dgm:ptLst>
  <dgm:cxnLst>
    <dgm:cxn modelId="{D49DCC02-7D5D-44F4-BFA0-7930F9B1E8DA}" type="presOf" srcId="{1A320CB1-A408-4F68-A481-E51FDA87F30A}" destId="{C2B08AAB-1FDD-43E6-A18A-F39132F0148F}" srcOrd="0" destOrd="0" presId="urn:microsoft.com/office/officeart/2005/8/layout/vList2"/>
    <dgm:cxn modelId="{D7A64428-E153-41DC-8D08-F3907F2A615F}" srcId="{1A320CB1-A408-4F68-A481-E51FDA87F30A}" destId="{F83093DD-6C2A-4F83-910E-FCE4F20F1AFA}" srcOrd="0" destOrd="0" parTransId="{927AB2E8-04B6-4395-8A05-012A9A26EB00}" sibTransId="{661C8336-597B-4214-A561-C7FBA2B8B84C}"/>
    <dgm:cxn modelId="{D120488A-B069-4277-9206-0DD7F5C5FB7B}" type="presOf" srcId="{F83093DD-6C2A-4F83-910E-FCE4F20F1AFA}" destId="{3AD86B78-F333-47C8-A260-425EC8CE345D}" srcOrd="0" destOrd="0" presId="urn:microsoft.com/office/officeart/2005/8/layout/vList2"/>
    <dgm:cxn modelId="{BF857629-ACC0-41E9-8EF3-5E671D52A4A1}" type="presParOf" srcId="{C2B08AAB-1FDD-43E6-A18A-F39132F0148F}" destId="{3AD86B78-F333-47C8-A260-425EC8CE345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95B537-58D4-4AF9-A344-A556AB3E56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7A56195-DF2E-48CA-B26B-7B387B2C3E7F}">
      <dgm:prSet custT="1"/>
      <dgm:spPr/>
      <dgm:t>
        <a:bodyPr/>
        <a:lstStyle/>
        <a:p>
          <a:pPr rtl="0"/>
          <a:r>
            <a:rPr lang="ru-RU" sz="2800" b="1" baseline="0" dirty="0" err="1">
              <a:latin typeface="Times New Roman" panose="02020603050405020304" pitchFamily="18" charset="0"/>
              <a:cs typeface="Times New Roman" panose="02020603050405020304" pitchFamily="18" charset="0"/>
            </a:rPr>
            <a:t>Манфаатлар</a:t>
          </a:r>
          <a:r>
            <a:rPr lang="ru-RU" sz="2800" b="1" baseline="0" dirty="0">
              <a:latin typeface="Times New Roman" panose="02020603050405020304" pitchFamily="18" charset="0"/>
              <a:cs typeface="Times New Roman" panose="02020603050405020304" pitchFamily="18" charset="0"/>
            </a:rPr>
            <a:t> </a:t>
          </a:r>
          <a:r>
            <a:rPr lang="ru-RU" sz="2800" b="1" baseline="0" dirty="0" err="1">
              <a:latin typeface="Times New Roman" panose="02020603050405020304" pitchFamily="18" charset="0"/>
              <a:cs typeface="Times New Roman" panose="02020603050405020304" pitchFamily="18" charset="0"/>
            </a:rPr>
            <a:t>тўқнашуви</a:t>
          </a:r>
          <a:r>
            <a:rPr lang="ru-RU" sz="2800" b="1" baseline="0" dirty="0">
              <a:latin typeface="Times New Roman" panose="02020603050405020304" pitchFamily="18" charset="0"/>
              <a:cs typeface="Times New Roman" panose="02020603050405020304" pitchFamily="18" charset="0"/>
            </a:rPr>
            <a:t> - </a:t>
          </a:r>
          <a:r>
            <a:rPr lang="ru-RU" sz="2800" b="1" baseline="0" dirty="0" err="1">
              <a:latin typeface="Times New Roman" panose="02020603050405020304" pitchFamily="18" charset="0"/>
              <a:cs typeface="Times New Roman" panose="02020603050405020304" pitchFamily="18" charset="0"/>
            </a:rPr>
            <a:t>асосий</a:t>
          </a:r>
          <a:r>
            <a:rPr lang="ru-RU" sz="2800" b="1" baseline="0" dirty="0">
              <a:latin typeface="Times New Roman" panose="02020603050405020304" pitchFamily="18" charset="0"/>
              <a:cs typeface="Times New Roman" panose="02020603050405020304" pitchFamily="18" charset="0"/>
            </a:rPr>
            <a:t> </a:t>
          </a:r>
          <a:r>
            <a:rPr lang="ru-RU" sz="2800" b="1" baseline="0" dirty="0" err="1">
              <a:latin typeface="Times New Roman" panose="02020603050405020304" pitchFamily="18" charset="0"/>
              <a:cs typeface="Times New Roman" panose="02020603050405020304" pitchFamily="18" charset="0"/>
            </a:rPr>
            <a:t>тушунчалар</a:t>
          </a:r>
          <a:endParaRPr lang="ru-RU" sz="2800" b="1" dirty="0">
            <a:latin typeface="Times New Roman" panose="02020603050405020304" pitchFamily="18" charset="0"/>
            <a:cs typeface="Times New Roman" panose="02020603050405020304" pitchFamily="18" charset="0"/>
          </a:endParaRPr>
        </a:p>
      </dgm:t>
    </dgm:pt>
    <dgm:pt modelId="{42103F66-D1D6-4025-976D-C22A78B56C47}" type="parTrans" cxnId="{249F0834-BF4C-4BD1-AB64-A87DB96E368E}">
      <dgm:prSet/>
      <dgm:spPr/>
      <dgm:t>
        <a:bodyPr/>
        <a:lstStyle/>
        <a:p>
          <a:endParaRPr lang="ru-RU" sz="2800"/>
        </a:p>
      </dgm:t>
    </dgm:pt>
    <dgm:pt modelId="{01DCAE9F-B80A-4980-BD71-6D11AE323394}" type="sibTrans" cxnId="{249F0834-BF4C-4BD1-AB64-A87DB96E368E}">
      <dgm:prSet/>
      <dgm:spPr/>
      <dgm:t>
        <a:bodyPr/>
        <a:lstStyle/>
        <a:p>
          <a:endParaRPr lang="ru-RU" sz="2800"/>
        </a:p>
      </dgm:t>
    </dgm:pt>
    <dgm:pt modelId="{4745F603-42AA-4B71-A1BB-04249D9F7201}" type="pres">
      <dgm:prSet presAssocID="{A195B537-58D4-4AF9-A344-A556AB3E568B}" presName="linear" presStyleCnt="0">
        <dgm:presLayoutVars>
          <dgm:animLvl val="lvl"/>
          <dgm:resizeHandles val="exact"/>
        </dgm:presLayoutVars>
      </dgm:prSet>
      <dgm:spPr/>
    </dgm:pt>
    <dgm:pt modelId="{58D6DD6C-5D30-4936-B7DA-86BA31A4D697}" type="pres">
      <dgm:prSet presAssocID="{77A56195-DF2E-48CA-B26B-7B387B2C3E7F}" presName="parentText" presStyleLbl="node1" presStyleIdx="0" presStyleCnt="1" custLinFactNeighborX="-1388" custLinFactNeighborY="-59903">
        <dgm:presLayoutVars>
          <dgm:chMax val="0"/>
          <dgm:bulletEnabled val="1"/>
        </dgm:presLayoutVars>
      </dgm:prSet>
      <dgm:spPr/>
    </dgm:pt>
  </dgm:ptLst>
  <dgm:cxnLst>
    <dgm:cxn modelId="{249F0834-BF4C-4BD1-AB64-A87DB96E368E}" srcId="{A195B537-58D4-4AF9-A344-A556AB3E568B}" destId="{77A56195-DF2E-48CA-B26B-7B387B2C3E7F}" srcOrd="0" destOrd="0" parTransId="{42103F66-D1D6-4025-976D-C22A78B56C47}" sibTransId="{01DCAE9F-B80A-4980-BD71-6D11AE323394}"/>
    <dgm:cxn modelId="{88065E5F-F29E-41D1-A4F6-B31B423944AF}" type="presOf" srcId="{77A56195-DF2E-48CA-B26B-7B387B2C3E7F}" destId="{58D6DD6C-5D30-4936-B7DA-86BA31A4D697}" srcOrd="0" destOrd="0" presId="urn:microsoft.com/office/officeart/2005/8/layout/vList2"/>
    <dgm:cxn modelId="{B6B09546-6BC3-4048-BB6D-43FE2CFA412C}" type="presOf" srcId="{A195B537-58D4-4AF9-A344-A556AB3E568B}" destId="{4745F603-42AA-4B71-A1BB-04249D9F7201}" srcOrd="0" destOrd="0" presId="urn:microsoft.com/office/officeart/2005/8/layout/vList2"/>
    <dgm:cxn modelId="{7DB53219-38F2-418B-8BFA-D16C3542F31C}" type="presParOf" srcId="{4745F603-42AA-4B71-A1BB-04249D9F7201}" destId="{58D6DD6C-5D30-4936-B7DA-86BA31A4D69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C292D6-8966-42EF-B8C5-CFA9D84DDA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8B55458-4BA4-4238-9EEA-2F7F83B88AEC}">
      <dgm:prSet custT="1"/>
      <dgm:spPr/>
      <dgm:t>
        <a:bodyPr/>
        <a:lstStyle/>
        <a:p>
          <a:pPr algn="ctr" rtl="0"/>
          <a:r>
            <a:rPr lang="ru-RU" sz="2800" b="1" baseline="0" dirty="0" err="1">
              <a:latin typeface="Times New Roman" panose="02020603050405020304" pitchFamily="18" charset="0"/>
              <a:cs typeface="Times New Roman" panose="02020603050405020304" pitchFamily="18" charset="0"/>
            </a:rPr>
            <a:t>Манфаатлар</a:t>
          </a:r>
          <a:r>
            <a:rPr lang="ru-RU" sz="2800" b="1" baseline="0" dirty="0">
              <a:latin typeface="Times New Roman" panose="02020603050405020304" pitchFamily="18" charset="0"/>
              <a:cs typeface="Times New Roman" panose="02020603050405020304" pitchFamily="18" charset="0"/>
            </a:rPr>
            <a:t> </a:t>
          </a:r>
          <a:r>
            <a:rPr lang="ru-RU" sz="2800" b="1" baseline="0" dirty="0" err="1">
              <a:latin typeface="Times New Roman" panose="02020603050405020304" pitchFamily="18" charset="0"/>
              <a:cs typeface="Times New Roman" panose="02020603050405020304" pitchFamily="18" charset="0"/>
            </a:rPr>
            <a:t>тўқнашувини</a:t>
          </a:r>
          <a:r>
            <a:rPr lang="ru-RU" sz="2800" b="1" baseline="0" dirty="0">
              <a:latin typeface="Times New Roman" panose="02020603050405020304" pitchFamily="18" charset="0"/>
              <a:cs typeface="Times New Roman" panose="02020603050405020304" pitchFamily="18" charset="0"/>
            </a:rPr>
            <a:t> </a:t>
          </a:r>
          <a:r>
            <a:rPr lang="ru-RU" sz="2800" b="1" baseline="0" dirty="0" err="1">
              <a:latin typeface="Times New Roman" panose="02020603050405020304" pitchFamily="18" charset="0"/>
              <a:cs typeface="Times New Roman" panose="02020603050405020304" pitchFamily="18" charset="0"/>
            </a:rPr>
            <a:t>бошқариш</a:t>
          </a:r>
          <a:r>
            <a:rPr lang="ru-RU" sz="2800" b="1" baseline="0" dirty="0">
              <a:latin typeface="Times New Roman" panose="02020603050405020304" pitchFamily="18" charset="0"/>
              <a:cs typeface="Times New Roman" panose="02020603050405020304" pitchFamily="18" charset="0"/>
            </a:rPr>
            <a:t>: </a:t>
          </a:r>
          <a:r>
            <a:rPr lang="ru-RU" sz="2800" b="1" baseline="0" dirty="0" err="1">
              <a:latin typeface="Times New Roman" panose="02020603050405020304" pitchFamily="18" charset="0"/>
              <a:cs typeface="Times New Roman" panose="02020603050405020304" pitchFamily="18" charset="0"/>
            </a:rPr>
            <a:t>тартибга</a:t>
          </a:r>
          <a:r>
            <a:rPr lang="ru-RU" sz="2800" b="1" baseline="0" dirty="0">
              <a:latin typeface="Times New Roman" panose="02020603050405020304" pitchFamily="18" charset="0"/>
              <a:cs typeface="Times New Roman" panose="02020603050405020304" pitchFamily="18" charset="0"/>
            </a:rPr>
            <a:t> </a:t>
          </a:r>
          <a:r>
            <a:rPr lang="ru-RU" sz="2800" b="1" baseline="0" dirty="0" err="1">
              <a:latin typeface="Times New Roman" panose="02020603050405020304" pitchFamily="18" charset="0"/>
              <a:cs typeface="Times New Roman" panose="02020603050405020304" pitchFamily="18" charset="0"/>
            </a:rPr>
            <a:t>солиш</a:t>
          </a:r>
          <a:endParaRPr lang="ru-RU" sz="2800" b="1" dirty="0">
            <a:latin typeface="Times New Roman" panose="02020603050405020304" pitchFamily="18" charset="0"/>
            <a:cs typeface="Times New Roman" panose="02020603050405020304" pitchFamily="18" charset="0"/>
          </a:endParaRPr>
        </a:p>
      </dgm:t>
    </dgm:pt>
    <dgm:pt modelId="{A145DA98-AB4A-411F-B73D-7878909FF0E8}" type="parTrans" cxnId="{42E55C43-B749-412B-AA5A-39B0A69C3192}">
      <dgm:prSet/>
      <dgm:spPr/>
      <dgm:t>
        <a:bodyPr/>
        <a:lstStyle/>
        <a:p>
          <a:endParaRPr lang="ru-RU" b="1"/>
        </a:p>
      </dgm:t>
    </dgm:pt>
    <dgm:pt modelId="{0184AD71-D920-4165-81C0-9415460264EE}" type="sibTrans" cxnId="{42E55C43-B749-412B-AA5A-39B0A69C3192}">
      <dgm:prSet/>
      <dgm:spPr/>
      <dgm:t>
        <a:bodyPr/>
        <a:lstStyle/>
        <a:p>
          <a:endParaRPr lang="ru-RU" b="1"/>
        </a:p>
      </dgm:t>
    </dgm:pt>
    <dgm:pt modelId="{F203E091-135A-4227-A947-E32653B255C0}" type="pres">
      <dgm:prSet presAssocID="{EEC292D6-8966-42EF-B8C5-CFA9D84DDAD2}" presName="linear" presStyleCnt="0">
        <dgm:presLayoutVars>
          <dgm:animLvl val="lvl"/>
          <dgm:resizeHandles val="exact"/>
        </dgm:presLayoutVars>
      </dgm:prSet>
      <dgm:spPr/>
    </dgm:pt>
    <dgm:pt modelId="{A54D77BC-6CB3-46CA-9643-BE73402E3E2E}" type="pres">
      <dgm:prSet presAssocID="{18B55458-4BA4-4238-9EEA-2F7F83B88AEC}" presName="parentText" presStyleLbl="node1" presStyleIdx="0" presStyleCnt="1" custLinFactNeighborX="-7455" custLinFactNeighborY="3832">
        <dgm:presLayoutVars>
          <dgm:chMax val="0"/>
          <dgm:bulletEnabled val="1"/>
        </dgm:presLayoutVars>
      </dgm:prSet>
      <dgm:spPr/>
    </dgm:pt>
  </dgm:ptLst>
  <dgm:cxnLst>
    <dgm:cxn modelId="{DCBD3039-88ED-44B6-B7FC-89AC4DF49054}" type="presOf" srcId="{18B55458-4BA4-4238-9EEA-2F7F83B88AEC}" destId="{A54D77BC-6CB3-46CA-9643-BE73402E3E2E}" srcOrd="0" destOrd="0" presId="urn:microsoft.com/office/officeart/2005/8/layout/vList2"/>
    <dgm:cxn modelId="{42E55C43-B749-412B-AA5A-39B0A69C3192}" srcId="{EEC292D6-8966-42EF-B8C5-CFA9D84DDAD2}" destId="{18B55458-4BA4-4238-9EEA-2F7F83B88AEC}" srcOrd="0" destOrd="0" parTransId="{A145DA98-AB4A-411F-B73D-7878909FF0E8}" sibTransId="{0184AD71-D920-4165-81C0-9415460264EE}"/>
    <dgm:cxn modelId="{99C0C171-EFEA-41CF-8B95-66CFB789DFE4}" type="presOf" srcId="{EEC292D6-8966-42EF-B8C5-CFA9D84DDAD2}" destId="{F203E091-135A-4227-A947-E32653B255C0}" srcOrd="0" destOrd="0" presId="urn:microsoft.com/office/officeart/2005/8/layout/vList2"/>
    <dgm:cxn modelId="{9EB8F7C2-002F-4009-8BCE-0630F9F73237}" type="presParOf" srcId="{F203E091-135A-4227-A947-E32653B255C0}" destId="{A54D77BC-6CB3-46CA-9643-BE73402E3E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FB4960-578D-4634-9C8A-5F1C5BD258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B1FC762-AD1C-40D3-82BF-7D9BF6EE0D12}">
      <dgm:prSet custT="1"/>
      <dgm:spPr/>
      <dgm:t>
        <a:bodyPr/>
        <a:lstStyle/>
        <a:p>
          <a:pPr algn="ctr" rtl="0"/>
          <a:r>
            <a:rPr lang="en-US" sz="2400" b="1" dirty="0">
              <a:latin typeface="Times New Roman" panose="02020603050405020304" pitchFamily="18" charset="0"/>
              <a:cs typeface="Times New Roman" panose="02020603050405020304" pitchFamily="18" charset="0"/>
            </a:rPr>
            <a:t>A</a:t>
          </a:r>
          <a:r>
            <a:rPr lang="ru-RU" sz="2400" b="1" dirty="0" err="1">
              <a:latin typeface="Times New Roman" panose="02020603050405020304" pitchFamily="18" charset="0"/>
              <a:cs typeface="Times New Roman" panose="02020603050405020304" pitchFamily="18" charset="0"/>
            </a:rPr>
            <a:t>ниқланмаган</a:t>
          </a:r>
          <a:r>
            <a:rPr lang="ru-RU" sz="2400" b="1" dirty="0">
              <a:latin typeface="Times New Roman" panose="02020603050405020304" pitchFamily="18" charset="0"/>
              <a:cs typeface="Times New Roman" panose="02020603050405020304" pitchFamily="18" charset="0"/>
            </a:rPr>
            <a:t> / </a:t>
          </a:r>
          <a:r>
            <a:rPr lang="ru-RU" sz="2400" b="1" dirty="0" err="1">
              <a:latin typeface="Times New Roman" panose="02020603050405020304" pitchFamily="18" charset="0"/>
              <a:cs typeface="Times New Roman" panose="02020603050405020304" pitchFamily="18" charset="0"/>
            </a:rPr>
            <a:t>ҳал</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қилинмаган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манфаатлар</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тўқнашувининг</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салбий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оқибатлари</a:t>
          </a:r>
          <a:endParaRPr lang="ru-RU" sz="2400" b="1" dirty="0">
            <a:latin typeface="Times New Roman" panose="02020603050405020304" pitchFamily="18" charset="0"/>
            <a:cs typeface="Times New Roman" panose="02020603050405020304" pitchFamily="18" charset="0"/>
          </a:endParaRPr>
        </a:p>
      </dgm:t>
    </dgm:pt>
    <dgm:pt modelId="{E6CFF28D-2AEA-40D2-AE0B-732848457D00}" type="parTrans" cxnId="{C3FCE4D7-E4D8-4A3A-A134-78C9991FA9F5}">
      <dgm:prSet/>
      <dgm:spPr/>
      <dgm:t>
        <a:bodyPr/>
        <a:lstStyle/>
        <a:p>
          <a:endParaRPr lang="ru-RU" sz="2800" b="1">
            <a:latin typeface="Times New Roman" panose="02020603050405020304" pitchFamily="18" charset="0"/>
            <a:cs typeface="Times New Roman" panose="02020603050405020304" pitchFamily="18" charset="0"/>
          </a:endParaRPr>
        </a:p>
      </dgm:t>
    </dgm:pt>
    <dgm:pt modelId="{C3E7EDEF-E0CA-4465-A34E-0248372E5190}" type="sibTrans" cxnId="{C3FCE4D7-E4D8-4A3A-A134-78C9991FA9F5}">
      <dgm:prSet/>
      <dgm:spPr/>
      <dgm:t>
        <a:bodyPr/>
        <a:lstStyle/>
        <a:p>
          <a:endParaRPr lang="ru-RU" sz="2800" b="1">
            <a:latin typeface="Times New Roman" panose="02020603050405020304" pitchFamily="18" charset="0"/>
            <a:cs typeface="Times New Roman" panose="02020603050405020304" pitchFamily="18" charset="0"/>
          </a:endParaRPr>
        </a:p>
      </dgm:t>
    </dgm:pt>
    <dgm:pt modelId="{CC8F92B4-D9EE-4981-9A42-0CC0829C5C34}" type="pres">
      <dgm:prSet presAssocID="{0DFB4960-578D-4634-9C8A-5F1C5BD25831}" presName="linear" presStyleCnt="0">
        <dgm:presLayoutVars>
          <dgm:animLvl val="lvl"/>
          <dgm:resizeHandles val="exact"/>
        </dgm:presLayoutVars>
      </dgm:prSet>
      <dgm:spPr/>
    </dgm:pt>
    <dgm:pt modelId="{5947FCCB-C2A7-4635-A357-4EE0B4AE2B41}" type="pres">
      <dgm:prSet presAssocID="{5B1FC762-AD1C-40D3-82BF-7D9BF6EE0D12}" presName="parentText" presStyleLbl="node1" presStyleIdx="0" presStyleCnt="1" custScaleY="301236" custLinFactNeighborY="-42782">
        <dgm:presLayoutVars>
          <dgm:chMax val="0"/>
          <dgm:bulletEnabled val="1"/>
        </dgm:presLayoutVars>
      </dgm:prSet>
      <dgm:spPr/>
    </dgm:pt>
  </dgm:ptLst>
  <dgm:cxnLst>
    <dgm:cxn modelId="{56FCC2CF-C6FE-43E0-9CDA-361ED03D986A}" type="presOf" srcId="{5B1FC762-AD1C-40D3-82BF-7D9BF6EE0D12}" destId="{5947FCCB-C2A7-4635-A357-4EE0B4AE2B41}" srcOrd="0" destOrd="0" presId="urn:microsoft.com/office/officeart/2005/8/layout/vList2"/>
    <dgm:cxn modelId="{C3FCE4D7-E4D8-4A3A-A134-78C9991FA9F5}" srcId="{0DFB4960-578D-4634-9C8A-5F1C5BD25831}" destId="{5B1FC762-AD1C-40D3-82BF-7D9BF6EE0D12}" srcOrd="0" destOrd="0" parTransId="{E6CFF28D-2AEA-40D2-AE0B-732848457D00}" sibTransId="{C3E7EDEF-E0CA-4465-A34E-0248372E5190}"/>
    <dgm:cxn modelId="{A9C7F0E4-1DDE-4506-A523-682C71232E45}" type="presOf" srcId="{0DFB4960-578D-4634-9C8A-5F1C5BD25831}" destId="{CC8F92B4-D9EE-4981-9A42-0CC0829C5C34}" srcOrd="0" destOrd="0" presId="urn:microsoft.com/office/officeart/2005/8/layout/vList2"/>
    <dgm:cxn modelId="{2B1396B5-7CDF-4D8F-8EB6-9A0D31DC29FA}" type="presParOf" srcId="{CC8F92B4-D9EE-4981-9A42-0CC0829C5C34}" destId="{5947FCCB-C2A7-4635-A357-4EE0B4AE2B4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86B78-F333-47C8-A260-425EC8CE345D}">
      <dsp:nvSpPr>
        <dsp:cNvPr id="0" name=""/>
        <dsp:cNvSpPr/>
      </dsp:nvSpPr>
      <dsp:spPr>
        <a:xfrm>
          <a:off x="0" y="0"/>
          <a:ext cx="8534400" cy="713685"/>
        </a:xfrm>
        <a:prstGeom prst="roundRect">
          <a:avLst/>
        </a:prstGeom>
        <a:solidFill>
          <a:schemeClr val="accent6">
            <a:lumMod val="40000"/>
            <a:lumOff val="6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ru-RU" sz="1900" b="1" kern="1200" dirty="0" err="1">
              <a:solidFill>
                <a:schemeClr val="tx1"/>
              </a:solidFill>
              <a:latin typeface="Times New Roman" panose="02020603050405020304" pitchFamily="18" charset="0"/>
              <a:cs typeface="Times New Roman" panose="02020603050405020304" pitchFamily="18" charset="0"/>
            </a:rPr>
            <a:t>Коррупцияга</a:t>
          </a:r>
          <a:r>
            <a:rPr lang="ru-RU" sz="1900" b="1" kern="1200" dirty="0">
              <a:solidFill>
                <a:schemeClr val="tx1"/>
              </a:solidFill>
              <a:latin typeface="Times New Roman" panose="02020603050405020304" pitchFamily="18" charset="0"/>
              <a:cs typeface="Times New Roman" panose="02020603050405020304" pitchFamily="18" charset="0"/>
            </a:rPr>
            <a:t> </a:t>
          </a:r>
          <a:r>
            <a:rPr lang="ru-RU" sz="1900" b="1" kern="1200" dirty="0" err="1">
              <a:solidFill>
                <a:schemeClr val="tx1"/>
              </a:solidFill>
              <a:latin typeface="Times New Roman" panose="02020603050405020304" pitchFamily="18" charset="0"/>
              <a:cs typeface="Times New Roman" panose="02020603050405020304" pitchFamily="18" charset="0"/>
            </a:rPr>
            <a:t>қарши</a:t>
          </a:r>
          <a:r>
            <a:rPr lang="ru-RU" sz="1900" b="1" kern="1200" dirty="0">
              <a:solidFill>
                <a:schemeClr val="tx1"/>
              </a:solidFill>
              <a:latin typeface="Times New Roman" panose="02020603050405020304" pitchFamily="18" charset="0"/>
              <a:cs typeface="Times New Roman" panose="02020603050405020304" pitchFamily="18" charset="0"/>
            </a:rPr>
            <a:t> </a:t>
          </a:r>
          <a:r>
            <a:rPr lang="ru-RU" sz="1900" b="1" kern="1200" dirty="0" err="1">
              <a:solidFill>
                <a:schemeClr val="tx1"/>
              </a:solidFill>
              <a:latin typeface="Times New Roman" panose="02020603050405020304" pitchFamily="18" charset="0"/>
              <a:cs typeface="Times New Roman" panose="02020603050405020304" pitchFamily="18" charset="0"/>
            </a:rPr>
            <a:t>курашиш</a:t>
          </a:r>
          <a:r>
            <a:rPr lang="ru-RU" sz="1900" b="1" kern="1200" dirty="0">
              <a:solidFill>
                <a:schemeClr val="tx1"/>
              </a:solidFill>
              <a:latin typeface="Times New Roman" panose="02020603050405020304" pitchFamily="18" charset="0"/>
              <a:cs typeface="Times New Roman" panose="02020603050405020304" pitchFamily="18" charset="0"/>
            </a:rPr>
            <a:t> </a:t>
          </a:r>
          <a:r>
            <a:rPr lang="ru-RU" sz="1900" b="1" kern="1200" dirty="0" err="1">
              <a:solidFill>
                <a:schemeClr val="tx1"/>
              </a:solidFill>
              <a:latin typeface="Times New Roman" panose="02020603050405020304" pitchFamily="18" charset="0"/>
              <a:cs typeface="Times New Roman" panose="02020603050405020304" pitchFamily="18" charset="0"/>
            </a:rPr>
            <a:t>бўйича</a:t>
          </a:r>
          <a:r>
            <a:rPr lang="ru-RU" sz="1900" b="1" kern="1200" dirty="0">
              <a:solidFill>
                <a:schemeClr val="tx1"/>
              </a:solidFill>
              <a:latin typeface="Times New Roman" panose="02020603050405020304" pitchFamily="18" charset="0"/>
              <a:cs typeface="Times New Roman" panose="02020603050405020304" pitchFamily="18" charset="0"/>
            </a:rPr>
            <a:t> </a:t>
          </a:r>
          <a:r>
            <a:rPr lang="ru-RU" sz="1900" b="1" kern="1200" dirty="0" err="1">
              <a:solidFill>
                <a:schemeClr val="tx1"/>
              </a:solidFill>
              <a:latin typeface="Times New Roman" panose="02020603050405020304" pitchFamily="18" charset="0"/>
              <a:cs typeface="Times New Roman" panose="02020603050405020304" pitchFamily="18" charset="0"/>
            </a:rPr>
            <a:t>асосий</a:t>
          </a:r>
          <a:r>
            <a:rPr lang="ru-RU" sz="1900" b="1" kern="1200" dirty="0">
              <a:solidFill>
                <a:schemeClr val="tx1"/>
              </a:solidFill>
              <a:latin typeface="Times New Roman" panose="02020603050405020304" pitchFamily="18" charset="0"/>
              <a:cs typeface="Times New Roman" panose="02020603050405020304" pitchFamily="18" charset="0"/>
            </a:rPr>
            <a:t> </a:t>
          </a:r>
          <a:r>
            <a:rPr lang="ru-RU" sz="1900" b="1" kern="1200" dirty="0" err="1">
              <a:solidFill>
                <a:schemeClr val="tx1"/>
              </a:solidFill>
              <a:latin typeface="Times New Roman" panose="02020603050405020304" pitchFamily="18" charset="0"/>
              <a:cs typeface="Times New Roman" panose="02020603050405020304" pitchFamily="18" charset="0"/>
            </a:rPr>
            <a:t>ички</a:t>
          </a:r>
          <a:r>
            <a:rPr lang="ru-RU" sz="1900" b="1" kern="1200" dirty="0">
              <a:solidFill>
                <a:schemeClr val="tx1"/>
              </a:solidFill>
              <a:latin typeface="Times New Roman" panose="02020603050405020304" pitchFamily="18" charset="0"/>
              <a:cs typeface="Times New Roman" panose="02020603050405020304" pitchFamily="18" charset="0"/>
            </a:rPr>
            <a:t> </a:t>
          </a:r>
          <a:r>
            <a:rPr lang="ru-RU" sz="1900" b="1" kern="1200" dirty="0" err="1">
              <a:solidFill>
                <a:schemeClr val="tx1"/>
              </a:solidFill>
              <a:latin typeface="Times New Roman" panose="02020603050405020304" pitchFamily="18" charset="0"/>
              <a:cs typeface="Times New Roman" panose="02020603050405020304" pitchFamily="18" charset="0"/>
            </a:rPr>
            <a:t>ҳужжатлар</a:t>
          </a:r>
          <a:r>
            <a:rPr lang="ru-RU" sz="1900" b="1" kern="1200" dirty="0">
              <a:solidFill>
                <a:schemeClr val="tx1"/>
              </a:solidFill>
              <a:latin typeface="Times New Roman" panose="02020603050405020304" pitchFamily="18" charset="0"/>
              <a:cs typeface="Times New Roman" panose="02020603050405020304" pitchFamily="18" charset="0"/>
            </a:rPr>
            <a:t> </a:t>
          </a:r>
          <a:r>
            <a:rPr lang="ru-RU" sz="1900" b="1" kern="1200" dirty="0" err="1">
              <a:solidFill>
                <a:schemeClr val="tx1"/>
              </a:solidFill>
              <a:latin typeface="Times New Roman" panose="02020603050405020304" pitchFamily="18" charset="0"/>
              <a:cs typeface="Times New Roman" panose="02020603050405020304" pitchFamily="18" charset="0"/>
            </a:rPr>
            <a:t>мавжудлиги</a:t>
          </a:r>
          <a:r>
            <a:rPr lang="ru-RU" sz="1900" b="1" kern="1200" dirty="0">
              <a:latin typeface="Times New Roman" panose="02020603050405020304" pitchFamily="18" charset="0"/>
              <a:cs typeface="Times New Roman" panose="02020603050405020304" pitchFamily="18" charset="0"/>
            </a:rPr>
            <a:t> </a:t>
          </a:r>
          <a:endParaRPr lang="ru-RU" sz="1900" kern="1200" dirty="0">
            <a:latin typeface="Times New Roman" panose="02020603050405020304" pitchFamily="18" charset="0"/>
            <a:cs typeface="Times New Roman" panose="02020603050405020304" pitchFamily="18" charset="0"/>
          </a:endParaRPr>
        </a:p>
      </dsp:txBody>
      <dsp:txXfrm>
        <a:off x="34839" y="34839"/>
        <a:ext cx="8464722" cy="644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6DD6C-5D30-4936-B7DA-86BA31A4D697}">
      <dsp:nvSpPr>
        <dsp:cNvPr id="0" name=""/>
        <dsp:cNvSpPr/>
      </dsp:nvSpPr>
      <dsp:spPr>
        <a:xfrm>
          <a:off x="0" y="0"/>
          <a:ext cx="7858454" cy="6046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ru-RU" sz="2800" b="1" kern="1200" baseline="0" dirty="0" err="1">
              <a:latin typeface="Times New Roman" panose="02020603050405020304" pitchFamily="18" charset="0"/>
              <a:cs typeface="Times New Roman" panose="02020603050405020304" pitchFamily="18" charset="0"/>
            </a:rPr>
            <a:t>Манфаатлар</a:t>
          </a:r>
          <a:r>
            <a:rPr lang="ru-RU" sz="2800" b="1" kern="1200" baseline="0" dirty="0">
              <a:latin typeface="Times New Roman" panose="02020603050405020304" pitchFamily="18" charset="0"/>
              <a:cs typeface="Times New Roman" panose="02020603050405020304" pitchFamily="18" charset="0"/>
            </a:rPr>
            <a:t> </a:t>
          </a:r>
          <a:r>
            <a:rPr lang="ru-RU" sz="2800" b="1" kern="1200" baseline="0" dirty="0" err="1">
              <a:latin typeface="Times New Roman" panose="02020603050405020304" pitchFamily="18" charset="0"/>
              <a:cs typeface="Times New Roman" panose="02020603050405020304" pitchFamily="18" charset="0"/>
            </a:rPr>
            <a:t>тўқнашуви</a:t>
          </a:r>
          <a:r>
            <a:rPr lang="ru-RU" sz="2800" b="1" kern="1200" baseline="0" dirty="0">
              <a:latin typeface="Times New Roman" panose="02020603050405020304" pitchFamily="18" charset="0"/>
              <a:cs typeface="Times New Roman" panose="02020603050405020304" pitchFamily="18" charset="0"/>
            </a:rPr>
            <a:t> - </a:t>
          </a:r>
          <a:r>
            <a:rPr lang="ru-RU" sz="2800" b="1" kern="1200" baseline="0" dirty="0" err="1">
              <a:latin typeface="Times New Roman" panose="02020603050405020304" pitchFamily="18" charset="0"/>
              <a:cs typeface="Times New Roman" panose="02020603050405020304" pitchFamily="18" charset="0"/>
            </a:rPr>
            <a:t>асосий</a:t>
          </a:r>
          <a:r>
            <a:rPr lang="ru-RU" sz="2800" b="1" kern="1200" baseline="0" dirty="0">
              <a:latin typeface="Times New Roman" panose="02020603050405020304" pitchFamily="18" charset="0"/>
              <a:cs typeface="Times New Roman" panose="02020603050405020304" pitchFamily="18" charset="0"/>
            </a:rPr>
            <a:t> </a:t>
          </a:r>
          <a:r>
            <a:rPr lang="ru-RU" sz="2800" b="1" kern="1200" baseline="0" dirty="0" err="1">
              <a:latin typeface="Times New Roman" panose="02020603050405020304" pitchFamily="18" charset="0"/>
              <a:cs typeface="Times New Roman" panose="02020603050405020304" pitchFamily="18" charset="0"/>
            </a:rPr>
            <a:t>тушунчалар</a:t>
          </a:r>
          <a:endParaRPr lang="ru-RU" sz="2800" b="1" kern="1200" dirty="0">
            <a:latin typeface="Times New Roman" panose="02020603050405020304" pitchFamily="18" charset="0"/>
            <a:cs typeface="Times New Roman" panose="02020603050405020304" pitchFamily="18" charset="0"/>
          </a:endParaRPr>
        </a:p>
      </dsp:txBody>
      <dsp:txXfrm>
        <a:off x="29517" y="29517"/>
        <a:ext cx="7799420" cy="545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D77BC-6CB3-46CA-9643-BE73402E3E2E}">
      <dsp:nvSpPr>
        <dsp:cNvPr id="0" name=""/>
        <dsp:cNvSpPr/>
      </dsp:nvSpPr>
      <dsp:spPr>
        <a:xfrm>
          <a:off x="0" y="6036"/>
          <a:ext cx="10199188" cy="1029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ru-RU" sz="2800" b="1" kern="1200" baseline="0" dirty="0" err="1">
              <a:latin typeface="Times New Roman" panose="02020603050405020304" pitchFamily="18" charset="0"/>
              <a:cs typeface="Times New Roman" panose="02020603050405020304" pitchFamily="18" charset="0"/>
            </a:rPr>
            <a:t>Манфаатлар</a:t>
          </a:r>
          <a:r>
            <a:rPr lang="ru-RU" sz="2800" b="1" kern="1200" baseline="0" dirty="0">
              <a:latin typeface="Times New Roman" panose="02020603050405020304" pitchFamily="18" charset="0"/>
              <a:cs typeface="Times New Roman" panose="02020603050405020304" pitchFamily="18" charset="0"/>
            </a:rPr>
            <a:t> </a:t>
          </a:r>
          <a:r>
            <a:rPr lang="ru-RU" sz="2800" b="1" kern="1200" baseline="0" dirty="0" err="1">
              <a:latin typeface="Times New Roman" panose="02020603050405020304" pitchFamily="18" charset="0"/>
              <a:cs typeface="Times New Roman" panose="02020603050405020304" pitchFamily="18" charset="0"/>
            </a:rPr>
            <a:t>тўқнашувини</a:t>
          </a:r>
          <a:r>
            <a:rPr lang="ru-RU" sz="2800" b="1" kern="1200" baseline="0" dirty="0">
              <a:latin typeface="Times New Roman" panose="02020603050405020304" pitchFamily="18" charset="0"/>
              <a:cs typeface="Times New Roman" panose="02020603050405020304" pitchFamily="18" charset="0"/>
            </a:rPr>
            <a:t> </a:t>
          </a:r>
          <a:r>
            <a:rPr lang="ru-RU" sz="2800" b="1" kern="1200" baseline="0" dirty="0" err="1">
              <a:latin typeface="Times New Roman" panose="02020603050405020304" pitchFamily="18" charset="0"/>
              <a:cs typeface="Times New Roman" panose="02020603050405020304" pitchFamily="18" charset="0"/>
            </a:rPr>
            <a:t>бошқариш</a:t>
          </a:r>
          <a:r>
            <a:rPr lang="ru-RU" sz="2800" b="1" kern="1200" baseline="0" dirty="0">
              <a:latin typeface="Times New Roman" panose="02020603050405020304" pitchFamily="18" charset="0"/>
              <a:cs typeface="Times New Roman" panose="02020603050405020304" pitchFamily="18" charset="0"/>
            </a:rPr>
            <a:t>: </a:t>
          </a:r>
          <a:r>
            <a:rPr lang="ru-RU" sz="2800" b="1" kern="1200" baseline="0" dirty="0" err="1">
              <a:latin typeface="Times New Roman" panose="02020603050405020304" pitchFamily="18" charset="0"/>
              <a:cs typeface="Times New Roman" panose="02020603050405020304" pitchFamily="18" charset="0"/>
            </a:rPr>
            <a:t>тартибга</a:t>
          </a:r>
          <a:r>
            <a:rPr lang="ru-RU" sz="2800" b="1" kern="1200" baseline="0" dirty="0">
              <a:latin typeface="Times New Roman" panose="02020603050405020304" pitchFamily="18" charset="0"/>
              <a:cs typeface="Times New Roman" panose="02020603050405020304" pitchFamily="18" charset="0"/>
            </a:rPr>
            <a:t> </a:t>
          </a:r>
          <a:r>
            <a:rPr lang="ru-RU" sz="2800" b="1" kern="1200" baseline="0" dirty="0" err="1">
              <a:latin typeface="Times New Roman" panose="02020603050405020304" pitchFamily="18" charset="0"/>
              <a:cs typeface="Times New Roman" panose="02020603050405020304" pitchFamily="18" charset="0"/>
            </a:rPr>
            <a:t>солиш</a:t>
          </a:r>
          <a:endParaRPr lang="ru-RU" sz="2800" b="1" kern="1200" dirty="0">
            <a:latin typeface="Times New Roman" panose="02020603050405020304" pitchFamily="18" charset="0"/>
            <a:cs typeface="Times New Roman" panose="02020603050405020304" pitchFamily="18" charset="0"/>
          </a:endParaRPr>
        </a:p>
      </dsp:txBody>
      <dsp:txXfrm>
        <a:off x="50261" y="56297"/>
        <a:ext cx="10098666" cy="929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7FCCB-C2A7-4635-A357-4EE0B4AE2B41}">
      <dsp:nvSpPr>
        <dsp:cNvPr id="0" name=""/>
        <dsp:cNvSpPr/>
      </dsp:nvSpPr>
      <dsp:spPr>
        <a:xfrm>
          <a:off x="0" y="0"/>
          <a:ext cx="7863906" cy="8442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A</a:t>
          </a:r>
          <a:r>
            <a:rPr lang="ru-RU" sz="2400" b="1" kern="1200" dirty="0" err="1">
              <a:latin typeface="Times New Roman" panose="02020603050405020304" pitchFamily="18" charset="0"/>
              <a:cs typeface="Times New Roman" panose="02020603050405020304" pitchFamily="18" charset="0"/>
            </a:rPr>
            <a:t>ниқланмаган</a:t>
          </a:r>
          <a:r>
            <a:rPr lang="ru-RU" sz="2400" b="1" kern="1200" dirty="0">
              <a:latin typeface="Times New Roman" panose="02020603050405020304" pitchFamily="18" charset="0"/>
              <a:cs typeface="Times New Roman" panose="02020603050405020304" pitchFamily="18" charset="0"/>
            </a:rPr>
            <a:t> / </a:t>
          </a:r>
          <a:r>
            <a:rPr lang="ru-RU" sz="2400" b="1" kern="1200" dirty="0" err="1">
              <a:latin typeface="Times New Roman" panose="02020603050405020304" pitchFamily="18" charset="0"/>
              <a:cs typeface="Times New Roman" panose="02020603050405020304" pitchFamily="18" charset="0"/>
            </a:rPr>
            <a:t>ҳал</a:t>
          </a:r>
          <a:r>
            <a:rPr lang="ru-RU" sz="2400" b="1" kern="1200" dirty="0">
              <a:latin typeface="Times New Roman" panose="02020603050405020304" pitchFamily="18" charset="0"/>
              <a:cs typeface="Times New Roman" panose="02020603050405020304" pitchFamily="18" charset="0"/>
            </a:rPr>
            <a:t> </a:t>
          </a:r>
          <a:r>
            <a:rPr lang="ru-RU" sz="2400" b="1" kern="1200" dirty="0" err="1">
              <a:latin typeface="Times New Roman" panose="02020603050405020304" pitchFamily="18" charset="0"/>
              <a:cs typeface="Times New Roman" panose="02020603050405020304" pitchFamily="18" charset="0"/>
            </a:rPr>
            <a:t>қилинмаган</a:t>
          </a:r>
          <a:r>
            <a:rPr lang="ru-RU" sz="2400" b="1" kern="1200" dirty="0">
              <a:latin typeface="Times New Roman" panose="02020603050405020304" pitchFamily="18" charset="0"/>
              <a:cs typeface="Times New Roman" panose="02020603050405020304" pitchFamily="18" charset="0"/>
            </a:rPr>
            <a:t> </a:t>
          </a:r>
          <a:r>
            <a:rPr lang="ru-RU" sz="2400" b="1" kern="1200" dirty="0" err="1">
              <a:latin typeface="Times New Roman" panose="02020603050405020304" pitchFamily="18" charset="0"/>
              <a:cs typeface="Times New Roman" panose="02020603050405020304" pitchFamily="18" charset="0"/>
            </a:rPr>
            <a:t>манфаатлар</a:t>
          </a:r>
          <a:r>
            <a:rPr lang="ru-RU" sz="2400" b="1" kern="1200" dirty="0">
              <a:latin typeface="Times New Roman" panose="02020603050405020304" pitchFamily="18" charset="0"/>
              <a:cs typeface="Times New Roman" panose="02020603050405020304" pitchFamily="18" charset="0"/>
            </a:rPr>
            <a:t> </a:t>
          </a:r>
          <a:r>
            <a:rPr lang="ru-RU" sz="2400" b="1" kern="1200" dirty="0" err="1">
              <a:latin typeface="Times New Roman" panose="02020603050405020304" pitchFamily="18" charset="0"/>
              <a:cs typeface="Times New Roman" panose="02020603050405020304" pitchFamily="18" charset="0"/>
            </a:rPr>
            <a:t>тўқнашувининг</a:t>
          </a:r>
          <a:r>
            <a:rPr lang="ru-RU" sz="2400" b="1" kern="1200" dirty="0">
              <a:latin typeface="Times New Roman" panose="02020603050405020304" pitchFamily="18" charset="0"/>
              <a:cs typeface="Times New Roman" panose="02020603050405020304" pitchFamily="18" charset="0"/>
            </a:rPr>
            <a:t> </a:t>
          </a:r>
          <a:r>
            <a:rPr lang="ru-RU" sz="2400" b="1" kern="1200" dirty="0" err="1">
              <a:latin typeface="Times New Roman" panose="02020603050405020304" pitchFamily="18" charset="0"/>
              <a:cs typeface="Times New Roman" panose="02020603050405020304" pitchFamily="18" charset="0"/>
            </a:rPr>
            <a:t>салбий</a:t>
          </a:r>
          <a:r>
            <a:rPr lang="ru-RU" sz="2400" b="1" kern="1200" dirty="0">
              <a:latin typeface="Times New Roman" panose="02020603050405020304" pitchFamily="18" charset="0"/>
              <a:cs typeface="Times New Roman" panose="02020603050405020304" pitchFamily="18" charset="0"/>
            </a:rPr>
            <a:t> </a:t>
          </a:r>
          <a:r>
            <a:rPr lang="ru-RU" sz="2400" b="1" kern="1200" dirty="0" err="1">
              <a:latin typeface="Times New Roman" panose="02020603050405020304" pitchFamily="18" charset="0"/>
              <a:cs typeface="Times New Roman" panose="02020603050405020304" pitchFamily="18" charset="0"/>
            </a:rPr>
            <a:t>оқибатлари</a:t>
          </a:r>
          <a:endParaRPr lang="ru-RU" sz="2400" b="1" kern="1200" dirty="0">
            <a:latin typeface="Times New Roman" panose="02020603050405020304" pitchFamily="18" charset="0"/>
            <a:cs typeface="Times New Roman" panose="02020603050405020304" pitchFamily="18" charset="0"/>
          </a:endParaRPr>
        </a:p>
      </dsp:txBody>
      <dsp:txXfrm>
        <a:off x="41211" y="41211"/>
        <a:ext cx="7781484" cy="7617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F8BDF5-8152-4418-B56B-6D3F578A5220}" type="datetimeFigureOut">
              <a:rPr lang="ru-RU" smtClean="0"/>
              <a:t>01.07.2022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BB6BA-047C-4AF6-A8E9-C71F727309F5}" type="slidenum">
              <a:rPr lang="ru-RU" smtClean="0"/>
              <a:t>‹#›</a:t>
            </a:fld>
            <a:endParaRPr lang="ru-RU"/>
          </a:p>
        </p:txBody>
      </p:sp>
    </p:spTree>
    <p:extLst>
      <p:ext uri="{BB962C8B-B14F-4D97-AF65-F5344CB8AC3E}">
        <p14:creationId xmlns:p14="http://schemas.microsoft.com/office/powerpoint/2010/main" val="21973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3</a:t>
            </a:fld>
            <a:endParaRPr lang="en-US"/>
          </a:p>
        </p:txBody>
      </p:sp>
    </p:spTree>
    <p:extLst>
      <p:ext uri="{BB962C8B-B14F-4D97-AF65-F5344CB8AC3E}">
        <p14:creationId xmlns:p14="http://schemas.microsoft.com/office/powerpoint/2010/main" val="316277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554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6</a:t>
            </a:fld>
            <a:endParaRPr lang="en-US"/>
          </a:p>
        </p:txBody>
      </p:sp>
    </p:spTree>
    <p:extLst>
      <p:ext uri="{BB962C8B-B14F-4D97-AF65-F5344CB8AC3E}">
        <p14:creationId xmlns:p14="http://schemas.microsoft.com/office/powerpoint/2010/main" val="98508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template library</a:t>
            </a:r>
          </a:p>
        </p:txBody>
      </p:sp>
      <p:sp>
        <p:nvSpPr>
          <p:cNvPr id="4" name="Slide Number Placeholder 3"/>
          <p:cNvSpPr>
            <a:spLocks noGrp="1"/>
          </p:cNvSpPr>
          <p:nvPr>
            <p:ph type="sldNum" sz="quarter" idx="5"/>
          </p:nvPr>
        </p:nvSpPr>
        <p:spPr/>
        <p:txBody>
          <a:bodyPr/>
          <a:lstStyle/>
          <a:p>
            <a:fld id="{B68D2766-C49B-4C1A-9FEE-6F146754B02B}" type="slidenum">
              <a:rPr lang="en-US" smtClean="0"/>
              <a:t>7</a:t>
            </a:fld>
            <a:endParaRPr lang="en-US"/>
          </a:p>
        </p:txBody>
      </p:sp>
    </p:spTree>
    <p:extLst>
      <p:ext uri="{BB962C8B-B14F-4D97-AF65-F5344CB8AC3E}">
        <p14:creationId xmlns:p14="http://schemas.microsoft.com/office/powerpoint/2010/main" val="363432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783542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84A342-2AF1-423A-8885-ED1AFA9B681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F215EF1-B035-49D3-BF92-36EAEBBEFB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C0BCAB3-D3DC-48E6-9D3A-B908C194B5FD}"/>
              </a:ext>
            </a:extLst>
          </p:cNvPr>
          <p:cNvSpPr>
            <a:spLocks noGrp="1"/>
          </p:cNvSpPr>
          <p:nvPr>
            <p:ph type="dt" sz="half" idx="10"/>
          </p:nvPr>
        </p:nvSpPr>
        <p:spPr/>
        <p:txBody>
          <a:bodyPr/>
          <a:lstStyle/>
          <a:p>
            <a:fld id="{E2539DAA-C9C3-4768-A6D1-1104BBE1161C}" type="datetimeFigureOut">
              <a:rPr lang="ru-RU" smtClean="0"/>
              <a:t>01.07.2022</a:t>
            </a:fld>
            <a:endParaRPr lang="ru-RU"/>
          </a:p>
        </p:txBody>
      </p:sp>
      <p:sp>
        <p:nvSpPr>
          <p:cNvPr id="5" name="Нижний колонтитул 4">
            <a:extLst>
              <a:ext uri="{FF2B5EF4-FFF2-40B4-BE49-F238E27FC236}">
                <a16:creationId xmlns:a16="http://schemas.microsoft.com/office/drawing/2014/main" id="{8918445D-E9A9-4797-A854-9C234ABFEBA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0FB3C86-0DD9-4433-AD76-CCF052188861}"/>
              </a:ext>
            </a:extLst>
          </p:cNvPr>
          <p:cNvSpPr>
            <a:spLocks noGrp="1"/>
          </p:cNvSpPr>
          <p:nvPr>
            <p:ph type="sldNum" sz="quarter" idx="12"/>
          </p:nvPr>
        </p:nvSpPr>
        <p:spPr/>
        <p:txBody>
          <a:bodyPr/>
          <a:lstStyle/>
          <a:p>
            <a:fld id="{7B5AE46C-1331-4592-B005-0D8EE92A8B40}" type="slidenum">
              <a:rPr lang="ru-RU" smtClean="0"/>
              <a:t>‹#›</a:t>
            </a:fld>
            <a:endParaRPr lang="ru-RU"/>
          </a:p>
        </p:txBody>
      </p:sp>
    </p:spTree>
    <p:extLst>
      <p:ext uri="{BB962C8B-B14F-4D97-AF65-F5344CB8AC3E}">
        <p14:creationId xmlns:p14="http://schemas.microsoft.com/office/powerpoint/2010/main" val="330495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2389C-ECD2-424D-83DF-1C98920722D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A28ABFD-2259-4BCA-BB35-22120D0912B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2ECE2C9-3F85-4277-9685-18053BB57E0F}"/>
              </a:ext>
            </a:extLst>
          </p:cNvPr>
          <p:cNvSpPr>
            <a:spLocks noGrp="1"/>
          </p:cNvSpPr>
          <p:nvPr>
            <p:ph type="dt" sz="half" idx="10"/>
          </p:nvPr>
        </p:nvSpPr>
        <p:spPr/>
        <p:txBody>
          <a:bodyPr/>
          <a:lstStyle/>
          <a:p>
            <a:fld id="{E2539DAA-C9C3-4768-A6D1-1104BBE1161C}" type="datetimeFigureOut">
              <a:rPr lang="ru-RU" smtClean="0"/>
              <a:t>01.07.2022</a:t>
            </a:fld>
            <a:endParaRPr lang="ru-RU"/>
          </a:p>
        </p:txBody>
      </p:sp>
      <p:sp>
        <p:nvSpPr>
          <p:cNvPr id="5" name="Нижний колонтитул 4">
            <a:extLst>
              <a:ext uri="{FF2B5EF4-FFF2-40B4-BE49-F238E27FC236}">
                <a16:creationId xmlns:a16="http://schemas.microsoft.com/office/drawing/2014/main" id="{8D5E2C77-0D07-4B09-96B7-1B07A9B0F0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9F66EFE-C04C-4CC0-ABE3-072EBE931FD9}"/>
              </a:ext>
            </a:extLst>
          </p:cNvPr>
          <p:cNvSpPr>
            <a:spLocks noGrp="1"/>
          </p:cNvSpPr>
          <p:nvPr>
            <p:ph type="sldNum" sz="quarter" idx="12"/>
          </p:nvPr>
        </p:nvSpPr>
        <p:spPr/>
        <p:txBody>
          <a:bodyPr/>
          <a:lstStyle/>
          <a:p>
            <a:fld id="{7B5AE46C-1331-4592-B005-0D8EE92A8B40}" type="slidenum">
              <a:rPr lang="ru-RU" smtClean="0"/>
              <a:t>‹#›</a:t>
            </a:fld>
            <a:endParaRPr lang="ru-RU"/>
          </a:p>
        </p:txBody>
      </p:sp>
    </p:spTree>
    <p:extLst>
      <p:ext uri="{BB962C8B-B14F-4D97-AF65-F5344CB8AC3E}">
        <p14:creationId xmlns:p14="http://schemas.microsoft.com/office/powerpoint/2010/main" val="1521956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D06E4C3-E5E6-4FE4-968E-4B3C6FD1B68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5B8AE96-B713-4D4E-8D9C-583326ACD56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1BADE7E-BCBD-4488-BC49-58DC497FA5A3}"/>
              </a:ext>
            </a:extLst>
          </p:cNvPr>
          <p:cNvSpPr>
            <a:spLocks noGrp="1"/>
          </p:cNvSpPr>
          <p:nvPr>
            <p:ph type="dt" sz="half" idx="10"/>
          </p:nvPr>
        </p:nvSpPr>
        <p:spPr/>
        <p:txBody>
          <a:bodyPr/>
          <a:lstStyle/>
          <a:p>
            <a:fld id="{E2539DAA-C9C3-4768-A6D1-1104BBE1161C}" type="datetimeFigureOut">
              <a:rPr lang="ru-RU" smtClean="0"/>
              <a:t>01.07.2022</a:t>
            </a:fld>
            <a:endParaRPr lang="ru-RU"/>
          </a:p>
        </p:txBody>
      </p:sp>
      <p:sp>
        <p:nvSpPr>
          <p:cNvPr id="5" name="Нижний колонтитул 4">
            <a:extLst>
              <a:ext uri="{FF2B5EF4-FFF2-40B4-BE49-F238E27FC236}">
                <a16:creationId xmlns:a16="http://schemas.microsoft.com/office/drawing/2014/main" id="{75F3F9F7-D2D7-4AB2-BBD2-43DC1751F03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478E1D8-E11D-4F64-9BCE-3DF1D7DF0AF3}"/>
              </a:ext>
            </a:extLst>
          </p:cNvPr>
          <p:cNvSpPr>
            <a:spLocks noGrp="1"/>
          </p:cNvSpPr>
          <p:nvPr>
            <p:ph type="sldNum" sz="quarter" idx="12"/>
          </p:nvPr>
        </p:nvSpPr>
        <p:spPr/>
        <p:txBody>
          <a:bodyPr/>
          <a:lstStyle/>
          <a:p>
            <a:fld id="{7B5AE46C-1331-4592-B005-0D8EE92A8B40}" type="slidenum">
              <a:rPr lang="ru-RU" smtClean="0"/>
              <a:t>‹#›</a:t>
            </a:fld>
            <a:endParaRPr lang="ru-RU"/>
          </a:p>
        </p:txBody>
      </p:sp>
    </p:spTree>
    <p:extLst>
      <p:ext uri="{BB962C8B-B14F-4D97-AF65-F5344CB8AC3E}">
        <p14:creationId xmlns:p14="http://schemas.microsoft.com/office/powerpoint/2010/main" val="4045609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986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7E7E4-22B8-4563-90A9-82C2F2EE3D9B}"/>
              </a:ext>
            </a:extLst>
          </p:cNvPr>
          <p:cNvSpPr>
            <a:spLocks noGrp="1"/>
          </p:cNvSpPr>
          <p:nvPr>
            <p:ph idx="1"/>
          </p:nvPr>
        </p:nvSpPr>
        <p:spPr>
          <a:xfrm>
            <a:off x="838200" y="2206487"/>
            <a:ext cx="10515600" cy="3970476"/>
          </a:xfrm>
        </p:spPr>
        <p:txBody>
          <a:bodyPr>
            <a:normAutofit/>
          </a:bodyPr>
          <a:lstStyle>
            <a:lvl1pPr>
              <a:defRPr sz="3600"/>
            </a:lvl1pPr>
            <a:lvl2pPr>
              <a:defRPr sz="3200"/>
            </a:lvl2pPr>
            <a:lvl3pPr>
              <a:defRPr sz="2800"/>
            </a:lvl3pPr>
            <a:lvl4pPr>
              <a:defRPr sz="2400"/>
            </a:lvl4pPr>
            <a:lvl5pPr>
              <a:defRPr sz="24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00D3D668-2187-49D6-94E7-BD02742AF39F}"/>
              </a:ext>
            </a:extLst>
          </p:cNvPr>
          <p:cNvSpPr>
            <a:spLocks noGrp="1"/>
          </p:cNvSpPr>
          <p:nvPr>
            <p:ph type="dt" sz="half" idx="10"/>
          </p:nvPr>
        </p:nvSpPr>
        <p:spPr/>
        <p:txBody>
          <a:bodyPr/>
          <a:lstStyle>
            <a:lvl1pPr>
              <a:defRPr>
                <a:solidFill>
                  <a:srgbClr val="F57921"/>
                </a:solidFill>
              </a:defRPr>
            </a:lvl1pPr>
          </a:lstStyle>
          <a:p>
            <a:fld id="{18D9E8F6-4D81-4B3A-BC45-BBA4A1C9BD0F}" type="datetimeFigureOut">
              <a:rPr lang="en-US" smtClean="0"/>
              <a:pPr/>
              <a:t>7/1/2022</a:t>
            </a:fld>
            <a:endParaRPr lang="en-US"/>
          </a:p>
        </p:txBody>
      </p:sp>
      <p:sp>
        <p:nvSpPr>
          <p:cNvPr id="5" name="Footer Placeholder 4">
            <a:extLst>
              <a:ext uri="{FF2B5EF4-FFF2-40B4-BE49-F238E27FC236}">
                <a16:creationId xmlns:a16="http://schemas.microsoft.com/office/drawing/2014/main" id="{1CCF5D45-ED52-47C3-9243-A1D3EB520698}"/>
              </a:ext>
            </a:extLst>
          </p:cNvPr>
          <p:cNvSpPr>
            <a:spLocks noGrp="1"/>
          </p:cNvSpPr>
          <p:nvPr>
            <p:ph type="ftr" sz="quarter" idx="11"/>
          </p:nvPr>
        </p:nvSpPr>
        <p:spPr/>
        <p:txBody>
          <a:bodyPr/>
          <a:lstStyle>
            <a:lvl1pPr>
              <a:defRPr>
                <a:solidFill>
                  <a:srgbClr val="F57921"/>
                </a:solidFill>
              </a:defRPr>
            </a:lvl1pPr>
          </a:lstStyle>
          <a:p>
            <a:endParaRPr lang="en-US"/>
          </a:p>
        </p:txBody>
      </p:sp>
      <p:sp>
        <p:nvSpPr>
          <p:cNvPr id="6" name="Slide Number Placeholder 5">
            <a:extLst>
              <a:ext uri="{FF2B5EF4-FFF2-40B4-BE49-F238E27FC236}">
                <a16:creationId xmlns:a16="http://schemas.microsoft.com/office/drawing/2014/main" id="{958AC4EA-A078-49A4-87BA-F66FC7D15151}"/>
              </a:ext>
            </a:extLst>
          </p:cNvPr>
          <p:cNvSpPr>
            <a:spLocks noGrp="1"/>
          </p:cNvSpPr>
          <p:nvPr>
            <p:ph type="sldNum" sz="quarter" idx="12"/>
          </p:nvPr>
        </p:nvSpPr>
        <p:spPr/>
        <p:txBody>
          <a:bodyPr/>
          <a:lstStyle>
            <a:lvl1pPr>
              <a:defRPr>
                <a:solidFill>
                  <a:srgbClr val="F57921"/>
                </a:solidFill>
              </a:defRPr>
            </a:lvl1pPr>
          </a:lstStyle>
          <a:p>
            <a:fld id="{E505F7C3-4860-4DB0-A451-57EE24F2F70B}" type="slidenum">
              <a:rPr lang="en-US" smtClean="0"/>
              <a:pPr/>
              <a:t>‹#›</a:t>
            </a:fld>
            <a:endParaRPr lang="en-US"/>
          </a:p>
        </p:txBody>
      </p:sp>
      <p:sp>
        <p:nvSpPr>
          <p:cNvPr id="14" name="Freeform: Shape 13">
            <a:extLst>
              <a:ext uri="{FF2B5EF4-FFF2-40B4-BE49-F238E27FC236}">
                <a16:creationId xmlns:a16="http://schemas.microsoft.com/office/drawing/2014/main" id="{6CA7D016-7F3E-42AE-8E88-2831840D063A}"/>
              </a:ext>
            </a:extLst>
          </p:cNvPr>
          <p:cNvSpPr/>
          <p:nvPr userDrawn="1"/>
        </p:nvSpPr>
        <p:spPr>
          <a:xfrm>
            <a:off x="45126" y="-241"/>
            <a:ext cx="12146874" cy="1796838"/>
          </a:xfrm>
          <a:custGeom>
            <a:avLst/>
            <a:gdLst>
              <a:gd name="connsiteX0" fmla="*/ 0 w 12146874"/>
              <a:gd name="connsiteY0" fmla="*/ 0 h 1796838"/>
              <a:gd name="connsiteX1" fmla="*/ 12146874 w 12146874"/>
              <a:gd name="connsiteY1" fmla="*/ 0 h 1796838"/>
              <a:gd name="connsiteX2" fmla="*/ 12146874 w 12146874"/>
              <a:gd name="connsiteY2" fmla="*/ 1649741 h 1796838"/>
              <a:gd name="connsiteX3" fmla="*/ 11831094 w 12146874"/>
              <a:gd name="connsiteY3" fmla="*/ 1685569 h 1796838"/>
              <a:gd name="connsiteX4" fmla="*/ 9339861 w 12146874"/>
              <a:gd name="connsiteY4" fmla="*/ 1796838 h 1796838"/>
              <a:gd name="connsiteX5" fmla="*/ 387845 w 12146874"/>
              <a:gd name="connsiteY5" fmla="*/ 170064 h 179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6874" h="1796838">
                <a:moveTo>
                  <a:pt x="0" y="0"/>
                </a:moveTo>
                <a:lnTo>
                  <a:pt x="12146874" y="0"/>
                </a:lnTo>
                <a:lnTo>
                  <a:pt x="12146874" y="1649741"/>
                </a:lnTo>
                <a:lnTo>
                  <a:pt x="11831094" y="1685569"/>
                </a:lnTo>
                <a:cubicBezTo>
                  <a:pt x="11022500" y="1758683"/>
                  <a:pt x="10189983" y="1796838"/>
                  <a:pt x="9339861" y="1796838"/>
                </a:cubicBezTo>
                <a:cubicBezTo>
                  <a:pt x="5939378" y="1796838"/>
                  <a:pt x="2820568" y="1186345"/>
                  <a:pt x="387845" y="170064"/>
                </a:cubicBezTo>
                <a:close/>
              </a:path>
            </a:pathLst>
          </a:custGeom>
          <a:solidFill>
            <a:srgbClr val="272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D38FA49-F54C-46BB-8304-6FA01A5FB09B}"/>
              </a:ext>
            </a:extLst>
          </p:cNvPr>
          <p:cNvSpPr/>
          <p:nvPr userDrawn="1"/>
        </p:nvSpPr>
        <p:spPr>
          <a:xfrm>
            <a:off x="3" y="60425"/>
            <a:ext cx="4395933" cy="1439984"/>
          </a:xfrm>
          <a:custGeom>
            <a:avLst/>
            <a:gdLst>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8" fmla="*/ 0 w 1467716"/>
              <a:gd name="connsiteY8" fmla="*/ 0 h 943303"/>
              <a:gd name="connsiteX0" fmla="*/ 0 w 1468512"/>
              <a:gd name="connsiteY0" fmla="*/ 0 h 943303"/>
              <a:gd name="connsiteX1" fmla="*/ 167092 w 1468512"/>
              <a:gd name="connsiteY1" fmla="*/ 151863 h 943303"/>
              <a:gd name="connsiteX2" fmla="*/ 1402948 w 1468512"/>
              <a:gd name="connsiteY2" fmla="*/ 860884 h 943303"/>
              <a:gd name="connsiteX3" fmla="*/ 1468512 w 1468512"/>
              <a:gd name="connsiteY3" fmla="*/ 884359 h 943303"/>
              <a:gd name="connsiteX4" fmla="*/ 1426853 w 1468512"/>
              <a:gd name="connsiteY4" fmla="*/ 890097 h 943303"/>
              <a:gd name="connsiteX5" fmla="*/ 723619 w 1468512"/>
              <a:gd name="connsiteY5" fmla="*/ 943303 h 943303"/>
              <a:gd name="connsiteX6" fmla="*/ 20386 w 1468512"/>
              <a:gd name="connsiteY6" fmla="*/ 890097 h 943303"/>
              <a:gd name="connsiteX7" fmla="*/ 0 w 1468512"/>
              <a:gd name="connsiteY7" fmla="*/ 886456 h 943303"/>
              <a:gd name="connsiteX8" fmla="*/ 0 w 1468512"/>
              <a:gd name="connsiteY8" fmla="*/ 0 h 94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512" h="943303">
                <a:moveTo>
                  <a:pt x="0" y="0"/>
                </a:moveTo>
                <a:lnTo>
                  <a:pt x="167092" y="151863"/>
                </a:lnTo>
                <a:cubicBezTo>
                  <a:pt x="532570" y="453482"/>
                  <a:pt x="949585" y="694885"/>
                  <a:pt x="1402948" y="860884"/>
                </a:cubicBezTo>
                <a:lnTo>
                  <a:pt x="1468512" y="884359"/>
                </a:lnTo>
                <a:lnTo>
                  <a:pt x="1426853" y="890097"/>
                </a:lnTo>
                <a:cubicBezTo>
                  <a:pt x="1197556" y="925132"/>
                  <a:pt x="962710" y="943303"/>
                  <a:pt x="723619" y="943303"/>
                </a:cubicBezTo>
                <a:cubicBezTo>
                  <a:pt x="484529" y="943303"/>
                  <a:pt x="249683" y="925132"/>
                  <a:pt x="20386" y="890097"/>
                </a:cubicBezTo>
                <a:lnTo>
                  <a:pt x="0" y="886456"/>
                </a:lnTo>
                <a:lnTo>
                  <a:pt x="0" y="0"/>
                </a:lnTo>
                <a:close/>
              </a:path>
            </a:pathLst>
          </a:custGeom>
          <a:solidFill>
            <a:srgbClr val="F57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3A9CD-3B45-484B-BD1B-18EDBCB5864C}"/>
              </a:ext>
            </a:extLst>
          </p:cNvPr>
          <p:cNvSpPr>
            <a:spLocks noGrp="1"/>
          </p:cNvSpPr>
          <p:nvPr>
            <p:ph type="title"/>
          </p:nvPr>
        </p:nvSpPr>
        <p:spPr>
          <a:xfrm>
            <a:off x="838200" y="15958"/>
            <a:ext cx="11353800" cy="1325563"/>
          </a:xfrm>
        </p:spPr>
        <p:txBody>
          <a:bodyPr rIns="365760" anchor="ctr"/>
          <a:lstStyle>
            <a:lvl1pPr algn="r">
              <a:defRPr b="1">
                <a:solidFill>
                  <a:schemeClr val="bg1"/>
                </a:solidFill>
              </a:defRPr>
            </a:lvl1pPr>
          </a:lstStyle>
          <a:p>
            <a:r>
              <a:rPr lang="ru-RU"/>
              <a:t>Образец заголовка</a:t>
            </a:r>
            <a:endParaRPr lang="en-US"/>
          </a:p>
        </p:txBody>
      </p:sp>
      <p:sp>
        <p:nvSpPr>
          <p:cNvPr id="15" name="Subtitle 2">
            <a:extLst>
              <a:ext uri="{FF2B5EF4-FFF2-40B4-BE49-F238E27FC236}">
                <a16:creationId xmlns:a16="http://schemas.microsoft.com/office/drawing/2014/main" id="{60333142-6414-40B5-BB7E-DF934194E3E4}"/>
              </a:ext>
            </a:extLst>
          </p:cNvPr>
          <p:cNvSpPr>
            <a:spLocks noGrp="1"/>
          </p:cNvSpPr>
          <p:nvPr>
            <p:ph type="subTitle" idx="13"/>
          </p:nvPr>
        </p:nvSpPr>
        <p:spPr>
          <a:xfrm>
            <a:off x="3047997" y="1018598"/>
            <a:ext cx="9144000" cy="714499"/>
          </a:xfrm>
        </p:spPr>
        <p:txBody>
          <a:bodyPr rIns="365760"/>
          <a:lstStyle>
            <a:lvl1pPr marL="0" indent="0" algn="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Tree>
    <p:extLst>
      <p:ext uri="{BB962C8B-B14F-4D97-AF65-F5344CB8AC3E}">
        <p14:creationId xmlns:p14="http://schemas.microsoft.com/office/powerpoint/2010/main" val="218659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12E3F3-187D-46AB-96DA-7F6190A8280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2840599-C969-4790-81FF-C3291C8ABE7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A6C03E2-C59C-425E-8A7A-AEAAF6EB5268}"/>
              </a:ext>
            </a:extLst>
          </p:cNvPr>
          <p:cNvSpPr>
            <a:spLocks noGrp="1"/>
          </p:cNvSpPr>
          <p:nvPr>
            <p:ph type="dt" sz="half" idx="10"/>
          </p:nvPr>
        </p:nvSpPr>
        <p:spPr/>
        <p:txBody>
          <a:bodyPr/>
          <a:lstStyle/>
          <a:p>
            <a:fld id="{E2539DAA-C9C3-4768-A6D1-1104BBE1161C}" type="datetimeFigureOut">
              <a:rPr lang="ru-RU" smtClean="0"/>
              <a:t>01.07.2022</a:t>
            </a:fld>
            <a:endParaRPr lang="ru-RU"/>
          </a:p>
        </p:txBody>
      </p:sp>
      <p:sp>
        <p:nvSpPr>
          <p:cNvPr id="5" name="Нижний колонтитул 4">
            <a:extLst>
              <a:ext uri="{FF2B5EF4-FFF2-40B4-BE49-F238E27FC236}">
                <a16:creationId xmlns:a16="http://schemas.microsoft.com/office/drawing/2014/main" id="{51E7D6E0-DCFA-4980-9EBA-8491D01AFA3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1180AE8-DECE-450C-9674-6C6DB65629C2}"/>
              </a:ext>
            </a:extLst>
          </p:cNvPr>
          <p:cNvSpPr>
            <a:spLocks noGrp="1"/>
          </p:cNvSpPr>
          <p:nvPr>
            <p:ph type="sldNum" sz="quarter" idx="12"/>
          </p:nvPr>
        </p:nvSpPr>
        <p:spPr/>
        <p:txBody>
          <a:bodyPr/>
          <a:lstStyle/>
          <a:p>
            <a:fld id="{7B5AE46C-1331-4592-B005-0D8EE92A8B40}" type="slidenum">
              <a:rPr lang="ru-RU" smtClean="0"/>
              <a:t>‹#›</a:t>
            </a:fld>
            <a:endParaRPr lang="ru-RU"/>
          </a:p>
        </p:txBody>
      </p:sp>
    </p:spTree>
    <p:extLst>
      <p:ext uri="{BB962C8B-B14F-4D97-AF65-F5344CB8AC3E}">
        <p14:creationId xmlns:p14="http://schemas.microsoft.com/office/powerpoint/2010/main" val="401382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D300CF-13D6-49C2-BE95-8658F62AC9C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89E91C9-DDF7-4720-ABE9-D9DA6B1C2D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AC5071B-0798-4AE4-A60B-FC0DA6F61C20}"/>
              </a:ext>
            </a:extLst>
          </p:cNvPr>
          <p:cNvSpPr>
            <a:spLocks noGrp="1"/>
          </p:cNvSpPr>
          <p:nvPr>
            <p:ph type="dt" sz="half" idx="10"/>
          </p:nvPr>
        </p:nvSpPr>
        <p:spPr/>
        <p:txBody>
          <a:bodyPr/>
          <a:lstStyle/>
          <a:p>
            <a:fld id="{E2539DAA-C9C3-4768-A6D1-1104BBE1161C}" type="datetimeFigureOut">
              <a:rPr lang="ru-RU" smtClean="0"/>
              <a:t>01.07.2022</a:t>
            </a:fld>
            <a:endParaRPr lang="ru-RU"/>
          </a:p>
        </p:txBody>
      </p:sp>
      <p:sp>
        <p:nvSpPr>
          <p:cNvPr id="5" name="Нижний колонтитул 4">
            <a:extLst>
              <a:ext uri="{FF2B5EF4-FFF2-40B4-BE49-F238E27FC236}">
                <a16:creationId xmlns:a16="http://schemas.microsoft.com/office/drawing/2014/main" id="{B3645B1F-116D-4253-8AD4-676087AC6C2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8EDBD2C-9B9E-4D4A-BEA7-518F4EE94D71}"/>
              </a:ext>
            </a:extLst>
          </p:cNvPr>
          <p:cNvSpPr>
            <a:spLocks noGrp="1"/>
          </p:cNvSpPr>
          <p:nvPr>
            <p:ph type="sldNum" sz="quarter" idx="12"/>
          </p:nvPr>
        </p:nvSpPr>
        <p:spPr/>
        <p:txBody>
          <a:bodyPr/>
          <a:lstStyle/>
          <a:p>
            <a:fld id="{7B5AE46C-1331-4592-B005-0D8EE92A8B40}" type="slidenum">
              <a:rPr lang="ru-RU" smtClean="0"/>
              <a:t>‹#›</a:t>
            </a:fld>
            <a:endParaRPr lang="ru-RU"/>
          </a:p>
        </p:txBody>
      </p:sp>
    </p:spTree>
    <p:extLst>
      <p:ext uri="{BB962C8B-B14F-4D97-AF65-F5344CB8AC3E}">
        <p14:creationId xmlns:p14="http://schemas.microsoft.com/office/powerpoint/2010/main" val="308768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C7B62A-C4CA-47C4-8F1E-89C118D3D92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6DC69A6-A5A8-483B-9CCC-A6C9EB68FA0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39C5AD3-48B5-480E-8B38-EC22AD73983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584170BB-1537-431F-9F0D-A3468D96A313}"/>
              </a:ext>
            </a:extLst>
          </p:cNvPr>
          <p:cNvSpPr>
            <a:spLocks noGrp="1"/>
          </p:cNvSpPr>
          <p:nvPr>
            <p:ph type="dt" sz="half" idx="10"/>
          </p:nvPr>
        </p:nvSpPr>
        <p:spPr/>
        <p:txBody>
          <a:bodyPr/>
          <a:lstStyle/>
          <a:p>
            <a:fld id="{E2539DAA-C9C3-4768-A6D1-1104BBE1161C}" type="datetimeFigureOut">
              <a:rPr lang="ru-RU" smtClean="0"/>
              <a:t>01.07.2022</a:t>
            </a:fld>
            <a:endParaRPr lang="ru-RU"/>
          </a:p>
        </p:txBody>
      </p:sp>
      <p:sp>
        <p:nvSpPr>
          <p:cNvPr id="6" name="Нижний колонтитул 5">
            <a:extLst>
              <a:ext uri="{FF2B5EF4-FFF2-40B4-BE49-F238E27FC236}">
                <a16:creationId xmlns:a16="http://schemas.microsoft.com/office/drawing/2014/main" id="{767002C0-9A9D-4466-84F8-3990E248F9B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EA2D8AB-B845-46F8-920D-6FFB57C4DCFC}"/>
              </a:ext>
            </a:extLst>
          </p:cNvPr>
          <p:cNvSpPr>
            <a:spLocks noGrp="1"/>
          </p:cNvSpPr>
          <p:nvPr>
            <p:ph type="sldNum" sz="quarter" idx="12"/>
          </p:nvPr>
        </p:nvSpPr>
        <p:spPr/>
        <p:txBody>
          <a:bodyPr/>
          <a:lstStyle/>
          <a:p>
            <a:fld id="{7B5AE46C-1331-4592-B005-0D8EE92A8B40}" type="slidenum">
              <a:rPr lang="ru-RU" smtClean="0"/>
              <a:t>‹#›</a:t>
            </a:fld>
            <a:endParaRPr lang="ru-RU"/>
          </a:p>
        </p:txBody>
      </p:sp>
    </p:spTree>
    <p:extLst>
      <p:ext uri="{BB962C8B-B14F-4D97-AF65-F5344CB8AC3E}">
        <p14:creationId xmlns:p14="http://schemas.microsoft.com/office/powerpoint/2010/main" val="251458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916022-182D-4809-B4D8-88C61978210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066E4C6-5110-4C13-9B05-7FF4CB4B58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B161478-7593-40A8-B3AA-26F5E27BDC2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EE67A6F-A6DC-49FD-AA4E-993F16EA11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BBEB66F-E721-4F2F-B328-EE4EE5BE73D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28542BE8-27B5-4F4E-8C3F-A42EBA0AC974}"/>
              </a:ext>
            </a:extLst>
          </p:cNvPr>
          <p:cNvSpPr>
            <a:spLocks noGrp="1"/>
          </p:cNvSpPr>
          <p:nvPr>
            <p:ph type="dt" sz="half" idx="10"/>
          </p:nvPr>
        </p:nvSpPr>
        <p:spPr/>
        <p:txBody>
          <a:bodyPr/>
          <a:lstStyle/>
          <a:p>
            <a:fld id="{E2539DAA-C9C3-4768-A6D1-1104BBE1161C}" type="datetimeFigureOut">
              <a:rPr lang="ru-RU" smtClean="0"/>
              <a:t>01.07.2022</a:t>
            </a:fld>
            <a:endParaRPr lang="ru-RU"/>
          </a:p>
        </p:txBody>
      </p:sp>
      <p:sp>
        <p:nvSpPr>
          <p:cNvPr id="8" name="Нижний колонтитул 7">
            <a:extLst>
              <a:ext uri="{FF2B5EF4-FFF2-40B4-BE49-F238E27FC236}">
                <a16:creationId xmlns:a16="http://schemas.microsoft.com/office/drawing/2014/main" id="{EAD6665B-7D83-420F-BFD7-08A8C249AFB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C624C67-764F-40C0-A5B6-278CA4F5F11A}"/>
              </a:ext>
            </a:extLst>
          </p:cNvPr>
          <p:cNvSpPr>
            <a:spLocks noGrp="1"/>
          </p:cNvSpPr>
          <p:nvPr>
            <p:ph type="sldNum" sz="quarter" idx="12"/>
          </p:nvPr>
        </p:nvSpPr>
        <p:spPr/>
        <p:txBody>
          <a:bodyPr/>
          <a:lstStyle/>
          <a:p>
            <a:fld id="{7B5AE46C-1331-4592-B005-0D8EE92A8B40}" type="slidenum">
              <a:rPr lang="ru-RU" smtClean="0"/>
              <a:t>‹#›</a:t>
            </a:fld>
            <a:endParaRPr lang="ru-RU"/>
          </a:p>
        </p:txBody>
      </p:sp>
    </p:spTree>
    <p:extLst>
      <p:ext uri="{BB962C8B-B14F-4D97-AF65-F5344CB8AC3E}">
        <p14:creationId xmlns:p14="http://schemas.microsoft.com/office/powerpoint/2010/main" val="120078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65C3E3-7E13-490D-BAC3-AFC438B8264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C62979A-87F8-40BD-A88F-AA3E874509BC}"/>
              </a:ext>
            </a:extLst>
          </p:cNvPr>
          <p:cNvSpPr>
            <a:spLocks noGrp="1"/>
          </p:cNvSpPr>
          <p:nvPr>
            <p:ph type="dt" sz="half" idx="10"/>
          </p:nvPr>
        </p:nvSpPr>
        <p:spPr/>
        <p:txBody>
          <a:bodyPr/>
          <a:lstStyle/>
          <a:p>
            <a:fld id="{E2539DAA-C9C3-4768-A6D1-1104BBE1161C}" type="datetimeFigureOut">
              <a:rPr lang="ru-RU" smtClean="0"/>
              <a:t>01.07.2022</a:t>
            </a:fld>
            <a:endParaRPr lang="ru-RU"/>
          </a:p>
        </p:txBody>
      </p:sp>
      <p:sp>
        <p:nvSpPr>
          <p:cNvPr id="4" name="Нижний колонтитул 3">
            <a:extLst>
              <a:ext uri="{FF2B5EF4-FFF2-40B4-BE49-F238E27FC236}">
                <a16:creationId xmlns:a16="http://schemas.microsoft.com/office/drawing/2014/main" id="{41AC3F69-111F-437A-8A5E-07D8A626E57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1EF4442-B4EB-49ED-9FA2-E169DB20F675}"/>
              </a:ext>
            </a:extLst>
          </p:cNvPr>
          <p:cNvSpPr>
            <a:spLocks noGrp="1"/>
          </p:cNvSpPr>
          <p:nvPr>
            <p:ph type="sldNum" sz="quarter" idx="12"/>
          </p:nvPr>
        </p:nvSpPr>
        <p:spPr/>
        <p:txBody>
          <a:bodyPr/>
          <a:lstStyle/>
          <a:p>
            <a:fld id="{7B5AE46C-1331-4592-B005-0D8EE92A8B40}" type="slidenum">
              <a:rPr lang="ru-RU" smtClean="0"/>
              <a:t>‹#›</a:t>
            </a:fld>
            <a:endParaRPr lang="ru-RU"/>
          </a:p>
        </p:txBody>
      </p:sp>
    </p:spTree>
    <p:extLst>
      <p:ext uri="{BB962C8B-B14F-4D97-AF65-F5344CB8AC3E}">
        <p14:creationId xmlns:p14="http://schemas.microsoft.com/office/powerpoint/2010/main" val="302646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8172702-65AC-4B67-8DE1-E0B3797D44C7}"/>
              </a:ext>
            </a:extLst>
          </p:cNvPr>
          <p:cNvSpPr>
            <a:spLocks noGrp="1"/>
          </p:cNvSpPr>
          <p:nvPr>
            <p:ph type="dt" sz="half" idx="10"/>
          </p:nvPr>
        </p:nvSpPr>
        <p:spPr/>
        <p:txBody>
          <a:bodyPr/>
          <a:lstStyle/>
          <a:p>
            <a:fld id="{E2539DAA-C9C3-4768-A6D1-1104BBE1161C}" type="datetimeFigureOut">
              <a:rPr lang="ru-RU" smtClean="0"/>
              <a:t>01.07.2022</a:t>
            </a:fld>
            <a:endParaRPr lang="ru-RU"/>
          </a:p>
        </p:txBody>
      </p:sp>
      <p:sp>
        <p:nvSpPr>
          <p:cNvPr id="3" name="Нижний колонтитул 2">
            <a:extLst>
              <a:ext uri="{FF2B5EF4-FFF2-40B4-BE49-F238E27FC236}">
                <a16:creationId xmlns:a16="http://schemas.microsoft.com/office/drawing/2014/main" id="{2006CBE3-BA35-47D5-9FC9-687E46A0733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A5E9BD9-579A-4461-8AB8-EFB38DE46D9D}"/>
              </a:ext>
            </a:extLst>
          </p:cNvPr>
          <p:cNvSpPr>
            <a:spLocks noGrp="1"/>
          </p:cNvSpPr>
          <p:nvPr>
            <p:ph type="sldNum" sz="quarter" idx="12"/>
          </p:nvPr>
        </p:nvSpPr>
        <p:spPr/>
        <p:txBody>
          <a:bodyPr/>
          <a:lstStyle/>
          <a:p>
            <a:fld id="{7B5AE46C-1331-4592-B005-0D8EE92A8B40}" type="slidenum">
              <a:rPr lang="ru-RU" smtClean="0"/>
              <a:t>‹#›</a:t>
            </a:fld>
            <a:endParaRPr lang="ru-RU"/>
          </a:p>
        </p:txBody>
      </p:sp>
    </p:spTree>
    <p:extLst>
      <p:ext uri="{BB962C8B-B14F-4D97-AF65-F5344CB8AC3E}">
        <p14:creationId xmlns:p14="http://schemas.microsoft.com/office/powerpoint/2010/main" val="86248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17130C-B97B-4D5C-972F-F784F9D4E8F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4949D8A-D057-4B9E-BC0B-9388D0657D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D6D539A-C7D4-47D2-801B-8D0D827FC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BB9BD93-805F-4735-8C03-B145EF598167}"/>
              </a:ext>
            </a:extLst>
          </p:cNvPr>
          <p:cNvSpPr>
            <a:spLocks noGrp="1"/>
          </p:cNvSpPr>
          <p:nvPr>
            <p:ph type="dt" sz="half" idx="10"/>
          </p:nvPr>
        </p:nvSpPr>
        <p:spPr/>
        <p:txBody>
          <a:bodyPr/>
          <a:lstStyle/>
          <a:p>
            <a:fld id="{E2539DAA-C9C3-4768-A6D1-1104BBE1161C}" type="datetimeFigureOut">
              <a:rPr lang="ru-RU" smtClean="0"/>
              <a:t>01.07.2022</a:t>
            </a:fld>
            <a:endParaRPr lang="ru-RU"/>
          </a:p>
        </p:txBody>
      </p:sp>
      <p:sp>
        <p:nvSpPr>
          <p:cNvPr id="6" name="Нижний колонтитул 5">
            <a:extLst>
              <a:ext uri="{FF2B5EF4-FFF2-40B4-BE49-F238E27FC236}">
                <a16:creationId xmlns:a16="http://schemas.microsoft.com/office/drawing/2014/main" id="{503600D2-8507-4AD6-A718-99DF86B7309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7EA3E60-770F-4D8D-837E-33B7AE2378D7}"/>
              </a:ext>
            </a:extLst>
          </p:cNvPr>
          <p:cNvSpPr>
            <a:spLocks noGrp="1"/>
          </p:cNvSpPr>
          <p:nvPr>
            <p:ph type="sldNum" sz="quarter" idx="12"/>
          </p:nvPr>
        </p:nvSpPr>
        <p:spPr/>
        <p:txBody>
          <a:bodyPr/>
          <a:lstStyle/>
          <a:p>
            <a:fld id="{7B5AE46C-1331-4592-B005-0D8EE92A8B40}" type="slidenum">
              <a:rPr lang="ru-RU" smtClean="0"/>
              <a:t>‹#›</a:t>
            </a:fld>
            <a:endParaRPr lang="ru-RU"/>
          </a:p>
        </p:txBody>
      </p:sp>
    </p:spTree>
    <p:extLst>
      <p:ext uri="{BB962C8B-B14F-4D97-AF65-F5344CB8AC3E}">
        <p14:creationId xmlns:p14="http://schemas.microsoft.com/office/powerpoint/2010/main" val="264311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D62216-8FB9-47C3-9E6D-971C51C5321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D91D7DF-B18C-469E-9E92-76FBDE86CA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66BE8B4A-6BA5-4FD3-8DA1-BB2FEA800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A851357-370D-41DF-974F-F602DB3291A8}"/>
              </a:ext>
            </a:extLst>
          </p:cNvPr>
          <p:cNvSpPr>
            <a:spLocks noGrp="1"/>
          </p:cNvSpPr>
          <p:nvPr>
            <p:ph type="dt" sz="half" idx="10"/>
          </p:nvPr>
        </p:nvSpPr>
        <p:spPr/>
        <p:txBody>
          <a:bodyPr/>
          <a:lstStyle/>
          <a:p>
            <a:fld id="{E2539DAA-C9C3-4768-A6D1-1104BBE1161C}" type="datetimeFigureOut">
              <a:rPr lang="ru-RU" smtClean="0"/>
              <a:t>01.07.2022</a:t>
            </a:fld>
            <a:endParaRPr lang="ru-RU"/>
          </a:p>
        </p:txBody>
      </p:sp>
      <p:sp>
        <p:nvSpPr>
          <p:cNvPr id="6" name="Нижний колонтитул 5">
            <a:extLst>
              <a:ext uri="{FF2B5EF4-FFF2-40B4-BE49-F238E27FC236}">
                <a16:creationId xmlns:a16="http://schemas.microsoft.com/office/drawing/2014/main" id="{3E4DEBA9-9833-4CE1-A115-24A7852CF63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56D3220-3BC2-4023-860F-47175FC879E1}"/>
              </a:ext>
            </a:extLst>
          </p:cNvPr>
          <p:cNvSpPr>
            <a:spLocks noGrp="1"/>
          </p:cNvSpPr>
          <p:nvPr>
            <p:ph type="sldNum" sz="quarter" idx="12"/>
          </p:nvPr>
        </p:nvSpPr>
        <p:spPr/>
        <p:txBody>
          <a:bodyPr/>
          <a:lstStyle/>
          <a:p>
            <a:fld id="{7B5AE46C-1331-4592-B005-0D8EE92A8B40}" type="slidenum">
              <a:rPr lang="ru-RU" smtClean="0"/>
              <a:t>‹#›</a:t>
            </a:fld>
            <a:endParaRPr lang="ru-RU"/>
          </a:p>
        </p:txBody>
      </p:sp>
    </p:spTree>
    <p:extLst>
      <p:ext uri="{BB962C8B-B14F-4D97-AF65-F5344CB8AC3E}">
        <p14:creationId xmlns:p14="http://schemas.microsoft.com/office/powerpoint/2010/main" val="333686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295D29-D34B-4274-B8C2-EBF3612DB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5504CCC-267C-4A97-AF6B-C24D53F145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937DC19-FA20-4F67-A0F9-2A5A38A0EF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39DAA-C9C3-4768-A6D1-1104BBE1161C}" type="datetimeFigureOut">
              <a:rPr lang="ru-RU" smtClean="0"/>
              <a:t>01.07.2022</a:t>
            </a:fld>
            <a:endParaRPr lang="ru-RU"/>
          </a:p>
        </p:txBody>
      </p:sp>
      <p:sp>
        <p:nvSpPr>
          <p:cNvPr id="5" name="Нижний колонтитул 4">
            <a:extLst>
              <a:ext uri="{FF2B5EF4-FFF2-40B4-BE49-F238E27FC236}">
                <a16:creationId xmlns:a16="http://schemas.microsoft.com/office/drawing/2014/main" id="{C06661A9-4827-461C-854A-6BB7B8F97F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0F97CCD-D7CC-4910-9CC7-EA4FE55854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AE46C-1331-4592-B005-0D8EE92A8B40}" type="slidenum">
              <a:rPr lang="ru-RU" smtClean="0"/>
              <a:t>‹#›</a:t>
            </a:fld>
            <a:endParaRPr lang="ru-RU"/>
          </a:p>
        </p:txBody>
      </p:sp>
    </p:spTree>
    <p:extLst>
      <p:ext uri="{BB962C8B-B14F-4D97-AF65-F5344CB8AC3E}">
        <p14:creationId xmlns:p14="http://schemas.microsoft.com/office/powerpoint/2010/main" val="1355017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image" Target="../media/image45.png"/><Relationship Id="rId3" Type="http://schemas.openxmlformats.org/officeDocument/2006/relationships/diagramLayout" Target="../diagrams/layout3.xml"/><Relationship Id="rId7" Type="http://schemas.openxmlformats.org/officeDocument/2006/relationships/image" Target="../media/image39.emf"/><Relationship Id="rId12" Type="http://schemas.openxmlformats.org/officeDocument/2006/relationships/image" Target="../media/image44.png"/><Relationship Id="rId2" Type="http://schemas.openxmlformats.org/officeDocument/2006/relationships/diagramData" Target="../diagrams/data3.xml"/><Relationship Id="rId16" Type="http://schemas.openxmlformats.org/officeDocument/2006/relationships/image" Target="../media/image48.png"/><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43.emf"/><Relationship Id="rId5" Type="http://schemas.openxmlformats.org/officeDocument/2006/relationships/diagramColors" Target="../diagrams/colors3.xml"/><Relationship Id="rId15" Type="http://schemas.openxmlformats.org/officeDocument/2006/relationships/image" Target="../media/image47.png"/><Relationship Id="rId10" Type="http://schemas.openxmlformats.org/officeDocument/2006/relationships/image" Target="../media/image42.emf"/><Relationship Id="rId4" Type="http://schemas.openxmlformats.org/officeDocument/2006/relationships/diagramQuickStyle" Target="../diagrams/quickStyle3.xml"/><Relationship Id="rId9" Type="http://schemas.openxmlformats.org/officeDocument/2006/relationships/image" Target="../media/image41.emf"/><Relationship Id="rId1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9.emf"/><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00724" y="6044307"/>
            <a:ext cx="3827990" cy="584775"/>
          </a:xfrm>
          <a:prstGeom prst="rect">
            <a:avLst/>
          </a:prstGeom>
          <a:noFill/>
        </p:spPr>
        <p:txBody>
          <a:bodyPr wrap="square" rtlCol="0">
            <a:spAutoFit/>
          </a:bodyPr>
          <a:lstStyle/>
          <a:p>
            <a:pPr algn="r"/>
            <a:endParaRPr lang="ru-RU" sz="1600" b="1" dirty="0">
              <a:latin typeface="Times New Roman" pitchFamily="18" charset="0"/>
              <a:cs typeface="Times New Roman" pitchFamily="18" charset="0"/>
            </a:endParaRPr>
          </a:p>
          <a:p>
            <a:pPr algn="r"/>
            <a:endParaRPr lang="ru-RU" sz="1600" b="1" dirty="0">
              <a:latin typeface="Times New Roman" pitchFamily="18" charset="0"/>
              <a:cs typeface="Times New Roman" pitchFamily="18" charset="0"/>
            </a:endParaRPr>
          </a:p>
        </p:txBody>
      </p:sp>
      <p:sp>
        <p:nvSpPr>
          <p:cNvPr id="7" name="AutoShape 8" descr="ÐÐ°ÑÑÐ¸Ð½ÐºÐ¸ Ð¿Ð¾ Ð·Ð°Ð¿ÑÐ¾ÑÑ ÐºÐ¾ÑÑÑÐ¿ÑÐ¸ÑÐ³Ð° ÑÐ°ÑÑÐ¸ ÐºÑÑÐ°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0" descr="ÐÐ°ÑÑÐ¸Ð½ÐºÐ¸ Ð¿Ð¾ Ð·Ð°Ð¿ÑÐ¾ÑÑ ÐºÐ¾ÑÑÑÐ¿ÑÐ¸ÑÐ³Ð° ÑÐ°ÑÑÐ¸ ÐºÑÑÐ°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12" descr="ÐÐ°ÑÑÐ¸Ð½ÐºÐ¸ Ð¿Ð¾ Ð·Ð°Ð¿ÑÐ¾ÑÑ ÐºÐ¾ÑÑÑÐ¿ÑÐ¸ÑÐ³Ð° ÑÐ°ÑÑÐ¸ ÐºÑÑÐ°Ñ"/>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TextBox 2"/>
          <p:cNvSpPr txBox="1"/>
          <p:nvPr/>
        </p:nvSpPr>
        <p:spPr>
          <a:xfrm>
            <a:off x="836579" y="981392"/>
            <a:ext cx="10953343" cy="1015663"/>
          </a:xfrm>
          <a:prstGeom prst="rect">
            <a:avLst/>
          </a:prstGeom>
          <a:noFill/>
        </p:spPr>
        <p:txBody>
          <a:bodyPr wrap="square" rtlCol="0">
            <a:spAutoFit/>
          </a:bodyPr>
          <a:lstStyle/>
          <a:p>
            <a:pPr algn="ctr"/>
            <a:br>
              <a:rPr lang="ru-RU" altLang="ru-RU" sz="2000" b="1" kern="800" dirty="0">
                <a:latin typeface="Times New Roman" pitchFamily="18" charset="0"/>
                <a:cs typeface="Times New Roman" pitchFamily="18" charset="0"/>
              </a:rPr>
            </a:br>
            <a:r>
              <a:rPr lang="ru-RU" altLang="ru-RU" sz="2000" b="1" kern="800" dirty="0">
                <a:solidFill>
                  <a:srgbClr val="0070C0"/>
                </a:solidFill>
                <a:latin typeface="Times New Roman" pitchFamily="18" charset="0"/>
                <a:cs typeface="Times New Roman" pitchFamily="18" charset="0"/>
              </a:rPr>
              <a:t>ЎЗБЕКИСТОН РЕСПУБЛИКАСИДА</a:t>
            </a:r>
            <a:r>
              <a:rPr lang="en-US" altLang="ru-RU" sz="2000" b="1" kern="800" dirty="0">
                <a:solidFill>
                  <a:srgbClr val="0070C0"/>
                </a:solidFill>
                <a:latin typeface="Times New Roman" pitchFamily="18" charset="0"/>
                <a:cs typeface="Times New Roman" pitchFamily="18" charset="0"/>
              </a:rPr>
              <a:t> </a:t>
            </a:r>
            <a:r>
              <a:rPr lang="ru-RU" altLang="ru-RU" sz="2000" b="1" kern="800" dirty="0">
                <a:solidFill>
                  <a:srgbClr val="0070C0"/>
                </a:solidFill>
                <a:latin typeface="Times New Roman" pitchFamily="18" charset="0"/>
                <a:cs typeface="Times New Roman" pitchFamily="18" charset="0"/>
              </a:rPr>
              <a:t>КОРРУПЦИЯГА ҚАРШИ КУРАШ</a:t>
            </a:r>
            <a:r>
              <a:rPr lang="en-US" altLang="ru-RU" sz="2000" b="1" kern="800" dirty="0">
                <a:solidFill>
                  <a:srgbClr val="0070C0"/>
                </a:solidFill>
                <a:latin typeface="Times New Roman" pitchFamily="18" charset="0"/>
                <a:cs typeface="Times New Roman" pitchFamily="18" charset="0"/>
              </a:rPr>
              <a:t> </a:t>
            </a:r>
            <a:endParaRPr lang="uz-Cyrl-UZ" altLang="ru-RU" sz="2000" b="1" kern="800" dirty="0">
              <a:solidFill>
                <a:srgbClr val="0070C0"/>
              </a:solidFill>
              <a:latin typeface="Times New Roman" pitchFamily="18" charset="0"/>
              <a:cs typeface="Times New Roman" pitchFamily="18" charset="0"/>
            </a:endParaRPr>
          </a:p>
          <a:p>
            <a:pPr algn="ctr"/>
            <a:r>
              <a:rPr lang="ru-RU" altLang="ru-RU" sz="2000" b="1" kern="800" dirty="0">
                <a:solidFill>
                  <a:srgbClr val="0070C0"/>
                </a:solidFill>
                <a:latin typeface="Times New Roman" pitchFamily="18" charset="0"/>
                <a:cs typeface="Times New Roman" pitchFamily="18" charset="0"/>
              </a:rPr>
              <a:t>СИЁСАТИНИНГ </a:t>
            </a:r>
            <a:r>
              <a:rPr lang="uz-Cyrl-UZ" sz="2000" b="1" kern="800" dirty="0">
                <a:solidFill>
                  <a:srgbClr val="0070C0"/>
                </a:solidFill>
                <a:latin typeface="Times New Roman" pitchFamily="18" charset="0"/>
                <a:cs typeface="Times New Roman" pitchFamily="18" charset="0"/>
              </a:rPr>
              <a:t>МАЗМУН-МОҲИЯТИ</a:t>
            </a:r>
            <a:endParaRPr lang="ru-RU" sz="2000" b="1" kern="800" dirty="0">
              <a:solidFill>
                <a:srgbClr val="0070C0"/>
              </a:solidFill>
              <a:latin typeface="Times New Roman" pitchFamily="18" charset="0"/>
              <a:cs typeface="Times New Roman" pitchFamily="18" charset="0"/>
            </a:endParaRPr>
          </a:p>
        </p:txBody>
      </p:sp>
      <p:pic>
        <p:nvPicPr>
          <p:cNvPr id="4" name="Рисунок 3">
            <a:extLst>
              <a:ext uri="{FF2B5EF4-FFF2-40B4-BE49-F238E27FC236}">
                <a16:creationId xmlns:a16="http://schemas.microsoft.com/office/drawing/2014/main" id="{0EAC7A7A-2D33-435B-BAFD-18918AAB5822}"/>
              </a:ext>
            </a:extLst>
          </p:cNvPr>
          <p:cNvPicPr>
            <a:picLocks noChangeAspect="1"/>
          </p:cNvPicPr>
          <p:nvPr/>
        </p:nvPicPr>
        <p:blipFill>
          <a:blip r:embed="rId2" cstate="print"/>
          <a:stretch>
            <a:fillRect/>
          </a:stretch>
        </p:blipFill>
        <p:spPr>
          <a:xfrm>
            <a:off x="6860607" y="3832812"/>
            <a:ext cx="4530205" cy="2211495"/>
          </a:xfrm>
          <a:prstGeom prst="rect">
            <a:avLst/>
          </a:prstGeom>
        </p:spPr>
      </p:pic>
    </p:spTree>
    <p:extLst>
      <p:ext uri="{BB962C8B-B14F-4D97-AF65-F5344CB8AC3E}">
        <p14:creationId xmlns:p14="http://schemas.microsoft.com/office/powerpoint/2010/main" val="415583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AB2BD21-E4A3-4E33-818C-3E25B8899AD1}"/>
              </a:ext>
            </a:extLst>
          </p:cNvPr>
          <p:cNvPicPr/>
          <p:nvPr/>
        </p:nvPicPr>
        <p:blipFill rotWithShape="1">
          <a:blip r:embed="rId2"/>
          <a:srcRect l="10689" t="12162" r="10743" b="7640"/>
          <a:stretch/>
        </p:blipFill>
        <p:spPr bwMode="auto">
          <a:xfrm>
            <a:off x="553672" y="360727"/>
            <a:ext cx="10914077" cy="57884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675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E4712C7-0499-4DF2-A4D0-F8585F48F22F}"/>
              </a:ext>
            </a:extLst>
          </p:cNvPr>
          <p:cNvSpPr/>
          <p:nvPr/>
        </p:nvSpPr>
        <p:spPr>
          <a:xfrm>
            <a:off x="360727" y="349970"/>
            <a:ext cx="11576807" cy="477054"/>
          </a:xfrm>
          <a:prstGeom prst="rect">
            <a:avLst/>
          </a:prstGeom>
        </p:spPr>
        <p:txBody>
          <a:bodyPr wrap="square">
            <a:spAutoFit/>
          </a:bodyPr>
          <a:lstStyle/>
          <a:p>
            <a:pPr indent="190481" algn="ctr"/>
            <a:r>
              <a:rPr lang="ru-RU" sz="2500" b="1" dirty="0" err="1">
                <a:latin typeface="Times New Roman"/>
              </a:rPr>
              <a:t>Ўзбекистон</a:t>
            </a:r>
            <a:r>
              <a:rPr lang="ru-RU" sz="2500" b="1" dirty="0">
                <a:latin typeface="Times New Roman"/>
              </a:rPr>
              <a:t> </a:t>
            </a:r>
            <a:r>
              <a:rPr lang="ru-RU" sz="2500" b="1" dirty="0" err="1">
                <a:latin typeface="Times New Roman"/>
              </a:rPr>
              <a:t>Республикасининг</a:t>
            </a:r>
            <a:r>
              <a:rPr lang="ru-RU" sz="2500" b="1" dirty="0">
                <a:latin typeface="Times New Roman"/>
              </a:rPr>
              <a:t> </a:t>
            </a:r>
            <a:r>
              <a:rPr lang="ru-RU" sz="2500" b="1" dirty="0" err="1">
                <a:latin typeface="Times New Roman"/>
              </a:rPr>
              <a:t>коррупцияга</a:t>
            </a:r>
            <a:r>
              <a:rPr lang="ru-RU" sz="2500" b="1" dirty="0">
                <a:latin typeface="Times New Roman"/>
              </a:rPr>
              <a:t> </a:t>
            </a:r>
            <a:r>
              <a:rPr lang="ru-RU" sz="2500" b="1" dirty="0" err="1">
                <a:latin typeface="Times New Roman"/>
              </a:rPr>
              <a:t>қарши</a:t>
            </a:r>
            <a:r>
              <a:rPr lang="ru-RU" sz="2500" b="1" dirty="0">
                <a:latin typeface="Times New Roman"/>
              </a:rPr>
              <a:t> </a:t>
            </a:r>
            <a:r>
              <a:rPr lang="ru-RU" sz="2500" b="1" dirty="0" err="1">
                <a:latin typeface="Times New Roman"/>
              </a:rPr>
              <a:t>кураш</a:t>
            </a:r>
            <a:r>
              <a:rPr lang="ru-RU" sz="2500" b="1" dirty="0">
                <a:latin typeface="Times New Roman"/>
              </a:rPr>
              <a:t> </a:t>
            </a:r>
            <a:r>
              <a:rPr lang="ru-RU" sz="2500" b="1" dirty="0" err="1">
                <a:latin typeface="Times New Roman"/>
              </a:rPr>
              <a:t>сиёсати</a:t>
            </a:r>
            <a:endParaRPr lang="ru" sz="2500" b="1" dirty="0">
              <a:latin typeface="Times New Roman"/>
            </a:endParaRPr>
          </a:p>
        </p:txBody>
      </p:sp>
      <p:sp>
        <p:nvSpPr>
          <p:cNvPr id="3" name="Прямоугольник 2">
            <a:extLst>
              <a:ext uri="{FF2B5EF4-FFF2-40B4-BE49-F238E27FC236}">
                <a16:creationId xmlns:a16="http://schemas.microsoft.com/office/drawing/2014/main" id="{47F74654-AE23-4999-BC8C-431B675288A3}"/>
              </a:ext>
            </a:extLst>
          </p:cNvPr>
          <p:cNvSpPr/>
          <p:nvPr/>
        </p:nvSpPr>
        <p:spPr>
          <a:xfrm>
            <a:off x="690693" y="1285424"/>
            <a:ext cx="11339119" cy="4632037"/>
          </a:xfrm>
          <a:prstGeom prst="rect">
            <a:avLst/>
          </a:prstGeom>
        </p:spPr>
        <p:txBody>
          <a:bodyPr wrap="square">
            <a:spAutoFit/>
          </a:bodyPr>
          <a:lstStyle/>
          <a:p>
            <a:pPr marL="285750" indent="-285750" algn="just">
              <a:spcAft>
                <a:spcPts val="600"/>
              </a:spcAft>
              <a:buFont typeface="Wingdings" panose="05000000000000000000" pitchFamily="2" charset="2"/>
              <a:buChar char="q"/>
            </a:pPr>
            <a:r>
              <a:rPr lang="ru-RU" b="1" dirty="0">
                <a:latin typeface="Times New Roman" panose="02020603050405020304" pitchFamily="18" charset="0"/>
                <a:cs typeface="Times New Roman" panose="02020603050405020304" pitchFamily="18" charset="0"/>
              </a:rPr>
              <a:t>«</a:t>
            </a:r>
            <a:r>
              <a:rPr lang="ru-RU" b="1" dirty="0" err="1">
                <a:latin typeface="Times New Roman" panose="02020603050405020304" pitchFamily="18" charset="0"/>
                <a:cs typeface="Times New Roman" panose="02020603050405020304" pitchFamily="18" charset="0"/>
              </a:rPr>
              <a:t>Коррупцияга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қарши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курашиш</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тўғрисида</a:t>
            </a:r>
            <a:r>
              <a:rPr lang="ru-RU"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Ўзбекистон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Республикасининг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Қонуни</a:t>
            </a:r>
            <a:r>
              <a:rPr lang="ru-RU" dirty="0">
                <a:latin typeface="Times New Roman" panose="02020603050405020304" pitchFamily="18" charset="0"/>
                <a:cs typeface="Times New Roman" panose="02020603050405020304" pitchFamily="18" charset="0"/>
              </a:rPr>
              <a:t>, 03.01.2017 </a:t>
            </a:r>
            <a:r>
              <a:rPr lang="ru-RU" dirty="0" err="1">
                <a:latin typeface="Times New Roman" panose="02020603050405020304" pitchFamily="18" charset="0"/>
                <a:cs typeface="Times New Roman" panose="02020603050405020304" pitchFamily="18" charset="0"/>
              </a:rPr>
              <a:t>йилдаги</a:t>
            </a:r>
            <a:r>
              <a:rPr lang="ru-RU" dirty="0">
                <a:latin typeface="Times New Roman" panose="02020603050405020304" pitchFamily="18" charset="0"/>
                <a:cs typeface="Times New Roman" panose="02020603050405020304" pitchFamily="18" charset="0"/>
              </a:rPr>
              <a:t> ЎРҚ-419-сон</a:t>
            </a:r>
          </a:p>
          <a:p>
            <a:pPr marL="285750" indent="-285750" algn="just">
              <a:spcAft>
                <a:spcPts val="600"/>
              </a:spcAft>
              <a:buFont typeface="Wingdings" panose="05000000000000000000" pitchFamily="2" charset="2"/>
              <a:buChar char="q"/>
            </a:pPr>
            <a:r>
              <a:rPr lang="ru-RU" b="1" dirty="0">
                <a:latin typeface="Times New Roman" panose="02020603050405020304" pitchFamily="18" charset="0"/>
                <a:cs typeface="Times New Roman" panose="02020603050405020304" pitchFamily="18" charset="0"/>
              </a:rPr>
              <a:t>«</a:t>
            </a:r>
            <a:r>
              <a:rPr lang="ru-RU" b="1" dirty="0" err="1">
                <a:latin typeface="Times New Roman" panose="02020603050405020304" pitchFamily="18" charset="0"/>
                <a:cs typeface="Times New Roman" panose="02020603050405020304" pitchFamily="18" charset="0"/>
              </a:rPr>
              <a:t>Ўзбекистон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Республикасида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коррупцияга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қарши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курашиш</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тизимини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янада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такомиллаштириш</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чора-тадбирлари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тўғрисида</a:t>
            </a:r>
            <a:r>
              <a:rPr lang="ru-RU"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Ўзбекистон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Республикаси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Президентининг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Фармони</a:t>
            </a:r>
            <a:r>
              <a:rPr lang="ru-RU" dirty="0">
                <a:latin typeface="Times New Roman" panose="02020603050405020304" pitchFamily="18" charset="0"/>
                <a:cs typeface="Times New Roman" panose="02020603050405020304" pitchFamily="18" charset="0"/>
              </a:rPr>
              <a:t>, 27.05.2019 </a:t>
            </a:r>
            <a:r>
              <a:rPr lang="ru-RU" dirty="0" err="1">
                <a:latin typeface="Times New Roman" panose="02020603050405020304" pitchFamily="18" charset="0"/>
                <a:cs typeface="Times New Roman" panose="02020603050405020304" pitchFamily="18" charset="0"/>
              </a:rPr>
              <a:t>йилдаги</a:t>
            </a:r>
            <a:r>
              <a:rPr lang="ru-RU" dirty="0">
                <a:latin typeface="Times New Roman" panose="02020603050405020304" pitchFamily="18" charset="0"/>
                <a:cs typeface="Times New Roman" panose="02020603050405020304" pitchFamily="18" charset="0"/>
              </a:rPr>
              <a:t> ПФ-5729-сон</a:t>
            </a:r>
          </a:p>
          <a:p>
            <a:pPr marL="285750" indent="-285750" algn="just">
              <a:spcAft>
                <a:spcPts val="600"/>
              </a:spcAft>
              <a:buFont typeface="Wingdings" panose="05000000000000000000" pitchFamily="2" charset="2"/>
              <a:buChar char="q"/>
            </a:pPr>
            <a:r>
              <a:rPr lang="ru-RU" b="1" dirty="0">
                <a:latin typeface="Times New Roman" panose="02020603050405020304" pitchFamily="18" charset="0"/>
                <a:cs typeface="Times New Roman" panose="02020603050405020304" pitchFamily="18" charset="0"/>
              </a:rPr>
              <a:t>«</a:t>
            </a:r>
            <a:r>
              <a:rPr lang="uz-Cyrl-UZ" b="1" dirty="0">
                <a:latin typeface="Times New Roman" panose="02020603050405020304" pitchFamily="18" charset="0"/>
                <a:cs typeface="Times New Roman" panose="02020603050405020304" pitchFamily="18" charset="0"/>
              </a:rPr>
              <a:t>Ўзбекистон Республикасида коррупцияга қарши курашиш тизимини такомиллаштириш бўйича қўшимча чора-тадбирлар тўғрисида</a:t>
            </a:r>
            <a:r>
              <a:rPr lang="ru-RU" b="1" dirty="0">
                <a:latin typeface="Times New Roman" panose="02020603050405020304" pitchFamily="18" charset="0"/>
                <a:cs typeface="Times New Roman" panose="02020603050405020304" pitchFamily="18" charset="0"/>
              </a:rPr>
              <a:t>»</a:t>
            </a:r>
            <a:r>
              <a:rPr lang="uz-Cyrl-UZ" dirty="0">
                <a:latin typeface="Times New Roman" panose="02020603050405020304" pitchFamily="18" charset="0"/>
                <a:cs typeface="Times New Roman" panose="02020603050405020304" pitchFamily="18" charset="0"/>
              </a:rPr>
              <a:t>, Ўзбекистон Республикаси Президентининг Фармони, 29.06.2020 йилдаги ПФ-6013-сон</a:t>
            </a:r>
          </a:p>
          <a:p>
            <a:pPr marL="285750" indent="-285750" algn="just">
              <a:spcAft>
                <a:spcPts val="600"/>
              </a:spcAft>
              <a:buFont typeface="Wingdings" panose="05000000000000000000" pitchFamily="2" charset="2"/>
              <a:buChar char="q"/>
            </a:pPr>
            <a:r>
              <a:rPr lang="ru-RU" b="1" dirty="0">
                <a:latin typeface="Times New Roman" panose="02020603050405020304" pitchFamily="18" charset="0"/>
                <a:cs typeface="Times New Roman" panose="02020603050405020304" pitchFamily="18" charset="0"/>
              </a:rPr>
              <a:t>«</a:t>
            </a:r>
            <a:r>
              <a:rPr lang="uz-Cyrl-UZ" b="1" dirty="0">
                <a:latin typeface="Times New Roman" panose="02020603050405020304" pitchFamily="18" charset="0"/>
                <a:cs typeface="Times New Roman" panose="02020603050405020304" pitchFamily="18" charset="0"/>
              </a:rPr>
              <a:t>Ўзбекистон Республикаси Коррупцияга қарши курашиш агентлиги фаолиятини ташкил этиш тўғрисида</a:t>
            </a:r>
            <a:r>
              <a:rPr lang="ru-RU" b="1" dirty="0">
                <a:latin typeface="Times New Roman" panose="02020603050405020304" pitchFamily="18" charset="0"/>
                <a:cs typeface="Times New Roman" panose="02020603050405020304" pitchFamily="18" charset="0"/>
              </a:rPr>
              <a:t>»</a:t>
            </a:r>
            <a:r>
              <a:rPr lang="uz-Cyrl-UZ" dirty="0">
                <a:latin typeface="Times New Roman" panose="02020603050405020304" pitchFamily="18" charset="0"/>
                <a:cs typeface="Times New Roman" panose="02020603050405020304" pitchFamily="18" charset="0"/>
              </a:rPr>
              <a:t>, Ўзбекистон Республикаси Президентининг Қарори, 29.06.2020 йилдаги ПҚ-4761-сон</a:t>
            </a:r>
          </a:p>
          <a:p>
            <a:pPr marL="285750" indent="-285750" algn="just">
              <a:spcAft>
                <a:spcPts val="600"/>
              </a:spcAft>
              <a:buFont typeface="Wingdings" panose="05000000000000000000" pitchFamily="2" charset="2"/>
              <a:buChar char="q"/>
            </a:pPr>
            <a:r>
              <a:rPr lang="ru-RU" b="1" dirty="0">
                <a:latin typeface="Times New Roman" panose="02020603050405020304" pitchFamily="18" charset="0"/>
                <a:cs typeface="Times New Roman" panose="02020603050405020304" pitchFamily="18" charset="0"/>
              </a:rPr>
              <a:t>«</a:t>
            </a:r>
            <a:r>
              <a:rPr lang="ru-RU" b="1" dirty="0" err="1">
                <a:latin typeface="Times New Roman" panose="02020603050405020304" pitchFamily="18" charset="0"/>
                <a:cs typeface="Times New Roman" panose="02020603050405020304" pitchFamily="18" charset="0"/>
              </a:rPr>
              <a:t>Коррупцияга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қарши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курашиш</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фаолиятини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самарали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ташкил</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этишга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доир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қўшимча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чора-тадбирлар</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тўғрисида</a:t>
            </a:r>
            <a:r>
              <a:rPr lang="ru-RU" b="1" dirty="0">
                <a:latin typeface="Times New Roman" panose="02020603050405020304" pitchFamily="18" charset="0"/>
                <a:cs typeface="Times New Roman" panose="02020603050405020304" pitchFamily="18" charset="0"/>
              </a:rPr>
              <a:t>»</a:t>
            </a:r>
            <a:r>
              <a:rPr lang="uz-Cyrl-UZ"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Ўзбекистон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Республикаси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Президентининг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Қарори</a:t>
            </a:r>
            <a:r>
              <a:rPr lang="ru-RU" dirty="0">
                <a:latin typeface="Times New Roman" panose="02020603050405020304" pitchFamily="18" charset="0"/>
                <a:cs typeface="Times New Roman" panose="02020603050405020304" pitchFamily="18" charset="0"/>
              </a:rPr>
              <a:t>, 06.07.2021 </a:t>
            </a:r>
            <a:r>
              <a:rPr lang="ru-RU" dirty="0" err="1">
                <a:latin typeface="Times New Roman" panose="02020603050405020304" pitchFamily="18" charset="0"/>
                <a:cs typeface="Times New Roman" panose="02020603050405020304" pitchFamily="18" charset="0"/>
              </a:rPr>
              <a:t>йилдаги</a:t>
            </a:r>
            <a:r>
              <a:rPr lang="ru-RU" dirty="0">
                <a:latin typeface="Times New Roman" panose="02020603050405020304" pitchFamily="18" charset="0"/>
                <a:cs typeface="Times New Roman" panose="02020603050405020304" pitchFamily="18" charset="0"/>
              </a:rPr>
              <a:t> ПҚ-5177-сон</a:t>
            </a:r>
          </a:p>
          <a:p>
            <a:pPr marL="285750" indent="-285750" algn="just">
              <a:spcAft>
                <a:spcPts val="600"/>
              </a:spcAft>
              <a:buFont typeface="Wingdings" panose="05000000000000000000" pitchFamily="2" charset="2"/>
              <a:buChar char="q"/>
            </a:pPr>
            <a:r>
              <a:rPr lang="ru-RU" b="1" dirty="0">
                <a:latin typeface="Times New Roman" panose="02020603050405020304" pitchFamily="18" charset="0"/>
                <a:cs typeface="Times New Roman" panose="02020603050405020304" pitchFamily="18" charset="0"/>
              </a:rPr>
              <a:t>«</a:t>
            </a:r>
            <a:r>
              <a:rPr lang="ru-RU" b="1" dirty="0" err="1">
                <a:latin typeface="Times New Roman" panose="02020603050405020304" pitchFamily="18" charset="0"/>
                <a:cs typeface="Times New Roman" panose="02020603050405020304" pitchFamily="18" charset="0"/>
              </a:rPr>
              <a:t>Коррупцияга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қарши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курашиш</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ишларининг</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самарадорлигини</a:t>
            </a:r>
            <a:r>
              <a:rPr lang="ru-RU" b="1" dirty="0">
                <a:latin typeface="Times New Roman" panose="02020603050405020304" pitchFamily="18" charset="0"/>
                <a:cs typeface="Times New Roman" panose="02020603050405020304" pitchFamily="18" charset="0"/>
              </a:rPr>
              <a:t> рейтинг </a:t>
            </a:r>
            <a:r>
              <a:rPr lang="ru-RU" b="1" dirty="0" err="1">
                <a:latin typeface="Times New Roman" panose="02020603050405020304" pitchFamily="18" charset="0"/>
                <a:cs typeface="Times New Roman" panose="02020603050405020304" pitchFamily="18" charset="0"/>
              </a:rPr>
              <a:t>баҳолаш</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тизимини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жорий</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этиш</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чора-тадбирлари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тўғрисида</a:t>
            </a:r>
            <a:r>
              <a:rPr lang="ru-RU"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Ўзбекистон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Республикаси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Президентининг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Қарори</a:t>
            </a:r>
            <a:r>
              <a:rPr lang="ru-RU" dirty="0">
                <a:latin typeface="Times New Roman" panose="02020603050405020304" pitchFamily="18" charset="0"/>
                <a:cs typeface="Times New Roman" panose="02020603050405020304" pitchFamily="18" charset="0"/>
              </a:rPr>
              <a:t>, 12.01.2022 </a:t>
            </a:r>
            <a:r>
              <a:rPr lang="ru-RU" dirty="0" err="1">
                <a:latin typeface="Times New Roman" panose="02020603050405020304" pitchFamily="18" charset="0"/>
                <a:cs typeface="Times New Roman" panose="02020603050405020304" pitchFamily="18" charset="0"/>
              </a:rPr>
              <a:t>йилдаги</a:t>
            </a:r>
            <a:r>
              <a:rPr lang="ru-RU" dirty="0">
                <a:latin typeface="Times New Roman" panose="02020603050405020304" pitchFamily="18" charset="0"/>
                <a:cs typeface="Times New Roman" panose="02020603050405020304" pitchFamily="18" charset="0"/>
              </a:rPr>
              <a:t> ПҚ-81-сон </a:t>
            </a:r>
            <a:endParaRPr lang="ru-RU" dirty="0"/>
          </a:p>
        </p:txBody>
      </p:sp>
    </p:spTree>
    <p:extLst>
      <p:ext uri="{BB962C8B-B14F-4D97-AF65-F5344CB8AC3E}">
        <p14:creationId xmlns:p14="http://schemas.microsoft.com/office/powerpoint/2010/main" val="2592941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37DEA3B-8863-49EE-BCAD-E008015BFC42}"/>
              </a:ext>
            </a:extLst>
          </p:cNvPr>
          <p:cNvPicPr/>
          <p:nvPr/>
        </p:nvPicPr>
        <p:blipFill rotWithShape="1">
          <a:blip r:embed="rId2"/>
          <a:srcRect l="5986" t="9312" r="4115" b="6690"/>
          <a:stretch/>
        </p:blipFill>
        <p:spPr bwMode="auto">
          <a:xfrm>
            <a:off x="218114" y="302003"/>
            <a:ext cx="11786532" cy="61407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3810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D7856ED-775D-4B22-A06C-DCEA8E6C81E5}"/>
              </a:ext>
            </a:extLst>
          </p:cNvPr>
          <p:cNvSpPr/>
          <p:nvPr/>
        </p:nvSpPr>
        <p:spPr>
          <a:xfrm>
            <a:off x="360727" y="349970"/>
            <a:ext cx="11576807" cy="477054"/>
          </a:xfrm>
          <a:prstGeom prst="rect">
            <a:avLst/>
          </a:prstGeom>
        </p:spPr>
        <p:txBody>
          <a:bodyPr wrap="square">
            <a:spAutoFit/>
          </a:bodyPr>
          <a:lstStyle/>
          <a:p>
            <a:pPr indent="190481" algn="ctr"/>
            <a:r>
              <a:rPr lang="ru-RU" sz="2500" b="1" dirty="0">
                <a:latin typeface="Times New Roman"/>
              </a:rPr>
              <a:t>2021 </a:t>
            </a:r>
            <a:r>
              <a:rPr lang="ru-RU" sz="2500" b="1" dirty="0" err="1">
                <a:latin typeface="Times New Roman"/>
              </a:rPr>
              <a:t>йилда</a:t>
            </a:r>
            <a:r>
              <a:rPr lang="ru-RU" sz="2500" b="1" dirty="0">
                <a:latin typeface="Times New Roman"/>
              </a:rPr>
              <a:t> </a:t>
            </a:r>
            <a:r>
              <a:rPr lang="ru-RU" sz="2500" b="1" dirty="0" err="1">
                <a:latin typeface="Times New Roman"/>
              </a:rPr>
              <a:t>Ўзбекистонда</a:t>
            </a:r>
            <a:r>
              <a:rPr lang="ru-RU" sz="2500" b="1" dirty="0">
                <a:latin typeface="Times New Roman"/>
              </a:rPr>
              <a:t> </a:t>
            </a:r>
            <a:r>
              <a:rPr lang="ru-RU" sz="2500" b="1" dirty="0" err="1">
                <a:latin typeface="Times New Roman"/>
              </a:rPr>
              <a:t>содир</a:t>
            </a:r>
            <a:r>
              <a:rPr lang="ru-RU" sz="2500" b="1" dirty="0">
                <a:latin typeface="Times New Roman"/>
              </a:rPr>
              <a:t> </a:t>
            </a:r>
            <a:r>
              <a:rPr lang="ru-RU" sz="2500" b="1" dirty="0" err="1">
                <a:latin typeface="Times New Roman"/>
              </a:rPr>
              <a:t>этилган</a:t>
            </a:r>
            <a:r>
              <a:rPr lang="ru-RU" sz="2500" b="1" dirty="0">
                <a:latin typeface="Times New Roman"/>
              </a:rPr>
              <a:t> </a:t>
            </a:r>
            <a:r>
              <a:rPr lang="ru-RU" sz="2500" b="1" dirty="0" err="1">
                <a:latin typeface="Times New Roman"/>
              </a:rPr>
              <a:t>коррупцияга</a:t>
            </a:r>
            <a:r>
              <a:rPr lang="ru-RU" sz="2500" b="1" dirty="0">
                <a:latin typeface="Times New Roman"/>
              </a:rPr>
              <a:t> </a:t>
            </a:r>
            <a:r>
              <a:rPr lang="ru-RU" sz="2500" b="1" dirty="0" err="1">
                <a:latin typeface="Times New Roman"/>
              </a:rPr>
              <a:t>оид</a:t>
            </a:r>
            <a:r>
              <a:rPr lang="ru-RU" sz="2500" b="1" dirty="0">
                <a:latin typeface="Times New Roman"/>
              </a:rPr>
              <a:t> </a:t>
            </a:r>
            <a:r>
              <a:rPr lang="ru-RU" sz="2500" b="1" dirty="0" err="1">
                <a:latin typeface="Times New Roman"/>
              </a:rPr>
              <a:t>жиноятлар</a:t>
            </a:r>
            <a:endParaRPr lang="ru" sz="2500" b="1" dirty="0">
              <a:latin typeface="Times New Roman"/>
            </a:endParaRPr>
          </a:p>
        </p:txBody>
      </p:sp>
      <p:sp>
        <p:nvSpPr>
          <p:cNvPr id="3" name="Прямоугольник 2">
            <a:extLst>
              <a:ext uri="{FF2B5EF4-FFF2-40B4-BE49-F238E27FC236}">
                <a16:creationId xmlns:a16="http://schemas.microsoft.com/office/drawing/2014/main" id="{D850CC87-0389-42F9-9386-ED88D98886DF}"/>
              </a:ext>
            </a:extLst>
          </p:cNvPr>
          <p:cNvSpPr/>
          <p:nvPr/>
        </p:nvSpPr>
        <p:spPr>
          <a:xfrm>
            <a:off x="766193" y="1218312"/>
            <a:ext cx="10651223" cy="4818114"/>
          </a:xfrm>
          <a:prstGeom prst="rect">
            <a:avLst/>
          </a:prstGeom>
        </p:spPr>
        <p:txBody>
          <a:bodyPr wrap="square">
            <a:spAutoFit/>
          </a:bodyPr>
          <a:lstStyle/>
          <a:p>
            <a:pPr marL="285750" indent="-285750" algn="just">
              <a:lnSpc>
                <a:spcPct val="150000"/>
              </a:lnSpc>
              <a:spcAft>
                <a:spcPts val="2400"/>
              </a:spcAft>
              <a:buFont typeface="Wingdings" panose="05000000000000000000" pitchFamily="2" charset="2"/>
              <a:buChar char="Ø"/>
            </a:pPr>
            <a:r>
              <a:rPr lang="ru-RU" b="1" dirty="0">
                <a:solidFill>
                  <a:srgbClr val="000000"/>
                </a:solidFill>
                <a:latin typeface="PTSerif"/>
              </a:rPr>
              <a:t>5483</a:t>
            </a:r>
            <a:r>
              <a:rPr lang="ru-RU" dirty="0">
                <a:solidFill>
                  <a:srgbClr val="000000"/>
                </a:solidFill>
                <a:latin typeface="PTSerif"/>
              </a:rPr>
              <a:t> </a:t>
            </a:r>
            <a:r>
              <a:rPr lang="ru-RU" dirty="0" err="1">
                <a:solidFill>
                  <a:srgbClr val="000000"/>
                </a:solidFill>
                <a:latin typeface="PTSerif"/>
              </a:rPr>
              <a:t>нафар</a:t>
            </a:r>
            <a:r>
              <a:rPr lang="ru-RU" dirty="0">
                <a:solidFill>
                  <a:srgbClr val="000000"/>
                </a:solidFill>
                <a:latin typeface="PTSerif"/>
              </a:rPr>
              <a:t> (2020 </a:t>
            </a:r>
            <a:r>
              <a:rPr lang="ru-RU" dirty="0" err="1">
                <a:solidFill>
                  <a:srgbClr val="000000"/>
                </a:solidFill>
                <a:latin typeface="PTSerif"/>
              </a:rPr>
              <a:t>йилга</a:t>
            </a:r>
            <a:r>
              <a:rPr lang="ru-RU" dirty="0">
                <a:solidFill>
                  <a:srgbClr val="000000"/>
                </a:solidFill>
                <a:latin typeface="PTSerif"/>
              </a:rPr>
              <a:t> </a:t>
            </a:r>
            <a:r>
              <a:rPr lang="ru-RU" dirty="0" err="1">
                <a:solidFill>
                  <a:srgbClr val="000000"/>
                </a:solidFill>
                <a:latin typeface="PTSerif"/>
              </a:rPr>
              <a:t>нисбатан</a:t>
            </a:r>
            <a:r>
              <a:rPr lang="ru-RU" dirty="0">
                <a:solidFill>
                  <a:srgbClr val="000000"/>
                </a:solidFill>
                <a:latin typeface="PTSerif"/>
              </a:rPr>
              <a:t> </a:t>
            </a:r>
            <a:r>
              <a:rPr lang="ru-RU" b="1" dirty="0">
                <a:solidFill>
                  <a:srgbClr val="000000"/>
                </a:solidFill>
                <a:latin typeface="PTSerif"/>
              </a:rPr>
              <a:t>3760 </a:t>
            </a:r>
            <a:r>
              <a:rPr lang="ru-RU" b="1" dirty="0" err="1">
                <a:solidFill>
                  <a:srgbClr val="000000"/>
                </a:solidFill>
                <a:latin typeface="PTSerif"/>
              </a:rPr>
              <a:t>та</a:t>
            </a:r>
            <a:r>
              <a:rPr lang="ru-RU" dirty="0" err="1">
                <a:solidFill>
                  <a:srgbClr val="000000"/>
                </a:solidFill>
                <a:latin typeface="PTSerif"/>
              </a:rPr>
              <a:t>га</a:t>
            </a:r>
            <a:r>
              <a:rPr lang="ru-RU" dirty="0">
                <a:solidFill>
                  <a:srgbClr val="000000"/>
                </a:solidFill>
                <a:latin typeface="PTSerif"/>
              </a:rPr>
              <a:t> </a:t>
            </a:r>
            <a:r>
              <a:rPr lang="ru-RU" dirty="0" err="1">
                <a:solidFill>
                  <a:srgbClr val="000000"/>
                </a:solidFill>
                <a:latin typeface="PTSerif"/>
              </a:rPr>
              <a:t>кўп</a:t>
            </a:r>
            <a:r>
              <a:rPr lang="ru-RU" dirty="0">
                <a:solidFill>
                  <a:srgbClr val="000000"/>
                </a:solidFill>
                <a:latin typeface="PTSerif"/>
              </a:rPr>
              <a:t>) </a:t>
            </a:r>
            <a:r>
              <a:rPr lang="ru-RU" dirty="0" err="1">
                <a:solidFill>
                  <a:srgbClr val="000000"/>
                </a:solidFill>
                <a:latin typeface="PTSerif"/>
              </a:rPr>
              <a:t>шахсга</a:t>
            </a:r>
            <a:r>
              <a:rPr lang="ru-RU" dirty="0">
                <a:solidFill>
                  <a:srgbClr val="000000"/>
                </a:solidFill>
                <a:latin typeface="PTSerif"/>
              </a:rPr>
              <a:t> </a:t>
            </a:r>
            <a:r>
              <a:rPr lang="ru-RU" dirty="0" err="1">
                <a:solidFill>
                  <a:srgbClr val="000000"/>
                </a:solidFill>
                <a:latin typeface="PTSerif"/>
              </a:rPr>
              <a:t>нисбатан</a:t>
            </a:r>
            <a:r>
              <a:rPr lang="ru-RU" dirty="0">
                <a:solidFill>
                  <a:srgbClr val="000000"/>
                </a:solidFill>
                <a:latin typeface="PTSerif"/>
              </a:rPr>
              <a:t> </a:t>
            </a:r>
            <a:r>
              <a:rPr lang="ru-RU" b="1" dirty="0">
                <a:solidFill>
                  <a:srgbClr val="000000"/>
                </a:solidFill>
                <a:latin typeface="PTSerif"/>
              </a:rPr>
              <a:t>3769</a:t>
            </a:r>
            <a:r>
              <a:rPr lang="ru-RU" dirty="0">
                <a:solidFill>
                  <a:srgbClr val="000000"/>
                </a:solidFill>
                <a:latin typeface="PTSerif"/>
              </a:rPr>
              <a:t> та (2020 </a:t>
            </a:r>
            <a:r>
              <a:rPr lang="ru-RU" dirty="0" err="1">
                <a:solidFill>
                  <a:srgbClr val="000000"/>
                </a:solidFill>
                <a:latin typeface="PTSerif"/>
              </a:rPr>
              <a:t>йилга</a:t>
            </a:r>
            <a:r>
              <a:rPr lang="ru-RU" dirty="0">
                <a:solidFill>
                  <a:srgbClr val="000000"/>
                </a:solidFill>
                <a:latin typeface="PTSerif"/>
              </a:rPr>
              <a:t> </a:t>
            </a:r>
            <a:r>
              <a:rPr lang="ru-RU" dirty="0" err="1">
                <a:solidFill>
                  <a:srgbClr val="000000"/>
                </a:solidFill>
                <a:latin typeface="PTSerif"/>
              </a:rPr>
              <a:t>нисбатан</a:t>
            </a:r>
            <a:r>
              <a:rPr lang="ru-RU" dirty="0">
                <a:solidFill>
                  <a:srgbClr val="000000"/>
                </a:solidFill>
                <a:latin typeface="PTSerif"/>
              </a:rPr>
              <a:t> </a:t>
            </a:r>
            <a:r>
              <a:rPr lang="ru-RU" b="1" dirty="0">
                <a:solidFill>
                  <a:srgbClr val="000000"/>
                </a:solidFill>
                <a:latin typeface="PTSerif"/>
              </a:rPr>
              <a:t>2621 </a:t>
            </a:r>
            <a:r>
              <a:rPr lang="ru-RU" b="1" dirty="0" err="1">
                <a:solidFill>
                  <a:srgbClr val="000000"/>
                </a:solidFill>
                <a:latin typeface="PTSerif"/>
              </a:rPr>
              <a:t>та</a:t>
            </a:r>
            <a:r>
              <a:rPr lang="ru-RU" dirty="0" err="1">
                <a:solidFill>
                  <a:srgbClr val="000000"/>
                </a:solidFill>
                <a:latin typeface="PTSerif"/>
              </a:rPr>
              <a:t>га</a:t>
            </a:r>
            <a:r>
              <a:rPr lang="ru-RU" dirty="0">
                <a:solidFill>
                  <a:srgbClr val="000000"/>
                </a:solidFill>
                <a:latin typeface="PTSerif"/>
              </a:rPr>
              <a:t> </a:t>
            </a:r>
            <a:r>
              <a:rPr lang="ru-RU" dirty="0" err="1">
                <a:solidFill>
                  <a:srgbClr val="000000"/>
                </a:solidFill>
                <a:latin typeface="PTSerif"/>
              </a:rPr>
              <a:t>кўп</a:t>
            </a:r>
            <a:r>
              <a:rPr lang="ru-RU" dirty="0">
                <a:solidFill>
                  <a:srgbClr val="000000"/>
                </a:solidFill>
                <a:latin typeface="PTSerif"/>
              </a:rPr>
              <a:t>) </a:t>
            </a:r>
            <a:r>
              <a:rPr lang="ru-RU" dirty="0" err="1">
                <a:solidFill>
                  <a:srgbClr val="000000"/>
                </a:solidFill>
                <a:latin typeface="PTSerif"/>
              </a:rPr>
              <a:t>коррупцияга</a:t>
            </a:r>
            <a:r>
              <a:rPr lang="ru-RU" dirty="0">
                <a:solidFill>
                  <a:srgbClr val="000000"/>
                </a:solidFill>
                <a:latin typeface="PTSerif"/>
              </a:rPr>
              <a:t> </a:t>
            </a:r>
            <a:r>
              <a:rPr lang="ru-RU" dirty="0" err="1">
                <a:solidFill>
                  <a:srgbClr val="000000"/>
                </a:solidFill>
                <a:latin typeface="PTSerif"/>
              </a:rPr>
              <a:t>оид</a:t>
            </a:r>
            <a:r>
              <a:rPr lang="ru-RU" dirty="0">
                <a:solidFill>
                  <a:srgbClr val="000000"/>
                </a:solidFill>
                <a:latin typeface="PTSerif"/>
              </a:rPr>
              <a:t> </a:t>
            </a:r>
            <a:r>
              <a:rPr lang="ru-RU" dirty="0" err="1">
                <a:solidFill>
                  <a:srgbClr val="000000"/>
                </a:solidFill>
                <a:latin typeface="PTSerif"/>
              </a:rPr>
              <a:t>жиноят</a:t>
            </a:r>
            <a:r>
              <a:rPr lang="ru-RU" dirty="0">
                <a:solidFill>
                  <a:srgbClr val="000000"/>
                </a:solidFill>
                <a:latin typeface="PTSerif"/>
              </a:rPr>
              <a:t> </a:t>
            </a:r>
            <a:r>
              <a:rPr lang="ru-RU" dirty="0" err="1">
                <a:solidFill>
                  <a:srgbClr val="000000"/>
                </a:solidFill>
                <a:latin typeface="PTSerif"/>
              </a:rPr>
              <a:t>ишлари</a:t>
            </a:r>
            <a:r>
              <a:rPr lang="ru-RU" dirty="0">
                <a:solidFill>
                  <a:srgbClr val="000000"/>
                </a:solidFill>
                <a:latin typeface="PTSerif"/>
              </a:rPr>
              <a:t> </a:t>
            </a:r>
            <a:r>
              <a:rPr lang="ru-RU" dirty="0" err="1">
                <a:solidFill>
                  <a:srgbClr val="000000"/>
                </a:solidFill>
                <a:latin typeface="PTSerif"/>
              </a:rPr>
              <a:t>очилган</a:t>
            </a:r>
            <a:r>
              <a:rPr lang="ru-RU" dirty="0">
                <a:solidFill>
                  <a:srgbClr val="000000"/>
                </a:solidFill>
                <a:latin typeface="PTSerif"/>
              </a:rPr>
              <a:t>;</a:t>
            </a:r>
          </a:p>
          <a:p>
            <a:pPr marL="285750" indent="-285750" algn="just">
              <a:lnSpc>
                <a:spcPct val="150000"/>
              </a:lnSpc>
              <a:spcAft>
                <a:spcPts val="2400"/>
              </a:spcAft>
              <a:buFont typeface="Wingdings" panose="05000000000000000000" pitchFamily="2" charset="2"/>
              <a:buChar char="Ø"/>
            </a:pPr>
            <a:r>
              <a:rPr lang="ru-RU" dirty="0" err="1">
                <a:solidFill>
                  <a:srgbClr val="000000"/>
                </a:solidFill>
                <a:latin typeface="PTSerif"/>
              </a:rPr>
              <a:t>Коррупцияга</a:t>
            </a:r>
            <a:r>
              <a:rPr lang="ru-RU" dirty="0">
                <a:solidFill>
                  <a:srgbClr val="000000"/>
                </a:solidFill>
                <a:latin typeface="PTSerif"/>
              </a:rPr>
              <a:t> </a:t>
            </a:r>
            <a:r>
              <a:rPr lang="ru-RU" dirty="0" err="1">
                <a:solidFill>
                  <a:srgbClr val="000000"/>
                </a:solidFill>
                <a:latin typeface="PTSerif"/>
              </a:rPr>
              <a:t>оид</a:t>
            </a:r>
            <a:r>
              <a:rPr lang="ru-RU" dirty="0">
                <a:solidFill>
                  <a:srgbClr val="000000"/>
                </a:solidFill>
                <a:latin typeface="PTSerif"/>
              </a:rPr>
              <a:t> </a:t>
            </a:r>
            <a:r>
              <a:rPr lang="ru-RU" dirty="0" err="1">
                <a:solidFill>
                  <a:srgbClr val="000000"/>
                </a:solidFill>
                <a:latin typeface="PTSerif"/>
              </a:rPr>
              <a:t>жиноятлар</a:t>
            </a:r>
            <a:r>
              <a:rPr lang="ru-RU" dirty="0">
                <a:solidFill>
                  <a:srgbClr val="000000"/>
                </a:solidFill>
                <a:latin typeface="PTSerif"/>
              </a:rPr>
              <a:t> </a:t>
            </a:r>
            <a:r>
              <a:rPr lang="ru-RU" dirty="0" err="1">
                <a:solidFill>
                  <a:srgbClr val="000000"/>
                </a:solidFill>
                <a:latin typeface="PTSerif"/>
              </a:rPr>
              <a:t>оқибатида</a:t>
            </a:r>
            <a:r>
              <a:rPr lang="ru-RU" dirty="0">
                <a:solidFill>
                  <a:srgbClr val="000000"/>
                </a:solidFill>
                <a:latin typeface="PTSerif"/>
              </a:rPr>
              <a:t> </a:t>
            </a:r>
            <a:r>
              <a:rPr lang="ru-RU" dirty="0" err="1">
                <a:solidFill>
                  <a:srgbClr val="000000"/>
                </a:solidFill>
                <a:latin typeface="PTSerif"/>
              </a:rPr>
              <a:t>давлат</a:t>
            </a:r>
            <a:r>
              <a:rPr lang="ru-RU" dirty="0">
                <a:solidFill>
                  <a:srgbClr val="000000"/>
                </a:solidFill>
                <a:latin typeface="PTSerif"/>
              </a:rPr>
              <a:t> </a:t>
            </a:r>
            <a:r>
              <a:rPr lang="ru-RU" dirty="0" err="1">
                <a:solidFill>
                  <a:srgbClr val="000000"/>
                </a:solidFill>
                <a:latin typeface="PTSerif"/>
              </a:rPr>
              <a:t>ва</a:t>
            </a:r>
            <a:r>
              <a:rPr lang="ru-RU" dirty="0">
                <a:solidFill>
                  <a:srgbClr val="000000"/>
                </a:solidFill>
                <a:latin typeface="PTSerif"/>
              </a:rPr>
              <a:t> </a:t>
            </a:r>
            <a:r>
              <a:rPr lang="ru-RU" dirty="0" err="1">
                <a:solidFill>
                  <a:srgbClr val="000000"/>
                </a:solidFill>
                <a:latin typeface="PTSerif"/>
              </a:rPr>
              <a:t>жамият</a:t>
            </a:r>
            <a:r>
              <a:rPr lang="ru-RU" dirty="0">
                <a:solidFill>
                  <a:srgbClr val="000000"/>
                </a:solidFill>
                <a:latin typeface="PTSerif"/>
              </a:rPr>
              <a:t> </a:t>
            </a:r>
            <a:r>
              <a:rPr lang="ru-RU" dirty="0" err="1">
                <a:solidFill>
                  <a:srgbClr val="000000"/>
                </a:solidFill>
                <a:latin typeface="PTSerif"/>
              </a:rPr>
              <a:t>манфаатларига</a:t>
            </a:r>
            <a:r>
              <a:rPr lang="ru-RU" dirty="0">
                <a:solidFill>
                  <a:srgbClr val="000000"/>
                </a:solidFill>
                <a:latin typeface="PTSerif"/>
              </a:rPr>
              <a:t> 2021 </a:t>
            </a:r>
            <a:r>
              <a:rPr lang="ru-RU" dirty="0" err="1">
                <a:solidFill>
                  <a:srgbClr val="000000"/>
                </a:solidFill>
                <a:latin typeface="PTSerif"/>
              </a:rPr>
              <a:t>йилдаги</a:t>
            </a:r>
            <a:r>
              <a:rPr lang="ru-RU" dirty="0">
                <a:solidFill>
                  <a:srgbClr val="000000"/>
                </a:solidFill>
                <a:latin typeface="PTSerif"/>
              </a:rPr>
              <a:t> </a:t>
            </a:r>
            <a:r>
              <a:rPr lang="ru-RU" dirty="0" err="1">
                <a:solidFill>
                  <a:srgbClr val="000000"/>
                </a:solidFill>
                <a:latin typeface="PTSerif"/>
              </a:rPr>
              <a:t>моддий</a:t>
            </a:r>
            <a:r>
              <a:rPr lang="ru-RU" dirty="0">
                <a:solidFill>
                  <a:srgbClr val="000000"/>
                </a:solidFill>
                <a:latin typeface="PTSerif"/>
              </a:rPr>
              <a:t> </a:t>
            </a:r>
            <a:r>
              <a:rPr lang="ru-RU" dirty="0" err="1">
                <a:solidFill>
                  <a:srgbClr val="000000"/>
                </a:solidFill>
                <a:latin typeface="PTSerif"/>
              </a:rPr>
              <a:t>зарар</a:t>
            </a:r>
            <a:r>
              <a:rPr lang="ru-RU" dirty="0">
                <a:solidFill>
                  <a:srgbClr val="000000"/>
                </a:solidFill>
                <a:latin typeface="PTSerif"/>
              </a:rPr>
              <a:t> </a:t>
            </a:r>
            <a:r>
              <a:rPr lang="ru-RU" dirty="0" err="1">
                <a:solidFill>
                  <a:srgbClr val="000000"/>
                </a:solidFill>
                <a:latin typeface="PTSerif"/>
              </a:rPr>
              <a:t>миқдори</a:t>
            </a:r>
            <a:r>
              <a:rPr lang="ru-RU" dirty="0">
                <a:solidFill>
                  <a:srgbClr val="000000"/>
                </a:solidFill>
                <a:latin typeface="PTSerif"/>
              </a:rPr>
              <a:t> </a:t>
            </a:r>
            <a:r>
              <a:rPr lang="ru-RU" b="1" dirty="0">
                <a:solidFill>
                  <a:srgbClr val="000000"/>
                </a:solidFill>
                <a:latin typeface="PTSerif"/>
              </a:rPr>
              <a:t>1,2 </a:t>
            </a:r>
            <a:r>
              <a:rPr lang="ru-RU" b="1" dirty="0" err="1">
                <a:solidFill>
                  <a:srgbClr val="000000"/>
                </a:solidFill>
                <a:latin typeface="PTSerif"/>
              </a:rPr>
              <a:t>трлн</a:t>
            </a:r>
            <a:r>
              <a:rPr lang="ru-RU" dirty="0" err="1">
                <a:solidFill>
                  <a:srgbClr val="000000"/>
                </a:solidFill>
                <a:latin typeface="PTSerif"/>
              </a:rPr>
              <a:t>ни</a:t>
            </a:r>
            <a:r>
              <a:rPr lang="ru-RU" dirty="0">
                <a:solidFill>
                  <a:srgbClr val="000000"/>
                </a:solidFill>
                <a:latin typeface="PTSerif"/>
              </a:rPr>
              <a:t> </a:t>
            </a:r>
            <a:r>
              <a:rPr lang="ru-RU" dirty="0" err="1">
                <a:solidFill>
                  <a:srgbClr val="000000"/>
                </a:solidFill>
                <a:latin typeface="PTSerif"/>
              </a:rPr>
              <a:t>ташкил</a:t>
            </a:r>
            <a:r>
              <a:rPr lang="ru-RU" dirty="0">
                <a:solidFill>
                  <a:srgbClr val="000000"/>
                </a:solidFill>
                <a:latin typeface="PTSerif"/>
              </a:rPr>
              <a:t> </a:t>
            </a:r>
            <a:r>
              <a:rPr lang="ru-RU" dirty="0" err="1">
                <a:solidFill>
                  <a:srgbClr val="000000"/>
                </a:solidFill>
                <a:latin typeface="PTSerif"/>
              </a:rPr>
              <a:t>этиб</a:t>
            </a:r>
            <a:r>
              <a:rPr lang="ru-RU" dirty="0">
                <a:solidFill>
                  <a:srgbClr val="000000"/>
                </a:solidFill>
                <a:latin typeface="PTSerif"/>
              </a:rPr>
              <a:t> (2020 </a:t>
            </a:r>
            <a:r>
              <a:rPr lang="ru-RU" dirty="0" err="1">
                <a:solidFill>
                  <a:srgbClr val="000000"/>
                </a:solidFill>
                <a:latin typeface="PTSerif"/>
              </a:rPr>
              <a:t>йилга</a:t>
            </a:r>
            <a:r>
              <a:rPr lang="ru-RU" dirty="0">
                <a:solidFill>
                  <a:srgbClr val="000000"/>
                </a:solidFill>
                <a:latin typeface="PTSerif"/>
              </a:rPr>
              <a:t> </a:t>
            </a:r>
            <a:r>
              <a:rPr lang="ru-RU" dirty="0" err="1">
                <a:solidFill>
                  <a:srgbClr val="000000"/>
                </a:solidFill>
                <a:latin typeface="PTSerif"/>
              </a:rPr>
              <a:t>нисбатан</a:t>
            </a:r>
            <a:r>
              <a:rPr lang="ru-RU" dirty="0">
                <a:solidFill>
                  <a:srgbClr val="000000"/>
                </a:solidFill>
                <a:latin typeface="PTSerif"/>
              </a:rPr>
              <a:t> </a:t>
            </a:r>
            <a:r>
              <a:rPr lang="ru-RU" b="1" dirty="0">
                <a:solidFill>
                  <a:srgbClr val="000000"/>
                </a:solidFill>
                <a:latin typeface="PTSerif"/>
              </a:rPr>
              <a:t>781,9 </a:t>
            </a:r>
            <a:r>
              <a:rPr lang="ru-RU" b="1" dirty="0" err="1">
                <a:solidFill>
                  <a:srgbClr val="000000"/>
                </a:solidFill>
                <a:latin typeface="PTSerif"/>
              </a:rPr>
              <a:t>млрд</a:t>
            </a:r>
            <a:r>
              <a:rPr lang="ru-RU" dirty="0" err="1">
                <a:solidFill>
                  <a:srgbClr val="000000"/>
                </a:solidFill>
                <a:latin typeface="PTSerif"/>
              </a:rPr>
              <a:t>га</a:t>
            </a:r>
            <a:r>
              <a:rPr lang="ru-RU" dirty="0">
                <a:solidFill>
                  <a:srgbClr val="000000"/>
                </a:solidFill>
                <a:latin typeface="PTSerif"/>
              </a:rPr>
              <a:t> </a:t>
            </a:r>
            <a:r>
              <a:rPr lang="ru-RU" dirty="0" err="1">
                <a:solidFill>
                  <a:srgbClr val="000000"/>
                </a:solidFill>
                <a:latin typeface="PTSerif"/>
              </a:rPr>
              <a:t>кўп</a:t>
            </a:r>
            <a:r>
              <a:rPr lang="ru-RU" dirty="0">
                <a:solidFill>
                  <a:srgbClr val="000000"/>
                </a:solidFill>
                <a:latin typeface="PTSerif"/>
              </a:rPr>
              <a:t>), </a:t>
            </a:r>
            <a:br>
              <a:rPr lang="ru-RU" dirty="0">
                <a:solidFill>
                  <a:srgbClr val="000000"/>
                </a:solidFill>
                <a:latin typeface="PTSerif"/>
              </a:rPr>
            </a:br>
            <a:r>
              <a:rPr lang="ru-RU" b="1" dirty="0">
                <a:solidFill>
                  <a:srgbClr val="000000"/>
                </a:solidFill>
                <a:latin typeface="PTSerif"/>
              </a:rPr>
              <a:t>887 млрд</a:t>
            </a:r>
            <a:r>
              <a:rPr lang="ru-RU" dirty="0">
                <a:solidFill>
                  <a:srgbClr val="000000"/>
                </a:solidFill>
                <a:latin typeface="PTSerif"/>
              </a:rPr>
              <a:t> </a:t>
            </a:r>
            <a:r>
              <a:rPr lang="ru-RU" dirty="0" err="1">
                <a:solidFill>
                  <a:srgbClr val="000000"/>
                </a:solidFill>
                <a:latin typeface="PTSerif"/>
              </a:rPr>
              <a:t>сўми</a:t>
            </a:r>
            <a:r>
              <a:rPr lang="ru-RU" dirty="0">
                <a:solidFill>
                  <a:srgbClr val="000000"/>
                </a:solidFill>
                <a:latin typeface="PTSerif"/>
              </a:rPr>
              <a:t> (</a:t>
            </a:r>
            <a:r>
              <a:rPr lang="ru-RU" b="1" dirty="0">
                <a:solidFill>
                  <a:srgbClr val="000000"/>
                </a:solidFill>
                <a:latin typeface="PTSerif"/>
              </a:rPr>
              <a:t>69,1 %</a:t>
            </a:r>
            <a:r>
              <a:rPr lang="ru-RU" dirty="0">
                <a:solidFill>
                  <a:srgbClr val="000000"/>
                </a:solidFill>
                <a:latin typeface="PTSerif"/>
              </a:rPr>
              <a:t>) </a:t>
            </a:r>
            <a:r>
              <a:rPr lang="ru-RU" dirty="0" err="1">
                <a:solidFill>
                  <a:srgbClr val="000000"/>
                </a:solidFill>
                <a:latin typeface="PTSerif"/>
              </a:rPr>
              <a:t>ундирилган</a:t>
            </a:r>
            <a:r>
              <a:rPr lang="ru-RU" dirty="0">
                <a:solidFill>
                  <a:srgbClr val="000000"/>
                </a:solidFill>
                <a:latin typeface="PTSerif"/>
              </a:rPr>
              <a:t>;</a:t>
            </a:r>
          </a:p>
          <a:p>
            <a:pPr marL="285750" indent="-285750" algn="just">
              <a:lnSpc>
                <a:spcPct val="150000"/>
              </a:lnSpc>
              <a:spcAft>
                <a:spcPts val="2400"/>
              </a:spcAft>
              <a:buFont typeface="Wingdings" panose="05000000000000000000" pitchFamily="2" charset="2"/>
              <a:buChar char="Ø"/>
            </a:pPr>
            <a:r>
              <a:rPr lang="ru-RU" dirty="0">
                <a:solidFill>
                  <a:srgbClr val="000000"/>
                </a:solidFill>
                <a:latin typeface="PTSerif"/>
              </a:rPr>
              <a:t>2021 </a:t>
            </a:r>
            <a:r>
              <a:rPr lang="ru-RU" dirty="0" err="1">
                <a:solidFill>
                  <a:srgbClr val="000000"/>
                </a:solidFill>
                <a:latin typeface="PTSerif"/>
              </a:rPr>
              <a:t>йилда</a:t>
            </a:r>
            <a:r>
              <a:rPr lang="ru-RU" dirty="0">
                <a:solidFill>
                  <a:srgbClr val="000000"/>
                </a:solidFill>
                <a:latin typeface="PTSerif"/>
              </a:rPr>
              <a:t> </a:t>
            </a:r>
            <a:r>
              <a:rPr lang="ru-RU" dirty="0" err="1">
                <a:solidFill>
                  <a:srgbClr val="000000"/>
                </a:solidFill>
                <a:latin typeface="PTSerif"/>
              </a:rPr>
              <a:t>Антикоррупция</a:t>
            </a:r>
            <a:r>
              <a:rPr lang="ru-RU" dirty="0">
                <a:solidFill>
                  <a:srgbClr val="000000"/>
                </a:solidFill>
                <a:latin typeface="PTSerif"/>
              </a:rPr>
              <a:t> </a:t>
            </a:r>
            <a:r>
              <a:rPr lang="ru-RU" dirty="0" err="1">
                <a:solidFill>
                  <a:srgbClr val="000000"/>
                </a:solidFill>
                <a:latin typeface="PTSerif"/>
              </a:rPr>
              <a:t>агентлиги</a:t>
            </a:r>
            <a:r>
              <a:rPr lang="ru-RU" dirty="0">
                <a:solidFill>
                  <a:srgbClr val="000000"/>
                </a:solidFill>
                <a:latin typeface="PTSerif"/>
              </a:rPr>
              <a:t> </a:t>
            </a:r>
            <a:r>
              <a:rPr lang="ru-RU" dirty="0" err="1">
                <a:solidFill>
                  <a:srgbClr val="000000"/>
                </a:solidFill>
                <a:latin typeface="PTSerif"/>
              </a:rPr>
              <a:t>томонидан</a:t>
            </a:r>
            <a:r>
              <a:rPr lang="ru-RU" dirty="0">
                <a:solidFill>
                  <a:srgbClr val="000000"/>
                </a:solidFill>
                <a:latin typeface="PTSerif"/>
              </a:rPr>
              <a:t> </a:t>
            </a:r>
            <a:r>
              <a:rPr lang="ru-RU" dirty="0" err="1">
                <a:solidFill>
                  <a:srgbClr val="000000"/>
                </a:solidFill>
                <a:latin typeface="PTSerif"/>
              </a:rPr>
              <a:t>қурилиш</a:t>
            </a:r>
            <a:r>
              <a:rPr lang="ru-RU" dirty="0">
                <a:solidFill>
                  <a:srgbClr val="000000"/>
                </a:solidFill>
                <a:latin typeface="PTSerif"/>
              </a:rPr>
              <a:t> </a:t>
            </a:r>
            <a:r>
              <a:rPr lang="ru-RU" dirty="0" err="1">
                <a:solidFill>
                  <a:srgbClr val="000000"/>
                </a:solidFill>
                <a:latin typeface="PTSerif"/>
              </a:rPr>
              <a:t>соҳасидаги</a:t>
            </a:r>
            <a:r>
              <a:rPr lang="ru-RU" dirty="0">
                <a:solidFill>
                  <a:srgbClr val="000000"/>
                </a:solidFill>
                <a:latin typeface="PTSerif"/>
              </a:rPr>
              <a:t> </a:t>
            </a:r>
            <a:r>
              <a:rPr lang="ru-RU" dirty="0" err="1">
                <a:solidFill>
                  <a:srgbClr val="000000"/>
                </a:solidFill>
                <a:latin typeface="PTSerif"/>
              </a:rPr>
              <a:t>жами</a:t>
            </a:r>
            <a:r>
              <a:rPr lang="ru-RU" dirty="0">
                <a:solidFill>
                  <a:srgbClr val="000000"/>
                </a:solidFill>
                <a:latin typeface="PTSerif"/>
              </a:rPr>
              <a:t> </a:t>
            </a:r>
            <a:r>
              <a:rPr lang="ru-RU" b="1" dirty="0">
                <a:solidFill>
                  <a:srgbClr val="000000"/>
                </a:solidFill>
                <a:latin typeface="PTSerif"/>
              </a:rPr>
              <a:t>461,3 млрд</a:t>
            </a:r>
            <a:r>
              <a:rPr lang="ru-RU" dirty="0">
                <a:solidFill>
                  <a:srgbClr val="000000"/>
                </a:solidFill>
                <a:latin typeface="PTSerif"/>
              </a:rPr>
              <a:t> </a:t>
            </a:r>
            <a:r>
              <a:rPr lang="ru-RU" dirty="0" err="1">
                <a:solidFill>
                  <a:srgbClr val="000000"/>
                </a:solidFill>
                <a:latin typeface="PTSerif"/>
              </a:rPr>
              <a:t>сўмлик</a:t>
            </a:r>
            <a:r>
              <a:rPr lang="ru-RU" dirty="0">
                <a:solidFill>
                  <a:srgbClr val="000000"/>
                </a:solidFill>
                <a:latin typeface="PTSerif"/>
              </a:rPr>
              <a:t> </a:t>
            </a:r>
            <a:r>
              <a:rPr lang="ru-RU" dirty="0" err="1">
                <a:solidFill>
                  <a:srgbClr val="000000"/>
                </a:solidFill>
                <a:latin typeface="PTSerif"/>
              </a:rPr>
              <a:t>қийматдаги</a:t>
            </a:r>
            <a:r>
              <a:rPr lang="ru-RU" dirty="0">
                <a:solidFill>
                  <a:srgbClr val="000000"/>
                </a:solidFill>
                <a:latin typeface="PTSerif"/>
              </a:rPr>
              <a:t> </a:t>
            </a:r>
            <a:r>
              <a:rPr lang="ru-RU" dirty="0" err="1">
                <a:solidFill>
                  <a:srgbClr val="000000"/>
                </a:solidFill>
                <a:latin typeface="PTSerif"/>
              </a:rPr>
              <a:t>давлат</a:t>
            </a:r>
            <a:r>
              <a:rPr lang="ru-RU" dirty="0">
                <a:solidFill>
                  <a:srgbClr val="000000"/>
                </a:solidFill>
                <a:latin typeface="PTSerif"/>
              </a:rPr>
              <a:t> </a:t>
            </a:r>
            <a:r>
              <a:rPr lang="ru-RU" dirty="0" err="1">
                <a:solidFill>
                  <a:srgbClr val="000000"/>
                </a:solidFill>
                <a:latin typeface="PTSerif"/>
              </a:rPr>
              <a:t>харидлари</a:t>
            </a:r>
            <a:r>
              <a:rPr lang="ru-RU" dirty="0">
                <a:solidFill>
                  <a:srgbClr val="000000"/>
                </a:solidFill>
                <a:latin typeface="PTSerif"/>
              </a:rPr>
              <a:t> </a:t>
            </a:r>
            <a:r>
              <a:rPr lang="ru-RU" dirty="0" err="1">
                <a:solidFill>
                  <a:srgbClr val="000000"/>
                </a:solidFill>
                <a:latin typeface="PTSerif"/>
              </a:rPr>
              <a:t>юзасидан</a:t>
            </a:r>
            <a:r>
              <a:rPr lang="ru-RU" dirty="0">
                <a:solidFill>
                  <a:srgbClr val="000000"/>
                </a:solidFill>
                <a:latin typeface="PTSerif"/>
              </a:rPr>
              <a:t> </a:t>
            </a:r>
            <a:r>
              <a:rPr lang="ru-RU" b="1" dirty="0">
                <a:solidFill>
                  <a:srgbClr val="000000"/>
                </a:solidFill>
                <a:latin typeface="PTSerif"/>
              </a:rPr>
              <a:t>59 та</a:t>
            </a:r>
            <a:r>
              <a:rPr lang="ru-RU" dirty="0">
                <a:solidFill>
                  <a:srgbClr val="000000"/>
                </a:solidFill>
                <a:latin typeface="PTSerif"/>
              </a:rPr>
              <a:t> </a:t>
            </a:r>
            <a:r>
              <a:rPr lang="ru-RU" dirty="0" err="1">
                <a:solidFill>
                  <a:srgbClr val="000000"/>
                </a:solidFill>
                <a:latin typeface="PTSerif"/>
              </a:rPr>
              <a:t>қурилиш</a:t>
            </a:r>
            <a:r>
              <a:rPr lang="ru-RU" dirty="0">
                <a:solidFill>
                  <a:srgbClr val="000000"/>
                </a:solidFill>
                <a:latin typeface="PTSerif"/>
              </a:rPr>
              <a:t> </a:t>
            </a:r>
            <a:r>
              <a:rPr lang="ru-RU" dirty="0" err="1">
                <a:solidFill>
                  <a:srgbClr val="000000"/>
                </a:solidFill>
                <a:latin typeface="PTSerif"/>
              </a:rPr>
              <a:t>объектида</a:t>
            </a:r>
            <a:r>
              <a:rPr lang="ru-RU" dirty="0">
                <a:solidFill>
                  <a:srgbClr val="000000"/>
                </a:solidFill>
                <a:latin typeface="PTSerif"/>
              </a:rPr>
              <a:t> </a:t>
            </a:r>
            <a:r>
              <a:rPr lang="ru-RU" dirty="0" err="1">
                <a:solidFill>
                  <a:srgbClr val="000000"/>
                </a:solidFill>
                <a:latin typeface="PTSerif"/>
              </a:rPr>
              <a:t>ўрганиш</a:t>
            </a:r>
            <a:r>
              <a:rPr lang="ru-RU" dirty="0">
                <a:solidFill>
                  <a:srgbClr val="000000"/>
                </a:solidFill>
                <a:latin typeface="PTSerif"/>
              </a:rPr>
              <a:t> </a:t>
            </a:r>
            <a:r>
              <a:rPr lang="ru-RU" dirty="0" err="1">
                <a:solidFill>
                  <a:srgbClr val="000000"/>
                </a:solidFill>
                <a:latin typeface="PTSerif"/>
              </a:rPr>
              <a:t>ўтказилган</a:t>
            </a:r>
            <a:r>
              <a:rPr lang="ru-RU" dirty="0">
                <a:solidFill>
                  <a:srgbClr val="000000"/>
                </a:solidFill>
                <a:latin typeface="PTSerif"/>
              </a:rPr>
              <a:t>. </a:t>
            </a:r>
            <a:r>
              <a:rPr lang="ru-RU" dirty="0" err="1">
                <a:solidFill>
                  <a:srgbClr val="000000"/>
                </a:solidFill>
                <a:latin typeface="PTSerif"/>
              </a:rPr>
              <a:t>Аниқланган</a:t>
            </a:r>
            <a:r>
              <a:rPr lang="ru-RU" dirty="0">
                <a:solidFill>
                  <a:srgbClr val="000000"/>
                </a:solidFill>
                <a:latin typeface="PTSerif"/>
              </a:rPr>
              <a:t> коррупция </a:t>
            </a:r>
            <a:r>
              <a:rPr lang="ru-RU" dirty="0" err="1">
                <a:solidFill>
                  <a:srgbClr val="000000"/>
                </a:solidFill>
                <a:latin typeface="PTSerif"/>
              </a:rPr>
              <a:t>ҳолатлари</a:t>
            </a:r>
            <a:r>
              <a:rPr lang="ru-RU" dirty="0">
                <a:solidFill>
                  <a:srgbClr val="000000"/>
                </a:solidFill>
                <a:latin typeface="PTSerif"/>
              </a:rPr>
              <a:t> </a:t>
            </a:r>
            <a:r>
              <a:rPr lang="ru-RU" dirty="0" err="1">
                <a:solidFill>
                  <a:srgbClr val="000000"/>
                </a:solidFill>
                <a:latin typeface="PTSerif"/>
              </a:rPr>
              <a:t>юзасидан</a:t>
            </a:r>
            <a:r>
              <a:rPr lang="ru-RU" dirty="0">
                <a:solidFill>
                  <a:srgbClr val="000000"/>
                </a:solidFill>
                <a:latin typeface="PTSerif"/>
              </a:rPr>
              <a:t> </a:t>
            </a:r>
            <a:r>
              <a:rPr lang="ru-RU" dirty="0" err="1">
                <a:solidFill>
                  <a:srgbClr val="000000"/>
                </a:solidFill>
                <a:latin typeface="PTSerif"/>
              </a:rPr>
              <a:t>тўпланган</a:t>
            </a:r>
            <a:r>
              <a:rPr lang="ru-RU" dirty="0">
                <a:solidFill>
                  <a:srgbClr val="000000"/>
                </a:solidFill>
                <a:latin typeface="PTSerif"/>
              </a:rPr>
              <a:t> </a:t>
            </a:r>
            <a:r>
              <a:rPr lang="ru-RU" dirty="0" err="1">
                <a:solidFill>
                  <a:srgbClr val="000000"/>
                </a:solidFill>
                <a:latin typeface="PTSerif"/>
              </a:rPr>
              <a:t>ҳужжатлар</a:t>
            </a:r>
            <a:r>
              <a:rPr lang="ru-RU" dirty="0">
                <a:solidFill>
                  <a:srgbClr val="000000"/>
                </a:solidFill>
                <a:latin typeface="PTSerif"/>
              </a:rPr>
              <a:t> </a:t>
            </a:r>
            <a:r>
              <a:rPr lang="ru-RU" dirty="0" err="1">
                <a:solidFill>
                  <a:srgbClr val="000000"/>
                </a:solidFill>
                <a:latin typeface="PTSerif"/>
              </a:rPr>
              <a:t>ҳуқуқни</a:t>
            </a:r>
            <a:r>
              <a:rPr lang="ru-RU" dirty="0">
                <a:solidFill>
                  <a:srgbClr val="000000"/>
                </a:solidFill>
                <a:latin typeface="PTSerif"/>
              </a:rPr>
              <a:t> </a:t>
            </a:r>
            <a:r>
              <a:rPr lang="ru-RU" dirty="0" err="1">
                <a:solidFill>
                  <a:srgbClr val="000000"/>
                </a:solidFill>
                <a:latin typeface="PTSerif"/>
              </a:rPr>
              <a:t>муҳофаза</a:t>
            </a:r>
            <a:r>
              <a:rPr lang="ru-RU" dirty="0">
                <a:solidFill>
                  <a:srgbClr val="000000"/>
                </a:solidFill>
                <a:latin typeface="PTSerif"/>
              </a:rPr>
              <a:t> </a:t>
            </a:r>
            <a:r>
              <a:rPr lang="ru-RU" dirty="0" err="1">
                <a:solidFill>
                  <a:srgbClr val="000000"/>
                </a:solidFill>
                <a:latin typeface="PTSerif"/>
              </a:rPr>
              <a:t>қилувчи</a:t>
            </a:r>
            <a:r>
              <a:rPr lang="ru-RU" dirty="0">
                <a:solidFill>
                  <a:srgbClr val="000000"/>
                </a:solidFill>
                <a:latin typeface="PTSerif"/>
              </a:rPr>
              <a:t> </a:t>
            </a:r>
            <a:r>
              <a:rPr lang="ru-RU" dirty="0" err="1">
                <a:solidFill>
                  <a:srgbClr val="000000"/>
                </a:solidFill>
                <a:latin typeface="PTSerif"/>
              </a:rPr>
              <a:t>органларга</a:t>
            </a:r>
            <a:r>
              <a:rPr lang="ru-RU" dirty="0">
                <a:solidFill>
                  <a:srgbClr val="000000"/>
                </a:solidFill>
                <a:latin typeface="PTSerif"/>
              </a:rPr>
              <a:t> </a:t>
            </a:r>
            <a:r>
              <a:rPr lang="ru-RU" dirty="0" err="1">
                <a:solidFill>
                  <a:srgbClr val="000000"/>
                </a:solidFill>
                <a:latin typeface="PTSerif"/>
              </a:rPr>
              <a:t>тақдим</a:t>
            </a:r>
            <a:r>
              <a:rPr lang="ru-RU" dirty="0">
                <a:solidFill>
                  <a:srgbClr val="000000"/>
                </a:solidFill>
                <a:latin typeface="PTSerif"/>
              </a:rPr>
              <a:t> </a:t>
            </a:r>
            <a:r>
              <a:rPr lang="ru-RU" dirty="0" err="1">
                <a:solidFill>
                  <a:srgbClr val="000000"/>
                </a:solidFill>
                <a:latin typeface="PTSerif"/>
              </a:rPr>
              <a:t>қилиниши</a:t>
            </a:r>
            <a:r>
              <a:rPr lang="ru-RU" dirty="0">
                <a:solidFill>
                  <a:srgbClr val="000000"/>
                </a:solidFill>
                <a:latin typeface="PTSerif"/>
              </a:rPr>
              <a:t> </a:t>
            </a:r>
            <a:r>
              <a:rPr lang="ru-RU" dirty="0" err="1">
                <a:solidFill>
                  <a:srgbClr val="000000"/>
                </a:solidFill>
                <a:latin typeface="PTSerif"/>
              </a:rPr>
              <a:t>орқали</a:t>
            </a:r>
            <a:r>
              <a:rPr lang="ru-RU" dirty="0">
                <a:solidFill>
                  <a:srgbClr val="000000"/>
                </a:solidFill>
                <a:latin typeface="PTSerif"/>
              </a:rPr>
              <a:t> </a:t>
            </a:r>
            <a:r>
              <a:rPr lang="ru-RU" dirty="0" err="1">
                <a:solidFill>
                  <a:srgbClr val="000000"/>
                </a:solidFill>
                <a:latin typeface="PTSerif"/>
              </a:rPr>
              <a:t>жами</a:t>
            </a:r>
            <a:r>
              <a:rPr lang="ru-RU" dirty="0">
                <a:solidFill>
                  <a:srgbClr val="000000"/>
                </a:solidFill>
                <a:latin typeface="PTSerif"/>
              </a:rPr>
              <a:t> </a:t>
            </a:r>
            <a:r>
              <a:rPr lang="ru-RU" b="1" dirty="0">
                <a:solidFill>
                  <a:srgbClr val="000000"/>
                </a:solidFill>
                <a:latin typeface="PTSerif"/>
              </a:rPr>
              <a:t>49 та </a:t>
            </a:r>
            <a:r>
              <a:rPr lang="ru-RU" b="1" dirty="0" err="1">
                <a:solidFill>
                  <a:srgbClr val="000000"/>
                </a:solidFill>
                <a:latin typeface="PTSerif"/>
              </a:rPr>
              <a:t>жиноят</a:t>
            </a:r>
            <a:r>
              <a:rPr lang="ru-RU" b="1" dirty="0">
                <a:solidFill>
                  <a:srgbClr val="000000"/>
                </a:solidFill>
                <a:latin typeface="PTSerif"/>
              </a:rPr>
              <a:t> </a:t>
            </a:r>
            <a:r>
              <a:rPr lang="ru-RU" b="1" dirty="0" err="1">
                <a:solidFill>
                  <a:srgbClr val="000000"/>
                </a:solidFill>
                <a:latin typeface="PTSerif"/>
              </a:rPr>
              <a:t>иши</a:t>
            </a:r>
            <a:r>
              <a:rPr lang="ru-RU" b="1" dirty="0">
                <a:solidFill>
                  <a:srgbClr val="000000"/>
                </a:solidFill>
                <a:latin typeface="PTSerif"/>
              </a:rPr>
              <a:t> </a:t>
            </a:r>
            <a:r>
              <a:rPr lang="ru-RU" dirty="0" err="1">
                <a:solidFill>
                  <a:srgbClr val="000000"/>
                </a:solidFill>
                <a:latin typeface="PTSerif"/>
              </a:rPr>
              <a:t>ва</a:t>
            </a:r>
            <a:r>
              <a:rPr lang="ru-RU" dirty="0">
                <a:solidFill>
                  <a:srgbClr val="000000"/>
                </a:solidFill>
                <a:latin typeface="PTSerif"/>
              </a:rPr>
              <a:t> </a:t>
            </a:r>
            <a:r>
              <a:rPr lang="ru-RU" b="1" dirty="0">
                <a:solidFill>
                  <a:srgbClr val="000000"/>
                </a:solidFill>
                <a:latin typeface="PTSerif"/>
              </a:rPr>
              <a:t>24 та </a:t>
            </a:r>
            <a:r>
              <a:rPr lang="ru-RU" b="1" dirty="0" err="1">
                <a:solidFill>
                  <a:srgbClr val="000000"/>
                </a:solidFill>
                <a:latin typeface="PTSerif"/>
              </a:rPr>
              <a:t>маъмурий</a:t>
            </a:r>
            <a:r>
              <a:rPr lang="ru-RU" b="1" dirty="0">
                <a:solidFill>
                  <a:srgbClr val="000000"/>
                </a:solidFill>
                <a:latin typeface="PTSerif"/>
              </a:rPr>
              <a:t> </a:t>
            </a:r>
            <a:r>
              <a:rPr lang="ru-RU" b="1" dirty="0" err="1">
                <a:solidFill>
                  <a:srgbClr val="000000"/>
                </a:solidFill>
                <a:latin typeface="PTSerif"/>
              </a:rPr>
              <a:t>ҳуқуқбузарликка</a:t>
            </a:r>
            <a:r>
              <a:rPr lang="ru-RU" b="1" dirty="0">
                <a:solidFill>
                  <a:srgbClr val="000000"/>
                </a:solidFill>
                <a:latin typeface="PTSerif"/>
              </a:rPr>
              <a:t> </a:t>
            </a:r>
            <a:r>
              <a:rPr lang="ru-RU" dirty="0" err="1">
                <a:solidFill>
                  <a:srgbClr val="000000"/>
                </a:solidFill>
                <a:latin typeface="PTSerif"/>
              </a:rPr>
              <a:t>оид</a:t>
            </a:r>
            <a:r>
              <a:rPr lang="ru-RU" dirty="0">
                <a:solidFill>
                  <a:srgbClr val="000000"/>
                </a:solidFill>
                <a:latin typeface="PTSerif"/>
              </a:rPr>
              <a:t> </a:t>
            </a:r>
            <a:r>
              <a:rPr lang="ru-RU" dirty="0" err="1">
                <a:solidFill>
                  <a:srgbClr val="000000"/>
                </a:solidFill>
                <a:latin typeface="PTSerif"/>
              </a:rPr>
              <a:t>иш</a:t>
            </a:r>
            <a:r>
              <a:rPr lang="ru-RU" dirty="0">
                <a:solidFill>
                  <a:srgbClr val="000000"/>
                </a:solidFill>
                <a:latin typeface="PTSerif"/>
              </a:rPr>
              <a:t> </a:t>
            </a:r>
            <a:r>
              <a:rPr lang="ru-RU" dirty="0" err="1">
                <a:solidFill>
                  <a:srgbClr val="000000"/>
                </a:solidFill>
                <a:latin typeface="PTSerif"/>
              </a:rPr>
              <a:t>қўзғатилган</a:t>
            </a:r>
            <a:r>
              <a:rPr lang="ru-RU" dirty="0">
                <a:solidFill>
                  <a:srgbClr val="000000"/>
                </a:solidFill>
                <a:latin typeface="PTSerif"/>
              </a:rPr>
              <a:t>. </a:t>
            </a:r>
            <a:endParaRPr lang="ru-RU" dirty="0"/>
          </a:p>
        </p:txBody>
      </p:sp>
    </p:spTree>
    <p:extLst>
      <p:ext uri="{BB962C8B-B14F-4D97-AF65-F5344CB8AC3E}">
        <p14:creationId xmlns:p14="http://schemas.microsoft.com/office/powerpoint/2010/main" val="1064631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B6DA882-AD62-4D20-B4D8-072916035E8E}"/>
              </a:ext>
            </a:extLst>
          </p:cNvPr>
          <p:cNvSpPr/>
          <p:nvPr/>
        </p:nvSpPr>
        <p:spPr>
          <a:xfrm>
            <a:off x="659934" y="710534"/>
            <a:ext cx="10872132" cy="1692771"/>
          </a:xfrm>
          <a:prstGeom prst="rect">
            <a:avLst/>
          </a:prstGeom>
        </p:spPr>
        <p:txBody>
          <a:bodyPr wrap="square">
            <a:spAutoFit/>
          </a:bodyPr>
          <a:lstStyle/>
          <a:p>
            <a:pPr algn="just"/>
            <a:r>
              <a:rPr lang="ru-RU" sz="2600" b="1" dirty="0">
                <a:latin typeface="Times New Roman" panose="02020603050405020304" pitchFamily="18" charset="0"/>
                <a:cs typeface="Times New Roman" panose="02020603050405020304" pitchFamily="18" charset="0"/>
              </a:rPr>
              <a:t>«</a:t>
            </a:r>
            <a:r>
              <a:rPr lang="ru-RU" sz="2600" b="1" dirty="0" err="1">
                <a:latin typeface="Times New Roman" panose="02020603050405020304" pitchFamily="18" charset="0"/>
                <a:cs typeface="Times New Roman" panose="02020603050405020304" pitchFamily="18" charset="0"/>
              </a:rPr>
              <a:t>Коррупцияга</a:t>
            </a:r>
            <a:r>
              <a:rPr lang="ru-RU" sz="2600" b="1" dirty="0">
                <a:latin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cs typeface="Times New Roman" panose="02020603050405020304" pitchFamily="18" charset="0"/>
              </a:rPr>
              <a:t>қарши</a:t>
            </a:r>
            <a:r>
              <a:rPr lang="ru-RU" sz="2600" b="1" dirty="0">
                <a:latin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cs typeface="Times New Roman" panose="02020603050405020304" pitchFamily="18" charset="0"/>
              </a:rPr>
              <a:t>курашиш</a:t>
            </a:r>
            <a:r>
              <a:rPr lang="ru-RU" sz="2600" b="1" dirty="0">
                <a:latin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cs typeface="Times New Roman" panose="02020603050405020304" pitchFamily="18" charset="0"/>
              </a:rPr>
              <a:t>ишларининг</a:t>
            </a:r>
            <a:r>
              <a:rPr lang="ru-RU" sz="2600" b="1" dirty="0">
                <a:latin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cs typeface="Times New Roman" panose="02020603050405020304" pitchFamily="18" charset="0"/>
              </a:rPr>
              <a:t>самарадорлигини</a:t>
            </a:r>
            <a:r>
              <a:rPr lang="ru-RU" sz="2600" b="1" dirty="0">
                <a:latin typeface="Times New Roman" panose="02020603050405020304" pitchFamily="18" charset="0"/>
                <a:cs typeface="Times New Roman" panose="02020603050405020304" pitchFamily="18" charset="0"/>
              </a:rPr>
              <a:t> рейтинг </a:t>
            </a:r>
            <a:r>
              <a:rPr lang="ru-RU" sz="2600" b="1" dirty="0" err="1">
                <a:latin typeface="Times New Roman" panose="02020603050405020304" pitchFamily="18" charset="0"/>
                <a:cs typeface="Times New Roman" panose="02020603050405020304" pitchFamily="18" charset="0"/>
              </a:rPr>
              <a:t>баҳолаш</a:t>
            </a:r>
            <a:r>
              <a:rPr lang="ru-RU" sz="2600" b="1" dirty="0">
                <a:latin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cs typeface="Times New Roman" panose="02020603050405020304" pitchFamily="18" charset="0"/>
              </a:rPr>
              <a:t>тизимини</a:t>
            </a:r>
            <a:r>
              <a:rPr lang="ru-RU" sz="2600" b="1" dirty="0">
                <a:latin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cs typeface="Times New Roman" panose="02020603050405020304" pitchFamily="18" charset="0"/>
              </a:rPr>
              <a:t>жорий</a:t>
            </a:r>
            <a:r>
              <a:rPr lang="ru-RU" sz="2600" b="1" dirty="0">
                <a:latin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cs typeface="Times New Roman" panose="02020603050405020304" pitchFamily="18" charset="0"/>
              </a:rPr>
              <a:t>этиш</a:t>
            </a:r>
            <a:r>
              <a:rPr lang="ru-RU" sz="2600" b="1" dirty="0">
                <a:latin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cs typeface="Times New Roman" panose="02020603050405020304" pitchFamily="18" charset="0"/>
              </a:rPr>
              <a:t>чора-тадбирлари</a:t>
            </a:r>
            <a:r>
              <a:rPr lang="ru-RU" sz="2600" b="1" dirty="0">
                <a:latin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cs typeface="Times New Roman" panose="02020603050405020304" pitchFamily="18" charset="0"/>
              </a:rPr>
              <a:t>тўғрисида</a:t>
            </a:r>
            <a:r>
              <a:rPr lang="ru-RU" sz="2600" b="1" dirty="0">
                <a:latin typeface="Times New Roman" panose="02020603050405020304" pitchFamily="18" charset="0"/>
                <a:cs typeface="Times New Roman" panose="02020603050405020304" pitchFamily="18" charset="0"/>
              </a:rPr>
              <a:t>»</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Ўзбекистон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Республикаси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Президентининг</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Қарори</a:t>
            </a:r>
            <a:r>
              <a:rPr lang="ru-RU" sz="2600" dirty="0">
                <a:latin typeface="Times New Roman" panose="02020603050405020304" pitchFamily="18" charset="0"/>
                <a:cs typeface="Times New Roman" panose="02020603050405020304" pitchFamily="18" charset="0"/>
              </a:rPr>
              <a:t>, 12.01.2022 </a:t>
            </a:r>
            <a:r>
              <a:rPr lang="ru-RU" sz="2600" dirty="0" err="1">
                <a:latin typeface="Times New Roman" panose="02020603050405020304" pitchFamily="18" charset="0"/>
                <a:cs typeface="Times New Roman" panose="02020603050405020304" pitchFamily="18" charset="0"/>
              </a:rPr>
              <a:t>йилдаги</a:t>
            </a:r>
            <a:r>
              <a:rPr lang="ru-RU" sz="2600" dirty="0">
                <a:latin typeface="Times New Roman" panose="02020603050405020304" pitchFamily="18" charset="0"/>
                <a:cs typeface="Times New Roman" panose="02020603050405020304" pitchFamily="18" charset="0"/>
              </a:rPr>
              <a:t> ПҚ-81-сон</a:t>
            </a:r>
            <a:endParaRPr lang="ru-RU" sz="2600" dirty="0"/>
          </a:p>
        </p:txBody>
      </p:sp>
    </p:spTree>
    <p:extLst>
      <p:ext uri="{BB962C8B-B14F-4D97-AF65-F5344CB8AC3E}">
        <p14:creationId xmlns:p14="http://schemas.microsoft.com/office/powerpoint/2010/main" val="1868270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823779397"/>
              </p:ext>
            </p:extLst>
          </p:nvPr>
        </p:nvGraphicFramePr>
        <p:xfrm>
          <a:off x="1741831" y="179739"/>
          <a:ext cx="8534400" cy="769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91886" y="949648"/>
            <a:ext cx="11595393" cy="5651449"/>
          </a:xfrm>
          <a:prstGeom prst="rect">
            <a:avLst/>
          </a:prstGeom>
        </p:spPr>
        <p:style>
          <a:lnRef idx="2">
            <a:schemeClr val="dk1"/>
          </a:lnRef>
          <a:fillRef idx="1">
            <a:schemeClr val="lt1"/>
          </a:fillRef>
          <a:effectRef idx="0">
            <a:schemeClr val="dk1"/>
          </a:effectRef>
          <a:fontRef idx="minor">
            <a:schemeClr val="dk1"/>
          </a:fontRef>
        </p:style>
        <p:txBody>
          <a:bodyPr lIns="54610" tIns="54610" rIns="54610" bIns="54610"/>
          <a:lstStyle/>
          <a:p>
            <a:pPr marL="285750" indent="-285750">
              <a:spcAft>
                <a:spcPts val="200"/>
              </a:spcAft>
              <a:buFont typeface="Arial" panose="020B0604020202020204" pitchFamily="34" charset="0"/>
              <a:buChar char="•"/>
              <a:defRPr/>
            </a:pPr>
            <a:r>
              <a:rPr lang="ru-RU" sz="2000" dirty="0" err="1">
                <a:solidFill>
                  <a:srgbClr val="0070C0"/>
                </a:solidFill>
                <a:latin typeface="Times New Roman" panose="02020603050405020304" pitchFamily="18" charset="0"/>
                <a:cs typeface="Times New Roman" panose="02020603050405020304" pitchFamily="18" charset="0"/>
              </a:rPr>
              <a:t>Коррупцияга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қарши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курашиш</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сиёсати</a:t>
            </a:r>
            <a:r>
              <a:rPr lang="en-US" sz="2000" dirty="0">
                <a:solidFill>
                  <a:srgbClr val="0070C0"/>
                </a:solidFill>
                <a:latin typeface="Times New Roman" panose="02020603050405020304" pitchFamily="18" charset="0"/>
                <a:cs typeface="Times New Roman" panose="02020603050405020304" pitchFamily="18" charset="0"/>
              </a:rPr>
              <a:t>;</a:t>
            </a:r>
            <a:r>
              <a:rPr lang="ru-RU" sz="2000" dirty="0">
                <a:solidFill>
                  <a:srgbClr val="0070C0"/>
                </a:solidFill>
                <a:latin typeface="Times New Roman" panose="02020603050405020304" pitchFamily="18" charset="0"/>
                <a:cs typeface="Times New Roman" panose="02020603050405020304" pitchFamily="18" charset="0"/>
              </a:rPr>
              <a:t>    </a:t>
            </a:r>
          </a:p>
          <a:p>
            <a:pPr marL="285750" indent="-285750">
              <a:spcAft>
                <a:spcPts val="200"/>
              </a:spcAft>
              <a:buFont typeface="Arial" panose="020B0604020202020204" pitchFamily="34" charset="0"/>
              <a:buChar char="•"/>
              <a:defRPr/>
            </a:pPr>
            <a:r>
              <a:rPr lang="ru-RU" sz="2000" dirty="0" err="1">
                <a:solidFill>
                  <a:srgbClr val="0070C0"/>
                </a:solidFill>
                <a:latin typeface="Times New Roman" panose="02020603050405020304" pitchFamily="18" charset="0"/>
                <a:cs typeface="Times New Roman" panose="02020603050405020304" pitchFamily="18" charset="0"/>
              </a:rPr>
              <a:t>Одоб-ахлоқ</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қоидалари</a:t>
            </a:r>
            <a:r>
              <a:rPr lang="en-US" sz="2000" dirty="0">
                <a:solidFill>
                  <a:srgbClr val="0070C0"/>
                </a:solidFill>
                <a:latin typeface="Times New Roman" panose="02020603050405020304" pitchFamily="18" charset="0"/>
                <a:cs typeface="Times New Roman" panose="02020603050405020304" pitchFamily="18" charset="0"/>
              </a:rPr>
              <a:t>;</a:t>
            </a:r>
            <a:endParaRPr lang="ru-RU" sz="2000" dirty="0">
              <a:solidFill>
                <a:srgbClr val="0070C0"/>
              </a:solidFill>
              <a:latin typeface="Times New Roman" panose="02020603050405020304" pitchFamily="18" charset="0"/>
              <a:cs typeface="Times New Roman" panose="02020603050405020304" pitchFamily="18" charset="0"/>
            </a:endParaRPr>
          </a:p>
          <a:p>
            <a:pPr marL="285750" indent="-285750">
              <a:spcAft>
                <a:spcPts val="200"/>
              </a:spcAft>
              <a:buFont typeface="Arial" panose="020B0604020202020204" pitchFamily="34" charset="0"/>
              <a:buChar char="•"/>
              <a:defRPr/>
            </a:pPr>
            <a:r>
              <a:rPr lang="ru-RU" sz="2000" dirty="0" err="1">
                <a:solidFill>
                  <a:srgbClr val="0070C0"/>
                </a:solidFill>
                <a:latin typeface="Times New Roman" panose="02020603050405020304" pitchFamily="18" charset="0"/>
                <a:cs typeface="Times New Roman" panose="02020603050405020304" pitchFamily="18" charset="0"/>
              </a:rPr>
              <a:t>Вазирли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тизимида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коррупцияга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қарши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курашиш</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бўлими</a:t>
            </a:r>
            <a:r>
              <a:rPr lang="en-US" sz="2000" dirty="0">
                <a:solidFill>
                  <a:srgbClr val="0070C0"/>
                </a:solidFill>
                <a:latin typeface="Times New Roman" panose="02020603050405020304" pitchFamily="18" charset="0"/>
                <a:cs typeface="Times New Roman" panose="02020603050405020304" pitchFamily="18" charset="0"/>
              </a:rPr>
              <a:t>;</a:t>
            </a:r>
            <a:r>
              <a:rPr lang="ru-RU" sz="2000" dirty="0">
                <a:solidFill>
                  <a:srgbClr val="0070C0"/>
                </a:solidFill>
                <a:latin typeface="Times New Roman" panose="02020603050405020304" pitchFamily="18" charset="0"/>
                <a:cs typeface="Times New Roman" panose="02020603050405020304" pitchFamily="18" charset="0"/>
              </a:rPr>
              <a:t>        </a:t>
            </a:r>
          </a:p>
          <a:p>
            <a:pPr marL="285750" indent="-285750">
              <a:spcAft>
                <a:spcPts val="200"/>
              </a:spcAft>
              <a:buFont typeface="Arial" panose="020B0604020202020204" pitchFamily="34" charset="0"/>
              <a:buChar char="•"/>
              <a:defRPr/>
            </a:pPr>
            <a:r>
              <a:rPr lang="ru-RU" sz="2000" dirty="0" err="1">
                <a:solidFill>
                  <a:srgbClr val="0070C0"/>
                </a:solidFill>
                <a:latin typeface="Times New Roman" panose="02020603050405020304" pitchFamily="18" charset="0"/>
                <a:cs typeface="Times New Roman" panose="02020603050405020304" pitchFamily="18" charset="0"/>
              </a:rPr>
              <a:t>Коррупциявий</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хавф-хатарларни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баҳолаш</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услубиёти</a:t>
            </a:r>
            <a:r>
              <a:rPr lang="en-US" sz="2000" dirty="0">
                <a:solidFill>
                  <a:srgbClr val="0070C0"/>
                </a:solidFill>
                <a:latin typeface="Times New Roman" panose="02020603050405020304" pitchFamily="18" charset="0"/>
                <a:cs typeface="Times New Roman" panose="02020603050405020304" pitchFamily="18" charset="0"/>
              </a:rPr>
              <a:t>;</a:t>
            </a:r>
            <a:endParaRPr lang="ru-RU" sz="2000" dirty="0">
              <a:solidFill>
                <a:srgbClr val="0070C0"/>
              </a:solidFill>
              <a:latin typeface="Times New Roman" panose="02020603050405020304" pitchFamily="18" charset="0"/>
              <a:cs typeface="Times New Roman" panose="02020603050405020304" pitchFamily="18" charset="0"/>
            </a:endParaRPr>
          </a:p>
          <a:p>
            <a:pPr marL="285750" indent="-285750">
              <a:spcAft>
                <a:spcPts val="200"/>
              </a:spcAft>
              <a:buFont typeface="Arial" panose="020B0604020202020204" pitchFamily="34" charset="0"/>
              <a:buChar char="•"/>
              <a:defRPr/>
            </a:pPr>
            <a:r>
              <a:rPr lang="ru-RU" sz="2000" dirty="0" err="1">
                <a:solidFill>
                  <a:srgbClr val="0070C0"/>
                </a:solidFill>
                <a:latin typeface="Times New Roman" panose="02020603050405020304" pitchFamily="18" charset="0"/>
                <a:cs typeface="Times New Roman" panose="02020603050405020304" pitchFamily="18" charset="0"/>
              </a:rPr>
              <a:t>Коррупцияга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қарши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шартларни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ходимлар</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билан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тузиладиган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шартномаларда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назарда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тутиш</a:t>
            </a:r>
            <a:r>
              <a:rPr lang="en-US" sz="2000" dirty="0">
                <a:solidFill>
                  <a:srgbClr val="0070C0"/>
                </a:solidFill>
                <a:latin typeface="Times New Roman" panose="02020603050405020304" pitchFamily="18" charset="0"/>
                <a:cs typeface="Times New Roman" panose="02020603050405020304" pitchFamily="18" charset="0"/>
              </a:rPr>
              <a:t>;</a:t>
            </a:r>
            <a:endParaRPr lang="ru-RU" sz="2000" dirty="0">
              <a:solidFill>
                <a:srgbClr val="0070C0"/>
              </a:solidFill>
              <a:latin typeface="Times New Roman" panose="02020603050405020304" pitchFamily="18" charset="0"/>
              <a:cs typeface="Times New Roman" panose="02020603050405020304" pitchFamily="18" charset="0"/>
            </a:endParaRPr>
          </a:p>
          <a:p>
            <a:pPr marL="285750" indent="-285750">
              <a:spcAft>
                <a:spcPts val="200"/>
              </a:spcAft>
              <a:buFont typeface="Arial" panose="020B0604020202020204" pitchFamily="34" charset="0"/>
              <a:buChar char="•"/>
              <a:defRPr/>
            </a:pPr>
            <a:r>
              <a:rPr lang="ru-RU" sz="2000" dirty="0" err="1">
                <a:solidFill>
                  <a:srgbClr val="0070C0"/>
                </a:solidFill>
                <a:latin typeface="Times New Roman" panose="02020603050405020304" pitchFamily="18" charset="0"/>
                <a:cs typeface="Times New Roman" panose="02020603050405020304" pitchFamily="18" charset="0"/>
              </a:rPr>
              <a:t>Манфаатлар</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тўқнашувини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тартибга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солиш</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Низоми</a:t>
            </a:r>
            <a:r>
              <a:rPr lang="en-US" sz="2000" dirty="0">
                <a:solidFill>
                  <a:srgbClr val="0070C0"/>
                </a:solidFill>
                <a:latin typeface="Times New Roman" panose="02020603050405020304" pitchFamily="18" charset="0"/>
                <a:cs typeface="Times New Roman" panose="02020603050405020304" pitchFamily="18" charset="0"/>
              </a:rPr>
              <a:t>;</a:t>
            </a:r>
            <a:endParaRPr lang="ru-RU" sz="2000" dirty="0">
              <a:solidFill>
                <a:srgbClr val="0070C0"/>
              </a:solidFill>
              <a:latin typeface="Times New Roman" panose="02020603050405020304" pitchFamily="18" charset="0"/>
              <a:cs typeface="Times New Roman" panose="02020603050405020304" pitchFamily="18" charset="0"/>
            </a:endParaRPr>
          </a:p>
          <a:p>
            <a:pPr marL="285750" indent="-285750">
              <a:spcAft>
                <a:spcPts val="200"/>
              </a:spcAft>
              <a:buFont typeface="Arial" panose="020B0604020202020204" pitchFamily="34" charset="0"/>
              <a:buChar char="•"/>
              <a:defRPr/>
            </a:pPr>
            <a:r>
              <a:rPr lang="ru-RU" sz="2000" dirty="0" err="1">
                <a:solidFill>
                  <a:srgbClr val="0070C0"/>
                </a:solidFill>
                <a:latin typeface="Times New Roman" panose="02020603050405020304" pitchFamily="18" charset="0"/>
                <a:cs typeface="Times New Roman" panose="02020603050405020304" pitchFamily="18" charset="0"/>
              </a:rPr>
              <a:t>Коррупцияга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қарши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курашиш</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соҳасидаги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самарадорликнинг</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асосий</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кўрсаткичлари</a:t>
            </a:r>
            <a:r>
              <a:rPr lang="en-US" sz="2000" dirty="0">
                <a:solidFill>
                  <a:srgbClr val="0070C0"/>
                </a:solidFill>
                <a:latin typeface="Times New Roman" panose="02020603050405020304" pitchFamily="18" charset="0"/>
                <a:cs typeface="Times New Roman" panose="02020603050405020304" pitchFamily="18" charset="0"/>
              </a:rPr>
              <a:t>;</a:t>
            </a:r>
            <a:endParaRPr lang="ru-RU" sz="2000" dirty="0">
              <a:solidFill>
                <a:srgbClr val="0070C0"/>
              </a:solidFill>
              <a:latin typeface="Times New Roman" panose="02020603050405020304" pitchFamily="18" charset="0"/>
              <a:cs typeface="Times New Roman" panose="02020603050405020304" pitchFamily="18" charset="0"/>
            </a:endParaRPr>
          </a:p>
          <a:p>
            <a:pPr marL="285750" indent="-285750">
              <a:spcAft>
                <a:spcPts val="200"/>
              </a:spcAft>
              <a:buFont typeface="Arial" panose="020B0604020202020204" pitchFamily="34" charset="0"/>
              <a:buChar char="•"/>
              <a:defRPr/>
            </a:pPr>
            <a:r>
              <a:rPr lang="ru-RU" sz="2000" dirty="0" err="1">
                <a:solidFill>
                  <a:srgbClr val="0070C0"/>
                </a:solidFill>
                <a:latin typeface="Times New Roman" panose="02020603050405020304" pitchFamily="18" charset="0"/>
                <a:cs typeface="Times New Roman" panose="02020603050405020304" pitchFamily="18" charset="0"/>
              </a:rPr>
              <a:t>Контрагентларни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текшириш</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услубиёти</a:t>
            </a:r>
            <a:r>
              <a:rPr lang="en-US" sz="2000" dirty="0">
                <a:solidFill>
                  <a:srgbClr val="0070C0"/>
                </a:solidFill>
                <a:latin typeface="Times New Roman" panose="02020603050405020304" pitchFamily="18" charset="0"/>
                <a:cs typeface="Times New Roman" panose="02020603050405020304" pitchFamily="18" charset="0"/>
              </a:rPr>
              <a:t>;</a:t>
            </a:r>
            <a:endParaRPr lang="ru-RU" sz="2000" dirty="0">
              <a:solidFill>
                <a:srgbClr val="0070C0"/>
              </a:solidFill>
              <a:latin typeface="Times New Roman" panose="02020603050405020304" pitchFamily="18" charset="0"/>
              <a:cs typeface="Times New Roman" panose="02020603050405020304" pitchFamily="18" charset="0"/>
            </a:endParaRPr>
          </a:p>
          <a:p>
            <a:pPr marL="285750" indent="-285750">
              <a:spcAft>
                <a:spcPts val="200"/>
              </a:spcAft>
              <a:buFont typeface="Arial" panose="020B0604020202020204" pitchFamily="34" charset="0"/>
              <a:buChar char="•"/>
              <a:defRPr/>
            </a:pPr>
            <a:r>
              <a:rPr lang="ru-RU" sz="2000" dirty="0" err="1">
                <a:solidFill>
                  <a:srgbClr val="0070C0"/>
                </a:solidFill>
                <a:latin typeface="Times New Roman" panose="02020603050405020304" pitchFamily="18" charset="0"/>
                <a:cs typeface="Times New Roman" panose="02020603050405020304" pitchFamily="18" charset="0"/>
              </a:rPr>
              <a:t>Вазирликлар</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тизими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ходимлари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учун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коррупцияга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қарши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курашиш</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бўйича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ўқитишни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ташкил</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этиш</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юзасидан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услубий</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кўрсатмалар</a:t>
            </a:r>
            <a:r>
              <a:rPr lang="en-US" sz="2000" dirty="0">
                <a:solidFill>
                  <a:srgbClr val="0070C0"/>
                </a:solidFill>
                <a:latin typeface="Times New Roman" panose="02020603050405020304" pitchFamily="18" charset="0"/>
                <a:cs typeface="Times New Roman" panose="02020603050405020304" pitchFamily="18" charset="0"/>
              </a:rPr>
              <a:t>;</a:t>
            </a:r>
            <a:endParaRPr lang="ru-RU" sz="2000" dirty="0">
              <a:solidFill>
                <a:srgbClr val="0070C0"/>
              </a:solidFill>
              <a:latin typeface="Times New Roman" panose="02020603050405020304" pitchFamily="18" charset="0"/>
              <a:cs typeface="Times New Roman" panose="02020603050405020304" pitchFamily="18" charset="0"/>
            </a:endParaRPr>
          </a:p>
          <a:p>
            <a:pPr marL="285750" indent="-285750">
              <a:spcAft>
                <a:spcPts val="200"/>
              </a:spcAft>
              <a:buFont typeface="Arial" panose="020B0604020202020204" pitchFamily="34" charset="0"/>
              <a:buChar char="•"/>
              <a:defRPr/>
            </a:pPr>
            <a:r>
              <a:rPr lang="ru-RU" sz="2000" dirty="0" err="1">
                <a:solidFill>
                  <a:srgbClr val="0070C0"/>
                </a:solidFill>
                <a:latin typeface="Times New Roman" panose="02020603050405020304" pitchFamily="18" charset="0"/>
                <a:cs typeface="Times New Roman" panose="02020603050405020304" pitchFamily="18" charset="0"/>
              </a:rPr>
              <a:t>Адлия</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вазирлигининг</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коррупцияга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оид</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ҳаракатлар</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тўғрисида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ахборот</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бериш</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учун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алоқа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каналлари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орқали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келиб</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тушган</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хабарларни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қабул</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қилиш</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қайта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ишлаш</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регламенти</a:t>
            </a:r>
            <a:r>
              <a:rPr lang="en-US" sz="2000" dirty="0">
                <a:solidFill>
                  <a:srgbClr val="0070C0"/>
                </a:solidFill>
                <a:latin typeface="Times New Roman" panose="02020603050405020304" pitchFamily="18" charset="0"/>
                <a:cs typeface="Times New Roman" panose="02020603050405020304" pitchFamily="18" charset="0"/>
              </a:rPr>
              <a:t>;</a:t>
            </a:r>
            <a:endParaRPr lang="ru-RU" sz="2000" dirty="0">
              <a:solidFill>
                <a:srgbClr val="0070C0"/>
              </a:solidFill>
              <a:latin typeface="Times New Roman" panose="02020603050405020304" pitchFamily="18" charset="0"/>
              <a:cs typeface="Times New Roman" panose="02020603050405020304" pitchFamily="18" charset="0"/>
            </a:endParaRPr>
          </a:p>
          <a:p>
            <a:pPr marL="285750" indent="-285750">
              <a:spcAft>
                <a:spcPts val="200"/>
              </a:spcAft>
              <a:buFont typeface="Arial" panose="020B0604020202020204" pitchFamily="34" charset="0"/>
              <a:buChar char="•"/>
              <a:defRPr/>
            </a:pPr>
            <a:r>
              <a:rPr lang="ru-RU" sz="2000" dirty="0" err="1">
                <a:solidFill>
                  <a:srgbClr val="0070C0"/>
                </a:solidFill>
                <a:latin typeface="Times New Roman" panose="02020603050405020304" pitchFamily="18" charset="0"/>
                <a:cs typeface="Times New Roman" panose="02020603050405020304" pitchFamily="18" charset="0"/>
              </a:rPr>
              <a:t>Давлат</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органлари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муассасаларида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коррупцияга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қарши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курашиш</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тизимининг</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ҳолати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ҳақидаги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ҳисоботни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шакллантириш</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тақдим</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этиш</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регламенти</a:t>
            </a:r>
            <a:r>
              <a:rPr lang="en-US" sz="2000" dirty="0">
                <a:solidFill>
                  <a:srgbClr val="0070C0"/>
                </a:solidFill>
                <a:latin typeface="Times New Roman" panose="02020603050405020304" pitchFamily="18" charset="0"/>
                <a:cs typeface="Times New Roman" panose="02020603050405020304" pitchFamily="18" charset="0"/>
              </a:rPr>
              <a:t>;</a:t>
            </a:r>
            <a:endParaRPr lang="ru-RU" sz="2000" dirty="0">
              <a:solidFill>
                <a:srgbClr val="0070C0"/>
              </a:solidFill>
              <a:latin typeface="Times New Roman" panose="02020603050405020304" pitchFamily="18" charset="0"/>
              <a:cs typeface="Times New Roman" panose="02020603050405020304" pitchFamily="18" charset="0"/>
            </a:endParaRPr>
          </a:p>
          <a:p>
            <a:pPr marL="285750" indent="-285750">
              <a:spcAft>
                <a:spcPts val="200"/>
              </a:spcAft>
              <a:buFont typeface="Arial" panose="020B0604020202020204" pitchFamily="34" charset="0"/>
              <a:buChar char="•"/>
              <a:defRPr/>
            </a:pPr>
            <a:r>
              <a:rPr lang="ru-RU" sz="2000" dirty="0" err="1">
                <a:solidFill>
                  <a:srgbClr val="0070C0"/>
                </a:solidFill>
                <a:latin typeface="Times New Roman" panose="02020603050405020304" pitchFamily="18" charset="0"/>
                <a:cs typeface="Times New Roman" panose="02020603050405020304" pitchFamily="18" charset="0"/>
              </a:rPr>
              <a:t>Вазирликлар</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тизимида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коррупцияга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қарши</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тамойиллар</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талабларга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риоя</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қилинишини</a:t>
            </a:r>
            <a:r>
              <a:rPr lang="ru-RU" sz="2000" dirty="0">
                <a:solidFill>
                  <a:srgbClr val="0070C0"/>
                </a:solidFill>
                <a:latin typeface="Times New Roman" panose="02020603050405020304" pitchFamily="18" charset="0"/>
                <a:cs typeface="Times New Roman" panose="02020603050405020304" pitchFamily="18" charset="0"/>
              </a:rPr>
              <a:t>  мониторинг </a:t>
            </a:r>
            <a:r>
              <a:rPr lang="ru-RU" sz="2000" dirty="0" err="1">
                <a:solidFill>
                  <a:srgbClr val="0070C0"/>
                </a:solidFill>
                <a:latin typeface="Times New Roman" panose="02020603050405020304" pitchFamily="18" charset="0"/>
                <a:cs typeface="Times New Roman" panose="02020603050405020304" pitchFamily="18" charset="0"/>
              </a:rPr>
              <a:t>ва</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назорат</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қилиш</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услубиёти</a:t>
            </a:r>
            <a:r>
              <a:rPr lang="ru-RU" sz="2000" b="1" dirty="0">
                <a:solidFill>
                  <a:srgbClr val="0070C0"/>
                </a:solidFill>
                <a:latin typeface="Times New Roman" panose="02020603050405020304" pitchFamily="18" charset="0"/>
                <a:cs typeface="Times New Roman" panose="02020603050405020304" pitchFamily="18" charset="0"/>
              </a:rPr>
              <a:t>.</a:t>
            </a:r>
            <a:endParaRPr lang="en-US" sz="2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343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a:extLst>
              <a:ext uri="{FF2B5EF4-FFF2-40B4-BE49-F238E27FC236}">
                <a16:creationId xmlns:a16="http://schemas.microsoft.com/office/drawing/2014/main" id="{5EA770CF-CDD6-461C-85FE-7C311CADC9D4}"/>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365" b="2335"/>
          <a:stretch/>
        </p:blipFill>
        <p:spPr>
          <a:xfrm>
            <a:off x="621164" y="241540"/>
            <a:ext cx="4796225" cy="6397583"/>
          </a:xfrm>
          <a:ln>
            <a:solidFill>
              <a:schemeClr val="tx1"/>
            </a:solidFill>
          </a:ln>
        </p:spPr>
      </p:pic>
      <p:pic>
        <p:nvPicPr>
          <p:cNvPr id="10" name="Объект 9">
            <a:extLst>
              <a:ext uri="{FF2B5EF4-FFF2-40B4-BE49-F238E27FC236}">
                <a16:creationId xmlns:a16="http://schemas.microsoft.com/office/drawing/2014/main" id="{F452FF5D-32DC-4FD3-A610-385C8DD2C7F5}"/>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6407" b="2393"/>
          <a:stretch/>
        </p:blipFill>
        <p:spPr>
          <a:xfrm>
            <a:off x="6134304" y="241539"/>
            <a:ext cx="4959213" cy="6397583"/>
          </a:xfrm>
          <a:ln>
            <a:solidFill>
              <a:schemeClr val="tx1"/>
            </a:solidFill>
          </a:ln>
        </p:spPr>
      </p:pic>
    </p:spTree>
    <p:extLst>
      <p:ext uri="{BB962C8B-B14F-4D97-AF65-F5344CB8AC3E}">
        <p14:creationId xmlns:p14="http://schemas.microsoft.com/office/powerpoint/2010/main" val="49322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D15BC2E7-BC33-4DB1-BC21-CA8807CF9FF4}"/>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746" b="1576"/>
          <a:stretch/>
        </p:blipFill>
        <p:spPr>
          <a:xfrm>
            <a:off x="586596" y="215048"/>
            <a:ext cx="4873925" cy="6527386"/>
          </a:xfrm>
          <a:ln>
            <a:solidFill>
              <a:schemeClr val="tx1"/>
            </a:solidFill>
          </a:ln>
        </p:spPr>
      </p:pic>
      <p:pic>
        <p:nvPicPr>
          <p:cNvPr id="8" name="Объект 7">
            <a:extLst>
              <a:ext uri="{FF2B5EF4-FFF2-40B4-BE49-F238E27FC236}">
                <a16:creationId xmlns:a16="http://schemas.microsoft.com/office/drawing/2014/main" id="{EA1A97A6-DA30-46B9-87A3-FA9C0166324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5165" b="1638"/>
          <a:stretch/>
        </p:blipFill>
        <p:spPr>
          <a:xfrm>
            <a:off x="6096000" y="215048"/>
            <a:ext cx="4951416" cy="6527386"/>
          </a:xfrm>
          <a:ln>
            <a:solidFill>
              <a:schemeClr val="tx1"/>
            </a:solidFill>
          </a:ln>
        </p:spPr>
      </p:pic>
    </p:spTree>
    <p:extLst>
      <p:ext uri="{BB962C8B-B14F-4D97-AF65-F5344CB8AC3E}">
        <p14:creationId xmlns:p14="http://schemas.microsoft.com/office/powerpoint/2010/main" val="1952017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FD8BF438-506C-42EC-94DD-8DBAE0E8478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818" b="6666"/>
          <a:stretch/>
        </p:blipFill>
        <p:spPr>
          <a:xfrm>
            <a:off x="690113" y="294124"/>
            <a:ext cx="4951562" cy="6269752"/>
          </a:xfrm>
          <a:ln>
            <a:solidFill>
              <a:schemeClr val="tx1"/>
            </a:solidFill>
          </a:ln>
        </p:spPr>
      </p:pic>
      <p:pic>
        <p:nvPicPr>
          <p:cNvPr id="8" name="Объект 7">
            <a:extLst>
              <a:ext uri="{FF2B5EF4-FFF2-40B4-BE49-F238E27FC236}">
                <a16:creationId xmlns:a16="http://schemas.microsoft.com/office/drawing/2014/main" id="{93CB40D1-E0E3-433F-BB72-DAE011C4648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6439" b="5873"/>
          <a:stretch/>
        </p:blipFill>
        <p:spPr>
          <a:xfrm>
            <a:off x="6245361" y="294124"/>
            <a:ext cx="5054727" cy="6269752"/>
          </a:xfrm>
          <a:ln>
            <a:solidFill>
              <a:schemeClr val="tx1"/>
            </a:solidFill>
          </a:ln>
        </p:spPr>
      </p:pic>
    </p:spTree>
    <p:extLst>
      <p:ext uri="{BB962C8B-B14F-4D97-AF65-F5344CB8AC3E}">
        <p14:creationId xmlns:p14="http://schemas.microsoft.com/office/powerpoint/2010/main" val="1252177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382BE2A4-9EDD-4173-B531-F4B4A0C016AE}"/>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380" b="1742"/>
          <a:stretch/>
        </p:blipFill>
        <p:spPr>
          <a:xfrm>
            <a:off x="781112" y="327805"/>
            <a:ext cx="4608694" cy="6185138"/>
          </a:xfrm>
          <a:ln>
            <a:solidFill>
              <a:schemeClr val="tx1"/>
            </a:solidFill>
          </a:ln>
        </p:spPr>
      </p:pic>
      <p:pic>
        <p:nvPicPr>
          <p:cNvPr id="8" name="Объект 7">
            <a:extLst>
              <a:ext uri="{FF2B5EF4-FFF2-40B4-BE49-F238E27FC236}">
                <a16:creationId xmlns:a16="http://schemas.microsoft.com/office/drawing/2014/main" id="{20677C53-EF58-4BEF-AA8C-60DF3D38CF6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3658" b="1809"/>
          <a:stretch/>
        </p:blipFill>
        <p:spPr>
          <a:xfrm>
            <a:off x="6211693" y="327805"/>
            <a:ext cx="4625449" cy="6185138"/>
          </a:xfrm>
          <a:ln>
            <a:solidFill>
              <a:schemeClr val="tx1"/>
            </a:solidFill>
          </a:ln>
        </p:spPr>
      </p:pic>
    </p:spTree>
    <p:extLst>
      <p:ext uri="{BB962C8B-B14F-4D97-AF65-F5344CB8AC3E}">
        <p14:creationId xmlns:p14="http://schemas.microsoft.com/office/powerpoint/2010/main" val="263670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21316" y="347873"/>
            <a:ext cx="5071212" cy="307808"/>
          </a:xfrm>
          <a:prstGeom prst="rect">
            <a:avLst/>
          </a:prstGeom>
          <a:solidFill>
            <a:srgbClr val="FFFFFF"/>
          </a:solidFill>
        </p:spPr>
        <p:txBody>
          <a:bodyPr wrap="none" lIns="0" tIns="0" rIns="0" bIns="0">
            <a:noAutofit/>
          </a:bodyPr>
          <a:lstStyle/>
          <a:p>
            <a:r>
              <a:rPr lang="ru" sz="2400" b="1" dirty="0">
                <a:latin typeface="Times New Roman"/>
              </a:rPr>
              <a:t>Коррупцияга оид асосий иборалар</a:t>
            </a:r>
          </a:p>
        </p:txBody>
      </p:sp>
      <p:sp>
        <p:nvSpPr>
          <p:cNvPr id="4" name="Прямоугольник 3"/>
          <p:cNvSpPr/>
          <p:nvPr/>
        </p:nvSpPr>
        <p:spPr>
          <a:xfrm>
            <a:off x="304760" y="1091489"/>
            <a:ext cx="11727177" cy="795424"/>
          </a:xfrm>
          <a:prstGeom prst="rect">
            <a:avLst/>
          </a:prstGeom>
          <a:solidFill>
            <a:schemeClr val="accent6">
              <a:lumMod val="20000"/>
              <a:lumOff val="80000"/>
            </a:schemeClr>
          </a:solidFill>
        </p:spPr>
        <p:txBody>
          <a:bodyPr lIns="0" tIns="0" rIns="0" bIns="0">
            <a:noAutofit/>
          </a:bodyPr>
          <a:lstStyle/>
          <a:p>
            <a:r>
              <a:rPr lang="ru" sz="2000" b="1" dirty="0">
                <a:solidFill>
                  <a:schemeClr val="accent1">
                    <a:lumMod val="75000"/>
                  </a:schemeClr>
                </a:solidFill>
                <a:latin typeface="Times New Roman"/>
              </a:rPr>
              <a:t>“Коррупция” атамаси “бузиш, тизимни издан чи</a:t>
            </a:r>
            <a:r>
              <a:rPr lang="ru-RU" sz="2000" b="1" dirty="0">
                <a:solidFill>
                  <a:schemeClr val="accent1">
                    <a:lumMod val="75000"/>
                  </a:schemeClr>
                </a:solidFill>
                <a:latin typeface="Times New Roman"/>
              </a:rPr>
              <a:t>қ</a:t>
            </a:r>
            <a:r>
              <a:rPr lang="ru" sz="2000" b="1" dirty="0">
                <a:solidFill>
                  <a:schemeClr val="accent1">
                    <a:lumMod val="75000"/>
                  </a:schemeClr>
                </a:solidFill>
                <a:latin typeface="Times New Roman"/>
              </a:rPr>
              <a:t>ариш, пора эвазига о</a:t>
            </a:r>
            <a:r>
              <a:rPr lang="uz-Cyrl-UZ" sz="2000" b="1" dirty="0">
                <a:solidFill>
                  <a:schemeClr val="accent1">
                    <a:lumMod val="75000"/>
                  </a:schemeClr>
                </a:solidFill>
                <a:latin typeface="Times New Roman"/>
              </a:rPr>
              <a:t>ғ</a:t>
            </a:r>
            <a:r>
              <a:rPr lang="ru" sz="2000" b="1" dirty="0">
                <a:solidFill>
                  <a:schemeClr val="accent1">
                    <a:lumMod val="75000"/>
                  </a:schemeClr>
                </a:solidFill>
                <a:latin typeface="Times New Roman"/>
              </a:rPr>
              <a:t>дириш” деган маънони англатадиган лотинча </a:t>
            </a:r>
            <a:r>
              <a:rPr lang="en-US" sz="2000" b="1" dirty="0">
                <a:solidFill>
                  <a:schemeClr val="accent1">
                    <a:lumMod val="75000"/>
                  </a:schemeClr>
                </a:solidFill>
                <a:latin typeface="Times New Roman"/>
              </a:rPr>
              <a:t>“</a:t>
            </a:r>
            <a:r>
              <a:rPr lang="en-US" sz="2000" b="1" dirty="0" err="1">
                <a:solidFill>
                  <a:schemeClr val="accent1">
                    <a:lumMod val="75000"/>
                  </a:schemeClr>
                </a:solidFill>
                <a:latin typeface="Times New Roman"/>
              </a:rPr>
              <a:t>corruptio</a:t>
            </a:r>
            <a:r>
              <a:rPr lang="en-US" sz="2000" b="1" dirty="0">
                <a:solidFill>
                  <a:schemeClr val="accent1">
                    <a:lumMod val="75000"/>
                  </a:schemeClr>
                </a:solidFill>
                <a:latin typeface="Times New Roman"/>
              </a:rPr>
              <a:t>” </a:t>
            </a:r>
            <a:r>
              <a:rPr lang="ru" sz="2000" b="1" dirty="0">
                <a:solidFill>
                  <a:schemeClr val="accent1">
                    <a:lumMod val="75000"/>
                  </a:schemeClr>
                </a:solidFill>
                <a:latin typeface="Times New Roman"/>
              </a:rPr>
              <a:t>с</a:t>
            </a:r>
            <a:r>
              <a:rPr lang="ru-RU" sz="2000" b="1" dirty="0">
                <a:solidFill>
                  <a:schemeClr val="accent1">
                    <a:lumMod val="75000"/>
                  </a:schemeClr>
                </a:solidFill>
                <a:latin typeface="Times New Roman"/>
              </a:rPr>
              <a:t>ў</a:t>
            </a:r>
            <a:r>
              <a:rPr lang="ru" sz="2000" b="1" dirty="0">
                <a:solidFill>
                  <a:schemeClr val="accent1">
                    <a:lumMod val="75000"/>
                  </a:schemeClr>
                </a:solidFill>
                <a:latin typeface="Times New Roman"/>
              </a:rPr>
              <a:t>зидан келиб чи</a:t>
            </a:r>
            <a:r>
              <a:rPr lang="ru-RU" sz="2000" b="1" dirty="0" err="1">
                <a:solidFill>
                  <a:schemeClr val="accent1">
                    <a:lumMod val="75000"/>
                  </a:schemeClr>
                </a:solidFill>
                <a:latin typeface="Times New Roman"/>
              </a:rPr>
              <a:t>ққ</a:t>
            </a:r>
            <a:r>
              <a:rPr lang="ru" sz="2000" b="1" dirty="0">
                <a:solidFill>
                  <a:schemeClr val="accent1">
                    <a:lumMod val="75000"/>
                  </a:schemeClr>
                </a:solidFill>
                <a:latin typeface="Times New Roman"/>
              </a:rPr>
              <a:t>ан</a:t>
            </a:r>
          </a:p>
        </p:txBody>
      </p:sp>
      <p:sp>
        <p:nvSpPr>
          <p:cNvPr id="5" name="Прямоугольник 4"/>
          <p:cNvSpPr/>
          <p:nvPr/>
        </p:nvSpPr>
        <p:spPr>
          <a:xfrm>
            <a:off x="304760" y="2044468"/>
            <a:ext cx="11727177" cy="1275737"/>
          </a:xfrm>
          <a:prstGeom prst="rect">
            <a:avLst/>
          </a:prstGeom>
          <a:solidFill>
            <a:schemeClr val="accent6">
              <a:lumMod val="20000"/>
              <a:lumOff val="80000"/>
            </a:schemeClr>
          </a:solidFill>
        </p:spPr>
        <p:txBody>
          <a:bodyPr lIns="0" tIns="0" rIns="0" bIns="0">
            <a:noAutofit/>
          </a:bodyPr>
          <a:lstStyle/>
          <a:p>
            <a:pPr algn="just"/>
            <a:r>
              <a:rPr lang="ru" sz="2000" b="1" dirty="0">
                <a:solidFill>
                  <a:schemeClr val="accent1">
                    <a:lumMod val="75000"/>
                  </a:schemeClr>
                </a:solidFill>
                <a:latin typeface="Times New Roman"/>
              </a:rPr>
              <a:t>Коррупция — шахснинг </a:t>
            </a:r>
            <a:r>
              <a:rPr lang="ru-RU" sz="2000" b="1" dirty="0">
                <a:solidFill>
                  <a:schemeClr val="accent1">
                    <a:lumMod val="75000"/>
                  </a:schemeClr>
                </a:solidFill>
                <a:latin typeface="Times New Roman"/>
              </a:rPr>
              <a:t>ў</a:t>
            </a:r>
            <a:r>
              <a:rPr lang="ru" sz="2000" b="1" dirty="0">
                <a:solidFill>
                  <a:schemeClr val="accent1">
                    <a:lumMod val="75000"/>
                  </a:schemeClr>
                </a:solidFill>
                <a:latin typeface="Times New Roman"/>
              </a:rPr>
              <a:t>з мансаб ёки хизмат мав</a:t>
            </a:r>
            <a:r>
              <a:rPr lang="ru-RU" sz="2000" b="1" dirty="0">
                <a:solidFill>
                  <a:schemeClr val="accent1">
                    <a:lumMod val="75000"/>
                  </a:schemeClr>
                </a:solidFill>
                <a:latin typeface="Times New Roman"/>
              </a:rPr>
              <a:t>қ</a:t>
            </a:r>
            <a:r>
              <a:rPr lang="ru" sz="2000" b="1" dirty="0">
                <a:solidFill>
                  <a:schemeClr val="accent1">
                    <a:lumMod val="75000"/>
                  </a:schemeClr>
                </a:solidFill>
                <a:latin typeface="Times New Roman"/>
              </a:rPr>
              <a:t>еидан шахсий манфаатларини ёхуд </a:t>
            </a:r>
            <a:r>
              <a:rPr lang="ru-RU" sz="2000" b="1" dirty="0">
                <a:solidFill>
                  <a:schemeClr val="accent1">
                    <a:lumMod val="75000"/>
                  </a:schemeClr>
                </a:solidFill>
                <a:latin typeface="Times New Roman"/>
              </a:rPr>
              <a:t>ў</a:t>
            </a:r>
            <a:r>
              <a:rPr lang="ru" sz="2000" b="1" dirty="0">
                <a:solidFill>
                  <a:schemeClr val="accent1">
                    <a:lumMod val="75000"/>
                  </a:schemeClr>
                </a:solidFill>
                <a:latin typeface="Times New Roman"/>
              </a:rPr>
              <a:t>зга шахсларнинг манфаатларини к</a:t>
            </a:r>
            <a:r>
              <a:rPr lang="ru-RU" sz="2000" b="1" dirty="0">
                <a:solidFill>
                  <a:schemeClr val="accent1">
                    <a:lumMod val="75000"/>
                  </a:schemeClr>
                </a:solidFill>
                <a:latin typeface="Times New Roman"/>
              </a:rPr>
              <a:t>ў</a:t>
            </a:r>
            <a:r>
              <a:rPr lang="ru" sz="2000" b="1" dirty="0">
                <a:solidFill>
                  <a:schemeClr val="accent1">
                    <a:lumMod val="75000"/>
                  </a:schemeClr>
                </a:solidFill>
                <a:latin typeface="Times New Roman"/>
              </a:rPr>
              <a:t>злаб моддий ёки номоддий наф олиш ма</a:t>
            </a:r>
            <a:r>
              <a:rPr lang="ru-RU" sz="2000" b="1" dirty="0">
                <a:solidFill>
                  <a:schemeClr val="accent1">
                    <a:lumMod val="75000"/>
                  </a:schemeClr>
                </a:solidFill>
                <a:latin typeface="Times New Roman"/>
              </a:rPr>
              <a:t>қ</a:t>
            </a:r>
            <a:r>
              <a:rPr lang="ru" sz="2000" b="1" dirty="0">
                <a:solidFill>
                  <a:schemeClr val="accent1">
                    <a:lumMod val="75000"/>
                  </a:schemeClr>
                </a:solidFill>
                <a:latin typeface="Times New Roman"/>
              </a:rPr>
              <a:t>садида </a:t>
            </a:r>
            <a:r>
              <a:rPr lang="ru-RU" sz="2000" b="1" dirty="0">
                <a:solidFill>
                  <a:schemeClr val="accent1">
                    <a:lumMod val="75000"/>
                  </a:schemeClr>
                </a:solidFill>
                <a:latin typeface="Times New Roman"/>
              </a:rPr>
              <a:t>қ</a:t>
            </a:r>
            <a:r>
              <a:rPr lang="ru" sz="2000" b="1" dirty="0">
                <a:solidFill>
                  <a:schemeClr val="accent1">
                    <a:lumMod val="75000"/>
                  </a:schemeClr>
                </a:solidFill>
                <a:latin typeface="Times New Roman"/>
              </a:rPr>
              <a:t>онунга хилоф равишда фойдаланиши, худди шунингдек бундай нафни </a:t>
            </a:r>
            <a:r>
              <a:rPr lang="ru-RU" sz="2000" b="1" dirty="0">
                <a:solidFill>
                  <a:schemeClr val="accent1">
                    <a:lumMod val="75000"/>
                  </a:schemeClr>
                </a:solidFill>
                <a:latin typeface="Times New Roman"/>
              </a:rPr>
              <a:t>қ</a:t>
            </a:r>
            <a:r>
              <a:rPr lang="ru" sz="2000" b="1" dirty="0">
                <a:solidFill>
                  <a:schemeClr val="accent1">
                    <a:lumMod val="75000"/>
                  </a:schemeClr>
                </a:solidFill>
                <a:latin typeface="Times New Roman"/>
              </a:rPr>
              <a:t>онунга хилоф равишда та</a:t>
            </a:r>
            <a:r>
              <a:rPr lang="ru-RU" sz="2000" b="1" dirty="0">
                <a:solidFill>
                  <a:schemeClr val="accent1">
                    <a:lumMod val="75000"/>
                  </a:schemeClr>
                </a:solidFill>
                <a:latin typeface="Times New Roman"/>
              </a:rPr>
              <a:t>қ</a:t>
            </a:r>
            <a:r>
              <a:rPr lang="ru" sz="2000" b="1" dirty="0">
                <a:solidFill>
                  <a:schemeClr val="accent1">
                    <a:lumMod val="75000"/>
                  </a:schemeClr>
                </a:solidFill>
                <a:latin typeface="Times New Roman"/>
              </a:rPr>
              <a:t>дим этиши тушунилади</a:t>
            </a:r>
          </a:p>
        </p:txBody>
      </p:sp>
      <p:sp>
        <p:nvSpPr>
          <p:cNvPr id="6" name="Прямоугольник 5"/>
          <p:cNvSpPr/>
          <p:nvPr/>
        </p:nvSpPr>
        <p:spPr>
          <a:xfrm>
            <a:off x="304760" y="3468619"/>
            <a:ext cx="11727177" cy="966090"/>
          </a:xfrm>
          <a:prstGeom prst="rect">
            <a:avLst/>
          </a:prstGeom>
          <a:solidFill>
            <a:schemeClr val="accent6">
              <a:lumMod val="20000"/>
              <a:lumOff val="80000"/>
            </a:schemeClr>
          </a:solidFill>
        </p:spPr>
        <p:txBody>
          <a:bodyPr lIns="0" tIns="0" rIns="0" bIns="0">
            <a:noAutofit/>
          </a:bodyPr>
          <a:lstStyle/>
          <a:p>
            <a:r>
              <a:rPr lang="ru" sz="2000" b="1" dirty="0">
                <a:solidFill>
                  <a:schemeClr val="accent1">
                    <a:lumMod val="75000"/>
                  </a:schemeClr>
                </a:solidFill>
                <a:latin typeface="Times New Roman"/>
              </a:rPr>
              <a:t>Коррупцияга оид хукукбузарлик - коррупция аломатларига эга</a:t>
            </a:r>
          </a:p>
          <a:p>
            <a:pPr algn="just"/>
            <a:r>
              <a:rPr lang="ru" sz="2000" b="1" dirty="0">
                <a:solidFill>
                  <a:schemeClr val="accent1">
                    <a:lumMod val="75000"/>
                  </a:schemeClr>
                </a:solidFill>
                <a:latin typeface="Times New Roman"/>
              </a:rPr>
              <a:t>б</a:t>
            </a:r>
            <a:r>
              <a:rPr lang="ru-RU" sz="2000" b="1" dirty="0">
                <a:solidFill>
                  <a:schemeClr val="accent1">
                    <a:lumMod val="75000"/>
                  </a:schemeClr>
                </a:solidFill>
                <a:latin typeface="Times New Roman"/>
              </a:rPr>
              <a:t>ў</a:t>
            </a:r>
            <a:r>
              <a:rPr lang="ru" sz="2000" b="1" dirty="0">
                <a:solidFill>
                  <a:schemeClr val="accent1">
                    <a:lumMod val="75000"/>
                  </a:schemeClr>
                </a:solidFill>
                <a:latin typeface="Times New Roman"/>
              </a:rPr>
              <a:t>лган, содир этилганлиги учун </a:t>
            </a:r>
            <a:r>
              <a:rPr lang="ru-RU" sz="2000" b="1" dirty="0">
                <a:solidFill>
                  <a:schemeClr val="accent1">
                    <a:lumMod val="75000"/>
                  </a:schemeClr>
                </a:solidFill>
                <a:latin typeface="Times New Roman"/>
              </a:rPr>
              <a:t>қ</a:t>
            </a:r>
            <a:r>
              <a:rPr lang="ru" sz="2000" b="1" dirty="0">
                <a:solidFill>
                  <a:schemeClr val="accent1">
                    <a:lumMod val="75000"/>
                  </a:schemeClr>
                </a:solidFill>
                <a:latin typeface="Times New Roman"/>
              </a:rPr>
              <a:t>онун </a:t>
            </a:r>
            <a:r>
              <a:rPr lang="ru-RU" sz="2000" b="1" dirty="0">
                <a:solidFill>
                  <a:schemeClr val="accent1">
                    <a:lumMod val="75000"/>
                  </a:schemeClr>
                </a:solidFill>
                <a:latin typeface="Times New Roman"/>
              </a:rPr>
              <a:t>ҳ</a:t>
            </a:r>
            <a:r>
              <a:rPr lang="ru" sz="2000" b="1" dirty="0">
                <a:solidFill>
                  <a:schemeClr val="accent1">
                    <a:lumMod val="75000"/>
                  </a:schemeClr>
                </a:solidFill>
                <a:latin typeface="Times New Roman"/>
              </a:rPr>
              <a:t>ужжатларида жавобгарлик назарда тутилган </a:t>
            </a:r>
            <a:r>
              <a:rPr lang="ru-RU" sz="2000" b="1" dirty="0">
                <a:solidFill>
                  <a:schemeClr val="accent1">
                    <a:lumMod val="75000"/>
                  </a:schemeClr>
                </a:solidFill>
                <a:latin typeface="Times New Roman"/>
              </a:rPr>
              <a:t>қ</a:t>
            </a:r>
            <a:r>
              <a:rPr lang="ru" sz="2000" b="1" dirty="0">
                <a:solidFill>
                  <a:schemeClr val="accent1">
                    <a:lumMod val="75000"/>
                  </a:schemeClr>
                </a:solidFill>
                <a:latin typeface="Times New Roman"/>
              </a:rPr>
              <a:t>илмиш тушунилади</a:t>
            </a:r>
          </a:p>
        </p:txBody>
      </p:sp>
      <p:pic>
        <p:nvPicPr>
          <p:cNvPr id="8" name="Рисунок 7">
            <a:extLst>
              <a:ext uri="{FF2B5EF4-FFF2-40B4-BE49-F238E27FC236}">
                <a16:creationId xmlns:a16="http://schemas.microsoft.com/office/drawing/2014/main" id="{070AEDB4-A58A-42EE-919B-DB45041E9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1905" y="4583123"/>
            <a:ext cx="4800032" cy="2125594"/>
          </a:xfrm>
          <a:prstGeom prst="rect">
            <a:avLst/>
          </a:prstGeom>
        </p:spPr>
      </p:pic>
      <p:pic>
        <p:nvPicPr>
          <p:cNvPr id="1026" name="Picture 2" descr="http://ahlisunna.uz/wp-content/uploads/2016/07/Pora-va-uning-turlari.jpg">
            <a:extLst>
              <a:ext uri="{FF2B5EF4-FFF2-40B4-BE49-F238E27FC236}">
                <a16:creationId xmlns:a16="http://schemas.microsoft.com/office/drawing/2014/main" id="{72E296A0-91F9-466B-9FC1-162EF8805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60" y="4583123"/>
            <a:ext cx="4506259" cy="21255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A0306BF1-74E5-4352-8555-2FD574E9251E}"/>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788" b="1618"/>
          <a:stretch/>
        </p:blipFill>
        <p:spPr>
          <a:xfrm>
            <a:off x="628185" y="276045"/>
            <a:ext cx="4687060" cy="6271404"/>
          </a:xfrm>
          <a:ln>
            <a:solidFill>
              <a:schemeClr val="tx1"/>
            </a:solidFill>
          </a:ln>
        </p:spPr>
      </p:pic>
      <p:pic>
        <p:nvPicPr>
          <p:cNvPr id="8" name="Объект 7">
            <a:extLst>
              <a:ext uri="{FF2B5EF4-FFF2-40B4-BE49-F238E27FC236}">
                <a16:creationId xmlns:a16="http://schemas.microsoft.com/office/drawing/2014/main" id="{C923B91F-7ED5-43E0-9F56-498980A8090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5150" b="1680"/>
          <a:stretch/>
        </p:blipFill>
        <p:spPr>
          <a:xfrm>
            <a:off x="6096000" y="276045"/>
            <a:ext cx="4758639" cy="6271404"/>
          </a:xfrm>
          <a:ln>
            <a:solidFill>
              <a:schemeClr val="tx1"/>
            </a:solidFill>
          </a:ln>
        </p:spPr>
      </p:pic>
    </p:spTree>
    <p:extLst>
      <p:ext uri="{BB962C8B-B14F-4D97-AF65-F5344CB8AC3E}">
        <p14:creationId xmlns:p14="http://schemas.microsoft.com/office/powerpoint/2010/main" val="1295162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418BA149-6CAC-4D6C-BF99-E27690B3AF7E}"/>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879" b="1650"/>
          <a:stretch/>
        </p:blipFill>
        <p:spPr>
          <a:xfrm>
            <a:off x="661308" y="327803"/>
            <a:ext cx="4643937" cy="6205681"/>
          </a:xfrm>
          <a:ln>
            <a:solidFill>
              <a:schemeClr val="tx1"/>
            </a:solidFill>
          </a:ln>
        </p:spPr>
      </p:pic>
      <p:pic>
        <p:nvPicPr>
          <p:cNvPr id="8" name="Объект 7">
            <a:extLst>
              <a:ext uri="{FF2B5EF4-FFF2-40B4-BE49-F238E27FC236}">
                <a16:creationId xmlns:a16="http://schemas.microsoft.com/office/drawing/2014/main" id="{C1A8D8A7-17D0-4DBF-960E-FDBEDEBD5F9F}"/>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3167" b="1690"/>
          <a:stretch/>
        </p:blipFill>
        <p:spPr>
          <a:xfrm>
            <a:off x="6096000" y="327802"/>
            <a:ext cx="4611092" cy="6205681"/>
          </a:xfrm>
          <a:ln>
            <a:solidFill>
              <a:schemeClr val="tx1"/>
            </a:solidFill>
          </a:ln>
        </p:spPr>
      </p:pic>
    </p:spTree>
    <p:extLst>
      <p:ext uri="{BB962C8B-B14F-4D97-AF65-F5344CB8AC3E}">
        <p14:creationId xmlns:p14="http://schemas.microsoft.com/office/powerpoint/2010/main" val="3090980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6031EF0A-AFD5-48F0-8655-99F3A88F6DFC}"/>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826" b="1013"/>
          <a:stretch/>
        </p:blipFill>
        <p:spPr>
          <a:xfrm>
            <a:off x="992038" y="405441"/>
            <a:ext cx="4550094" cy="6124755"/>
          </a:xfrm>
          <a:ln>
            <a:solidFill>
              <a:schemeClr val="tx1"/>
            </a:solidFill>
          </a:ln>
        </p:spPr>
      </p:pic>
      <p:pic>
        <p:nvPicPr>
          <p:cNvPr id="8" name="Объект 7">
            <a:extLst>
              <a:ext uri="{FF2B5EF4-FFF2-40B4-BE49-F238E27FC236}">
                <a16:creationId xmlns:a16="http://schemas.microsoft.com/office/drawing/2014/main" id="{80883948-9628-49B0-B0AD-F67193E2EB7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3992" b="1023"/>
          <a:stretch/>
        </p:blipFill>
        <p:spPr>
          <a:xfrm>
            <a:off x="6418052" y="405441"/>
            <a:ext cx="4557009" cy="6122666"/>
          </a:xfrm>
          <a:ln>
            <a:solidFill>
              <a:schemeClr val="tx1"/>
            </a:solidFill>
          </a:ln>
        </p:spPr>
      </p:pic>
    </p:spTree>
    <p:extLst>
      <p:ext uri="{BB962C8B-B14F-4D97-AF65-F5344CB8AC3E}">
        <p14:creationId xmlns:p14="http://schemas.microsoft.com/office/powerpoint/2010/main" val="3977734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68505324-779D-4F11-A1A7-CFE6519DBF83}"/>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468" b="1343"/>
          <a:stretch/>
        </p:blipFill>
        <p:spPr>
          <a:xfrm>
            <a:off x="961771" y="283941"/>
            <a:ext cx="4550508" cy="6127134"/>
          </a:xfrm>
          <a:ln>
            <a:solidFill>
              <a:schemeClr val="tx1"/>
            </a:solidFill>
          </a:ln>
        </p:spPr>
      </p:pic>
      <p:pic>
        <p:nvPicPr>
          <p:cNvPr id="8" name="Объект 7">
            <a:extLst>
              <a:ext uri="{FF2B5EF4-FFF2-40B4-BE49-F238E27FC236}">
                <a16:creationId xmlns:a16="http://schemas.microsoft.com/office/drawing/2014/main" id="{135B0398-CD53-4A11-B655-6CA35B42F9B3}"/>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4810" b="1342"/>
          <a:stretch/>
        </p:blipFill>
        <p:spPr>
          <a:xfrm>
            <a:off x="6366294" y="283941"/>
            <a:ext cx="4612613" cy="6123186"/>
          </a:xfrm>
          <a:ln>
            <a:solidFill>
              <a:schemeClr val="tx1"/>
            </a:solidFill>
          </a:ln>
        </p:spPr>
      </p:pic>
    </p:spTree>
    <p:extLst>
      <p:ext uri="{BB962C8B-B14F-4D97-AF65-F5344CB8AC3E}">
        <p14:creationId xmlns:p14="http://schemas.microsoft.com/office/powerpoint/2010/main" val="439074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620829B9-FC84-48C4-A342-B64F4483DBA5}"/>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4083" b="1215"/>
          <a:stretch/>
        </p:blipFill>
        <p:spPr>
          <a:xfrm>
            <a:off x="914400" y="388189"/>
            <a:ext cx="4511616" cy="6043701"/>
          </a:xfrm>
          <a:ln>
            <a:solidFill>
              <a:schemeClr val="tx1"/>
            </a:solidFill>
          </a:ln>
        </p:spPr>
      </p:pic>
      <p:pic>
        <p:nvPicPr>
          <p:cNvPr id="8" name="Объект 7">
            <a:extLst>
              <a:ext uri="{FF2B5EF4-FFF2-40B4-BE49-F238E27FC236}">
                <a16:creationId xmlns:a16="http://schemas.microsoft.com/office/drawing/2014/main" id="{F4FD184E-DCDF-4937-B3A6-AE20DC75355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4258" b="930"/>
          <a:stretch/>
        </p:blipFill>
        <p:spPr>
          <a:xfrm>
            <a:off x="6285172" y="388189"/>
            <a:ext cx="4506474" cy="6043701"/>
          </a:xfrm>
          <a:ln>
            <a:solidFill>
              <a:schemeClr val="tx1"/>
            </a:solidFill>
          </a:ln>
        </p:spPr>
      </p:pic>
    </p:spTree>
    <p:extLst>
      <p:ext uri="{BB962C8B-B14F-4D97-AF65-F5344CB8AC3E}">
        <p14:creationId xmlns:p14="http://schemas.microsoft.com/office/powerpoint/2010/main" val="2552906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123419FB-0A49-4EC5-A4F4-6FD46243D037}"/>
              </a:ext>
            </a:extLst>
          </p:cNvPr>
          <p:cNvSpPr/>
          <p:nvPr/>
        </p:nvSpPr>
        <p:spPr>
          <a:xfrm>
            <a:off x="647350" y="1549595"/>
            <a:ext cx="10897299" cy="861774"/>
          </a:xfrm>
          <a:prstGeom prst="rect">
            <a:avLst/>
          </a:prstGeom>
        </p:spPr>
        <p:txBody>
          <a:bodyPr wrap="square">
            <a:spAutoFit/>
          </a:bodyPr>
          <a:lstStyle/>
          <a:p>
            <a:r>
              <a:rPr lang="ru-RU" sz="2500" b="1" dirty="0">
                <a:latin typeface="Arial" panose="020B0604020202020204" pitchFamily="34" charset="0"/>
                <a:ea typeface="Calibri" panose="020F0502020204030204" pitchFamily="34" charset="0"/>
                <a:cs typeface="Arial" panose="020B0604020202020204" pitchFamily="34" charset="0"/>
              </a:rPr>
              <a:t>«Нормативные документы Агентства </a:t>
            </a:r>
            <a:r>
              <a:rPr lang="ru-RU" sz="2500" b="1" dirty="0" err="1">
                <a:latin typeface="Arial" panose="020B0604020202020204" pitchFamily="34" charset="0"/>
                <a:ea typeface="Calibri" panose="020F0502020204030204" pitchFamily="34" charset="0"/>
                <a:cs typeface="Arial" panose="020B0604020202020204" pitchFamily="34" charset="0"/>
              </a:rPr>
              <a:t>Узатом</a:t>
            </a:r>
            <a:r>
              <a:rPr lang="ru-RU" sz="2500" b="1" dirty="0">
                <a:latin typeface="Arial" panose="020B0604020202020204" pitchFamily="34" charset="0"/>
                <a:ea typeface="Calibri" panose="020F0502020204030204" pitchFamily="34" charset="0"/>
                <a:cs typeface="Arial" panose="020B0604020202020204" pitchFamily="34" charset="0"/>
              </a:rPr>
              <a:t>»           «Нормативные документы </a:t>
            </a:r>
            <a:r>
              <a:rPr lang="ru-RU" sz="2500" b="1" dirty="0" err="1">
                <a:latin typeface="Arial" panose="020B0604020202020204" pitchFamily="34" charset="0"/>
                <a:ea typeface="Calibri" panose="020F0502020204030204" pitchFamily="34" charset="0"/>
                <a:cs typeface="Arial" panose="020B0604020202020204" pitchFamily="34" charset="0"/>
              </a:rPr>
              <a:t>UzAtom</a:t>
            </a:r>
            <a:r>
              <a:rPr lang="ru-RU" sz="2500" b="1" dirty="0">
                <a:latin typeface="Arial" panose="020B0604020202020204" pitchFamily="34" charset="0"/>
                <a:ea typeface="Calibri" panose="020F0502020204030204" pitchFamily="34" charset="0"/>
                <a:cs typeface="Arial" panose="020B0604020202020204" pitchFamily="34" charset="0"/>
              </a:rPr>
              <a:t> TS (Стандарт организации)»</a:t>
            </a:r>
            <a:endParaRPr lang="ru-RU" sz="2500" b="1" dirty="0">
              <a:latin typeface="Arial" panose="020B0604020202020204" pitchFamily="34" charset="0"/>
              <a:cs typeface="Arial" panose="020B0604020202020204" pitchFamily="34" charset="0"/>
            </a:endParaRPr>
          </a:p>
        </p:txBody>
      </p:sp>
      <p:sp>
        <p:nvSpPr>
          <p:cNvPr id="8" name="Стрелка: вправо 7">
            <a:extLst>
              <a:ext uri="{FF2B5EF4-FFF2-40B4-BE49-F238E27FC236}">
                <a16:creationId xmlns:a16="http://schemas.microsoft.com/office/drawing/2014/main" id="{92F444FA-E628-4B4B-AEF4-3BEECDE1DF1B}"/>
              </a:ext>
            </a:extLst>
          </p:cNvPr>
          <p:cNvSpPr/>
          <p:nvPr/>
        </p:nvSpPr>
        <p:spPr>
          <a:xfrm>
            <a:off x="8095376" y="1694576"/>
            <a:ext cx="352338" cy="209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98520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66" y="365125"/>
            <a:ext cx="11083834" cy="1325563"/>
          </a:xfrm>
        </p:spPr>
        <p:txBody>
          <a:bodyPr>
            <a:normAutofit/>
          </a:bodyPr>
          <a:lstStyle/>
          <a:p>
            <a:pPr algn="ctr"/>
            <a:r>
              <a:rPr lang="ru-RU" sz="3200" b="1" dirty="0" err="1">
                <a:solidFill>
                  <a:srgbClr val="0070C0"/>
                </a:solidFill>
                <a:latin typeface="Arial" panose="020B0604020202020204" pitchFamily="34" charset="0"/>
                <a:cs typeface="Arial" panose="020B0604020202020204" pitchFamily="34" charset="0"/>
              </a:rPr>
              <a:t>Коррупцияга</a:t>
            </a:r>
            <a:r>
              <a:rPr lang="ru-RU" sz="3200" b="1" dirty="0">
                <a:solidFill>
                  <a:srgbClr val="0070C0"/>
                </a:solidFill>
                <a:latin typeface="Arial" panose="020B0604020202020204" pitchFamily="34" charset="0"/>
                <a:cs typeface="Arial" panose="020B0604020202020204" pitchFamily="34" charset="0"/>
              </a:rPr>
              <a:t> </a:t>
            </a:r>
            <a:r>
              <a:rPr lang="ru-RU" sz="3200" b="1" dirty="0" err="1">
                <a:solidFill>
                  <a:srgbClr val="0070C0"/>
                </a:solidFill>
                <a:latin typeface="Arial" panose="020B0604020202020204" pitchFamily="34" charset="0"/>
                <a:cs typeface="Arial" panose="020B0604020202020204" pitchFamily="34" charset="0"/>
              </a:rPr>
              <a:t>қарши</a:t>
            </a:r>
            <a:r>
              <a:rPr lang="ru-RU" sz="3200" b="1" dirty="0">
                <a:solidFill>
                  <a:srgbClr val="0070C0"/>
                </a:solidFill>
                <a:latin typeface="Arial" panose="020B0604020202020204" pitchFamily="34" charset="0"/>
                <a:cs typeface="Arial" panose="020B0604020202020204" pitchFamily="34" charset="0"/>
              </a:rPr>
              <a:t> </a:t>
            </a:r>
            <a:r>
              <a:rPr lang="ru-RU" sz="3200" b="1" dirty="0" err="1">
                <a:solidFill>
                  <a:srgbClr val="0070C0"/>
                </a:solidFill>
                <a:latin typeface="Arial" panose="020B0604020202020204" pitchFamily="34" charset="0"/>
                <a:cs typeface="Arial" panose="020B0604020202020204" pitchFamily="34" charset="0"/>
              </a:rPr>
              <a:t>курашишда</a:t>
            </a:r>
            <a:r>
              <a:rPr lang="ru-RU" sz="3200" b="1" dirty="0">
                <a:solidFill>
                  <a:srgbClr val="0070C0"/>
                </a:solidFill>
                <a:latin typeface="Arial" panose="020B0604020202020204" pitchFamily="34" charset="0"/>
                <a:cs typeface="Arial" panose="020B0604020202020204" pitchFamily="34" charset="0"/>
              </a:rPr>
              <a:t>    </a:t>
            </a:r>
            <a:br>
              <a:rPr lang="ru-RU" sz="3200" b="1" dirty="0">
                <a:solidFill>
                  <a:srgbClr val="0070C0"/>
                </a:solidFill>
                <a:latin typeface="Arial" panose="020B0604020202020204" pitchFamily="34" charset="0"/>
                <a:cs typeface="Arial" panose="020B0604020202020204" pitchFamily="34" charset="0"/>
              </a:rPr>
            </a:br>
            <a:r>
              <a:rPr lang="ru-RU" sz="3200" b="1" u="sng" dirty="0" err="1">
                <a:solidFill>
                  <a:srgbClr val="0070C0"/>
                </a:solidFill>
                <a:latin typeface="Arial" panose="020B0604020202020204" pitchFamily="34" charset="0"/>
                <a:cs typeface="Arial" panose="020B0604020202020204" pitchFamily="34" charset="0"/>
              </a:rPr>
              <a:t>манфаатлар</a:t>
            </a:r>
            <a:r>
              <a:rPr lang="ru-RU" sz="3200" b="1" u="sng" dirty="0">
                <a:solidFill>
                  <a:srgbClr val="0070C0"/>
                </a:solidFill>
                <a:latin typeface="Arial" panose="020B0604020202020204" pitchFamily="34" charset="0"/>
                <a:cs typeface="Arial" panose="020B0604020202020204" pitchFamily="34" charset="0"/>
              </a:rPr>
              <a:t> </a:t>
            </a:r>
            <a:r>
              <a:rPr lang="ru-RU" sz="3200" b="1" u="sng" dirty="0" err="1">
                <a:solidFill>
                  <a:srgbClr val="0070C0"/>
                </a:solidFill>
                <a:latin typeface="Arial" panose="020B0604020202020204" pitchFamily="34" charset="0"/>
                <a:cs typeface="Arial" panose="020B0604020202020204" pitchFamily="34" charset="0"/>
              </a:rPr>
              <a:t>тўқнашуви</a:t>
            </a:r>
            <a:endParaRPr lang="ru-RU" sz="3200" b="1" dirty="0">
              <a:solidFill>
                <a:srgbClr val="0070C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269966" y="1690689"/>
            <a:ext cx="11678194" cy="4683986"/>
          </a:xfrm>
        </p:spPr>
        <p:txBody>
          <a:bodyPr/>
          <a:lstStyle/>
          <a:p>
            <a:pPr indent="177782" algn="just"/>
            <a:r>
              <a:rPr lang="ru" sz="3200" b="1" dirty="0">
                <a:latin typeface="Times New Roman"/>
              </a:rPr>
              <a:t>Манфаатлар т</a:t>
            </a:r>
            <a:r>
              <a:rPr lang="ru-RU" sz="3200" b="1" dirty="0" err="1">
                <a:latin typeface="Times New Roman"/>
              </a:rPr>
              <a:t>ўқ</a:t>
            </a:r>
            <a:r>
              <a:rPr lang="ru" sz="3200" b="1" dirty="0">
                <a:latin typeface="Times New Roman"/>
              </a:rPr>
              <a:t>нашуви — шахсий (бевосита ёки билвосита) манфаатдорлик шахснинг мансаб ёки хизмат мажбуриятларини лозим даражада бажаришига таъсир к</a:t>
            </a:r>
            <a:r>
              <a:rPr lang="ru-RU" sz="3200" b="1" dirty="0">
                <a:latin typeface="Times New Roman"/>
              </a:rPr>
              <a:t>ў</a:t>
            </a:r>
            <a:r>
              <a:rPr lang="ru" sz="3200" b="1" dirty="0">
                <a:latin typeface="Times New Roman"/>
              </a:rPr>
              <a:t>рсатаётган ёхуд таъсир к</a:t>
            </a:r>
            <a:r>
              <a:rPr lang="ru-RU" sz="3200" b="1" dirty="0">
                <a:latin typeface="Times New Roman"/>
              </a:rPr>
              <a:t>ў</a:t>
            </a:r>
            <a:r>
              <a:rPr lang="ru" sz="3200" b="1" dirty="0">
                <a:latin typeface="Times New Roman"/>
              </a:rPr>
              <a:t>рсатиши мумкин б</a:t>
            </a:r>
            <a:r>
              <a:rPr lang="ru-RU" sz="3200" b="1" dirty="0">
                <a:latin typeface="Times New Roman"/>
              </a:rPr>
              <a:t>ў</a:t>
            </a:r>
            <a:r>
              <a:rPr lang="ru" sz="3200" b="1" dirty="0">
                <a:latin typeface="Times New Roman"/>
              </a:rPr>
              <a:t>лган </a:t>
            </a:r>
            <a:r>
              <a:rPr lang="ru-RU" sz="3200" b="1" dirty="0">
                <a:latin typeface="Times New Roman"/>
              </a:rPr>
              <a:t>ҳ</a:t>
            </a:r>
            <a:r>
              <a:rPr lang="ru" sz="3200" b="1" dirty="0">
                <a:latin typeface="Times New Roman"/>
              </a:rPr>
              <a:t>амда шахсий манфаатдорлик билан фу</a:t>
            </a:r>
            <a:r>
              <a:rPr lang="ru-RU" sz="3200" b="1" dirty="0">
                <a:latin typeface="Times New Roman"/>
              </a:rPr>
              <a:t>қ</a:t>
            </a:r>
            <a:r>
              <a:rPr lang="ru" sz="3200" b="1" dirty="0">
                <a:latin typeface="Times New Roman"/>
              </a:rPr>
              <a:t>ароларнинг, ташкилотларнинг, жамиятнинг ёки давлатнинг ху</a:t>
            </a:r>
            <a:r>
              <a:rPr lang="ru-RU" sz="3200" b="1" dirty="0">
                <a:latin typeface="Times New Roman"/>
              </a:rPr>
              <a:t>қ</a:t>
            </a:r>
            <a:r>
              <a:rPr lang="ru" sz="3200" b="1" dirty="0">
                <a:latin typeface="Times New Roman"/>
              </a:rPr>
              <a:t>у</a:t>
            </a:r>
            <a:r>
              <a:rPr lang="ru-RU" sz="3200" b="1" dirty="0">
                <a:latin typeface="Times New Roman"/>
              </a:rPr>
              <a:t>қ</a:t>
            </a:r>
            <a:r>
              <a:rPr lang="ru" sz="3200" b="1" dirty="0">
                <a:latin typeface="Times New Roman"/>
              </a:rPr>
              <a:t>лари ва </a:t>
            </a:r>
            <a:r>
              <a:rPr lang="ru-RU" sz="3200" b="1" dirty="0">
                <a:latin typeface="Times New Roman"/>
              </a:rPr>
              <a:t>қ</a:t>
            </a:r>
            <a:r>
              <a:rPr lang="ru" sz="3200" b="1" dirty="0">
                <a:latin typeface="Times New Roman"/>
              </a:rPr>
              <a:t>онуний манфаатлари </a:t>
            </a:r>
            <a:r>
              <a:rPr lang="ru-RU" sz="3200" b="1" dirty="0">
                <a:latin typeface="Times New Roman"/>
              </a:rPr>
              <a:t>ў</a:t>
            </a:r>
            <a:r>
              <a:rPr lang="ru" sz="3200" b="1" dirty="0">
                <a:latin typeface="Times New Roman"/>
              </a:rPr>
              <a:t>ртасида </a:t>
            </a:r>
            <a:r>
              <a:rPr lang="ru-RU" sz="3200" b="1" dirty="0">
                <a:latin typeface="Times New Roman"/>
              </a:rPr>
              <a:t>қ</a:t>
            </a:r>
            <a:r>
              <a:rPr lang="ru" sz="3200" b="1" dirty="0">
                <a:latin typeface="Times New Roman"/>
              </a:rPr>
              <a:t>арама-</a:t>
            </a:r>
            <a:r>
              <a:rPr lang="ru-RU" sz="3200" b="1" dirty="0">
                <a:latin typeface="Times New Roman"/>
              </a:rPr>
              <a:t>қ</a:t>
            </a:r>
            <a:r>
              <a:rPr lang="ru" sz="3200" b="1" dirty="0">
                <a:latin typeface="Times New Roman"/>
              </a:rPr>
              <a:t>аршилик юзага келаётган ёки юзага келиши мумкин б</a:t>
            </a:r>
            <a:r>
              <a:rPr lang="ru-RU" sz="3200" b="1" dirty="0">
                <a:latin typeface="Times New Roman"/>
              </a:rPr>
              <a:t>ў</a:t>
            </a:r>
            <a:r>
              <a:rPr lang="ru" sz="3200" b="1" dirty="0">
                <a:latin typeface="Times New Roman"/>
              </a:rPr>
              <a:t>лган вазият.</a:t>
            </a:r>
          </a:p>
        </p:txBody>
      </p:sp>
    </p:spTree>
    <p:extLst>
      <p:ext uri="{BB962C8B-B14F-4D97-AF65-F5344CB8AC3E}">
        <p14:creationId xmlns:p14="http://schemas.microsoft.com/office/powerpoint/2010/main" val="2480886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1"/>
          <p:cNvSpPr/>
          <p:nvPr/>
        </p:nvSpPr>
        <p:spPr>
          <a:xfrm>
            <a:off x="557349" y="1395868"/>
            <a:ext cx="6992801" cy="2160588"/>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anchor="ctr"/>
          <a:lstStyle/>
          <a:p>
            <a:pPr>
              <a:defRPr/>
            </a:pPr>
            <a:endParaRPr lang="en-US" sz="1500" dirty="0" err="1">
              <a:solidFill>
                <a:prstClr val="black"/>
              </a:solidFill>
              <a:latin typeface="Times New Roman" panose="02020603050405020304" pitchFamily="18" charset="0"/>
              <a:cs typeface="Times New Roman" panose="02020603050405020304" pitchFamily="18" charset="0"/>
            </a:endParaRPr>
          </a:p>
        </p:txBody>
      </p:sp>
      <p:graphicFrame>
        <p:nvGraphicFramePr>
          <p:cNvPr id="20" name="Схема 19"/>
          <p:cNvGraphicFramePr/>
          <p:nvPr/>
        </p:nvGraphicFramePr>
        <p:xfrm>
          <a:off x="2267260" y="396918"/>
          <a:ext cx="7858454" cy="604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60" name="Rectangle 34"/>
          <p:cNvSpPr>
            <a:spLocks noChangeArrowheads="1"/>
          </p:cNvSpPr>
          <p:nvPr/>
        </p:nvSpPr>
        <p:spPr bwMode="auto">
          <a:xfrm flipH="1">
            <a:off x="836023" y="1460500"/>
            <a:ext cx="653474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indent="265113" algn="just" fontAlgn="base">
              <a:spcBef>
                <a:spcPct val="0"/>
              </a:spcBef>
              <a:spcAft>
                <a:spcPct val="0"/>
              </a:spcAft>
              <a:defRPr/>
            </a:pPr>
            <a:r>
              <a:rPr lang="ru-RU" altLang="ru-RU" sz="1600" b="1" dirty="0" err="1">
                <a:solidFill>
                  <a:prstClr val="white"/>
                </a:solidFill>
                <a:latin typeface="Times New Roman" panose="02020603050405020304" pitchFamily="18" charset="0"/>
                <a:cs typeface="Times New Roman" panose="02020603050405020304" pitchFamily="18" charset="0"/>
              </a:rPr>
              <a:t>Манфаатлар</a:t>
            </a:r>
            <a:r>
              <a:rPr lang="ru-RU" altLang="ru-RU" sz="1600" b="1" dirty="0">
                <a:solidFill>
                  <a:prstClr val="white"/>
                </a:solidFill>
                <a:latin typeface="Times New Roman" panose="02020603050405020304" pitchFamily="18" charset="0"/>
                <a:cs typeface="Times New Roman" panose="02020603050405020304" pitchFamily="18" charset="0"/>
              </a:rPr>
              <a:t> </a:t>
            </a:r>
            <a:r>
              <a:rPr lang="ru-RU" altLang="ru-RU" sz="1600" b="1" dirty="0" err="1">
                <a:solidFill>
                  <a:prstClr val="white"/>
                </a:solidFill>
                <a:latin typeface="Times New Roman" panose="02020603050405020304" pitchFamily="18" charset="0"/>
                <a:cs typeface="Times New Roman" panose="02020603050405020304" pitchFamily="18" charset="0"/>
              </a:rPr>
              <a:t>тўқнашуви</a:t>
            </a:r>
            <a:r>
              <a:rPr lang="ru-RU" altLang="ru-RU" sz="1600" b="1" dirty="0">
                <a:solidFill>
                  <a:prstClr val="white"/>
                </a:solidFill>
                <a:latin typeface="Times New Roman" panose="02020603050405020304" pitchFamily="18" charset="0"/>
                <a:cs typeface="Times New Roman" panose="02020603050405020304" pitchFamily="18" charset="0"/>
              </a:rPr>
              <a:t> </a:t>
            </a:r>
            <a:r>
              <a:rPr lang="en-US" altLang="ru-RU" sz="1600" b="1" dirty="0">
                <a:solidFill>
                  <a:prstClr val="white"/>
                </a:solidFill>
                <a:latin typeface="Times New Roman" panose="02020603050405020304" pitchFamily="18" charset="0"/>
                <a:cs typeface="Times New Roman" panose="02020603050405020304" pitchFamily="18" charset="0"/>
              </a:rPr>
              <a:t>—</a:t>
            </a:r>
            <a:r>
              <a:rPr lang="ru-RU" altLang="ru-RU" sz="1600" b="1" dirty="0">
                <a:solidFill>
                  <a:prstClr val="white"/>
                </a:solidFill>
                <a:latin typeface="Times New Roman" panose="02020603050405020304" pitchFamily="18" charset="0"/>
                <a:cs typeface="Times New Roman" panose="02020603050405020304" pitchFamily="18" charset="0"/>
              </a:rPr>
              <a:t> </a:t>
            </a:r>
            <a:r>
              <a:rPr lang="uz-Cyrl-UZ" altLang="ru-RU" sz="1600" dirty="0">
                <a:solidFill>
                  <a:prstClr val="white"/>
                </a:solidFill>
                <a:latin typeface="Times New Roman" panose="02020603050405020304" pitchFamily="18" charset="0"/>
                <a:cs typeface="Times New Roman" panose="02020603050405020304" pitchFamily="18" charset="0"/>
              </a:rPr>
              <a:t>шахсий (бевосита ёки билвосита) манфаатдорлик адлия органлари ва муассасалари ходимнинг мансаб ёки хизмат мажбуриятларини лозим даражада бажаришига таъсир кўрсатаётган ёхуд таъсир кўрсатиши мумкин бўлган ҳамда шахсий манфаатдорлик билан адлия органлари ва муассасаларининг ҳуқуқлари ва қонуний манфаатлари ўртасида қарама-қаршилик юзага келаётган ёки юзага келиши мумкин бўлган вазият</a:t>
            </a:r>
            <a:r>
              <a:rPr lang="ru-RU" altLang="ru-RU" sz="1600" dirty="0">
                <a:solidFill>
                  <a:prstClr val="white"/>
                </a:solidFill>
                <a:latin typeface="Times New Roman" panose="02020603050405020304" pitchFamily="18" charset="0"/>
                <a:cs typeface="Times New Roman" panose="02020603050405020304" pitchFamily="18" charset="0"/>
              </a:rPr>
              <a:t>.</a:t>
            </a:r>
            <a:r>
              <a:rPr lang="ru-RU" altLang="ru-RU" sz="1600" dirty="0">
                <a:solidFill>
                  <a:prstClr val="white"/>
                </a:solidFill>
                <a:latin typeface="Times New Roman" panose="02020603050405020304" pitchFamily="18" charset="0"/>
                <a:ea typeface="Arial Unicode MS" panose="020B0604020202020204" pitchFamily="34" charset="-128"/>
                <a:cs typeface="Times New Roman" panose="02020603050405020304" pitchFamily="18" charset="0"/>
              </a:rPr>
              <a:t> </a:t>
            </a:r>
            <a:endParaRPr lang="en-US" altLang="ru-RU" sz="1600" dirty="0">
              <a:solidFill>
                <a:prstClr val="white"/>
              </a:solidFill>
              <a:latin typeface="Times New Roman" panose="02020603050405020304" pitchFamily="18" charset="0"/>
              <a:ea typeface="Arial Unicode MS" panose="020B0604020202020204" pitchFamily="34" charset="-128"/>
              <a:cs typeface="Times New Roman" panose="02020603050405020304" pitchFamily="18" charset="0"/>
            </a:endParaRPr>
          </a:p>
          <a:p>
            <a:pPr fontAlgn="base">
              <a:spcBef>
                <a:spcPct val="0"/>
              </a:spcBef>
              <a:spcAft>
                <a:spcPct val="0"/>
              </a:spcAft>
              <a:defRPr/>
            </a:pPr>
            <a:r>
              <a:rPr lang="ru-RU" altLang="ru-RU" sz="1400" b="1" dirty="0">
                <a:solidFill>
                  <a:prstClr val="white"/>
                </a:solidFill>
                <a:latin typeface="Times New Roman" panose="02020603050405020304" pitchFamily="18" charset="0"/>
                <a:cs typeface="Times New Roman" panose="02020603050405020304" pitchFamily="18" charset="0"/>
              </a:rPr>
              <a:t> </a:t>
            </a:r>
          </a:p>
        </p:txBody>
      </p:sp>
      <p:sp>
        <p:nvSpPr>
          <p:cNvPr id="9" name="Rectangle 4"/>
          <p:cNvSpPr/>
          <p:nvPr/>
        </p:nvSpPr>
        <p:spPr>
          <a:xfrm>
            <a:off x="8459561" y="1373187"/>
            <a:ext cx="3593101" cy="516572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anchor="ctr"/>
          <a:lstStyle/>
          <a:p>
            <a:pPr algn="ctr">
              <a:spcBef>
                <a:spcPts val="600"/>
              </a:spcBef>
              <a:defRPr/>
            </a:pPr>
            <a:r>
              <a:rPr lang="ru-RU" b="1" dirty="0" err="1">
                <a:solidFill>
                  <a:prstClr val="white"/>
                </a:solidFill>
                <a:latin typeface="Times New Roman" panose="02020603050405020304" pitchFamily="18" charset="0"/>
                <a:cs typeface="Times New Roman" panose="02020603050405020304" pitchFamily="18" charset="0"/>
              </a:rPr>
              <a:t>ходимнинг</a:t>
            </a:r>
            <a:r>
              <a:rPr lang="ru-RU" b="1" dirty="0">
                <a:solidFill>
                  <a:prstClr val="white"/>
                </a:solidFill>
                <a:latin typeface="Times New Roman" panose="02020603050405020304" pitchFamily="18" charset="0"/>
                <a:cs typeface="Times New Roman" panose="02020603050405020304" pitchFamily="18" charset="0"/>
              </a:rPr>
              <a:t> </a:t>
            </a:r>
            <a:r>
              <a:rPr lang="ru-RU" b="1" dirty="0" err="1">
                <a:solidFill>
                  <a:prstClr val="white"/>
                </a:solidFill>
                <a:latin typeface="Times New Roman" panose="02020603050405020304" pitchFamily="18" charset="0"/>
                <a:cs typeface="Times New Roman" panose="02020603050405020304" pitchFamily="18" charset="0"/>
              </a:rPr>
              <a:t>шахсий</a:t>
            </a:r>
            <a:r>
              <a:rPr lang="ru-RU" b="1" dirty="0">
                <a:solidFill>
                  <a:prstClr val="white"/>
                </a:solidFill>
                <a:latin typeface="Times New Roman" panose="02020603050405020304" pitchFamily="18" charset="0"/>
                <a:cs typeface="Times New Roman" panose="02020603050405020304" pitchFamily="18" charset="0"/>
              </a:rPr>
              <a:t> </a:t>
            </a:r>
            <a:r>
              <a:rPr lang="ru-RU" b="1" dirty="0" err="1">
                <a:solidFill>
                  <a:prstClr val="white"/>
                </a:solidFill>
                <a:latin typeface="Times New Roman" panose="02020603050405020304" pitchFamily="18" charset="0"/>
                <a:cs typeface="Times New Roman" panose="02020603050405020304" pitchFamily="18" charset="0"/>
              </a:rPr>
              <a:t>манфаатдорлиги</a:t>
            </a:r>
            <a:r>
              <a:rPr lang="ru-RU" b="1" dirty="0">
                <a:solidFill>
                  <a:prstClr val="white"/>
                </a:solidFill>
                <a:latin typeface="Times New Roman" panose="02020603050405020304" pitchFamily="18" charset="0"/>
                <a:cs typeface="Times New Roman" panose="02020603050405020304" pitchFamily="18" charset="0"/>
              </a:rPr>
              <a:t> – </a:t>
            </a:r>
            <a:endParaRPr lang="en-US" b="1" dirty="0">
              <a:solidFill>
                <a:prstClr val="white"/>
              </a:solidFill>
              <a:latin typeface="Times New Roman" panose="02020603050405020304" pitchFamily="18" charset="0"/>
              <a:cs typeface="Times New Roman" panose="02020603050405020304" pitchFamily="18" charset="0"/>
            </a:endParaRPr>
          </a:p>
          <a:p>
            <a:pPr algn="ctr">
              <a:spcBef>
                <a:spcPts val="600"/>
              </a:spcBef>
              <a:defRPr/>
            </a:pPr>
            <a:r>
              <a:rPr lang="uz-Cyrl-UZ" dirty="0">
                <a:solidFill>
                  <a:prstClr val="white"/>
                </a:solidFill>
                <a:latin typeface="Times New Roman" panose="02020603050405020304" pitchFamily="18" charset="0"/>
                <a:cs typeface="Times New Roman" panose="02020603050405020304" pitchFamily="18" charset="0"/>
              </a:rPr>
              <a:t>ташкилот ходими томонидан ўз хизмат вазифаларини бажариш чоғида унинг яқин қариндоши ёки ходимга алоқадор бўлган шахслар томонидан ходимнинг мансаб ёки хизмат мажбуриятларини лозим даражада бажаришига таъсир қилиши мумкин бўлган пул маблағлари, моддий ёки номоддий қимматликлар, бошқа мол-мулк, бойлик ва имтиёзлар кўринишида шахсий наф олиш имконияти (шахсий, ижтимоий, молиявий, сиёсий ва бошқа тижорат ёки нотижорат манфаатлари</a:t>
            </a:r>
            <a:r>
              <a:rPr lang="ru-RU" dirty="0">
                <a:solidFill>
                  <a:prstClr val="white"/>
                </a:solidFill>
                <a:latin typeface="Times New Roman" panose="02020603050405020304" pitchFamily="18" charset="0"/>
                <a:cs typeface="Times New Roman" panose="02020603050405020304" pitchFamily="18" charset="0"/>
              </a:rPr>
              <a:t>)</a:t>
            </a:r>
            <a:endParaRPr lang="en-US" dirty="0">
              <a:solidFill>
                <a:prstClr val="white"/>
              </a:solidFill>
              <a:latin typeface="Times New Roman" panose="02020603050405020304" pitchFamily="18" charset="0"/>
              <a:cs typeface="Times New Roman" panose="02020603050405020304" pitchFamily="18" charset="0"/>
            </a:endParaRPr>
          </a:p>
        </p:txBody>
      </p:sp>
      <p:sp>
        <p:nvSpPr>
          <p:cNvPr id="10" name="ZoneTexte 11"/>
          <p:cNvSpPr txBox="1"/>
          <p:nvPr>
            <p:custDataLst>
              <p:tags r:id="rId1"/>
            </p:custDataLst>
          </p:nvPr>
        </p:nvSpPr>
        <p:spPr>
          <a:xfrm>
            <a:off x="2266950" y="388938"/>
            <a:ext cx="5103813" cy="177800"/>
          </a:xfrm>
          <a:prstGeom prst="rect">
            <a:avLst/>
          </a:prstGeom>
          <a:noFill/>
        </p:spPr>
        <p:txBody>
          <a:bodyPr lIns="0" tIns="0" rIns="0" bIns="0"/>
          <a:lstStyle>
            <a:defPPr>
              <a:defRPr lang="ru-RU"/>
            </a:defPPr>
            <a:lvl1pPr algn="l" rtl="0" fontAlgn="base">
              <a:spcBef>
                <a:spcPct val="0"/>
              </a:spcBef>
              <a:spcAft>
                <a:spcPct val="0"/>
              </a:spcAft>
              <a:defRPr sz="1900" kern="1200">
                <a:solidFill>
                  <a:schemeClr val="tx1"/>
                </a:solidFill>
                <a:latin typeface="Arial" charset="0"/>
                <a:ea typeface="+mn-ea"/>
                <a:cs typeface="+mn-cs"/>
              </a:defRPr>
            </a:lvl1pPr>
            <a:lvl2pPr marL="419847" algn="l" rtl="0" fontAlgn="base">
              <a:spcBef>
                <a:spcPct val="0"/>
              </a:spcBef>
              <a:spcAft>
                <a:spcPct val="0"/>
              </a:spcAft>
              <a:defRPr sz="1900" kern="1200">
                <a:solidFill>
                  <a:schemeClr val="tx1"/>
                </a:solidFill>
                <a:latin typeface="Arial" charset="0"/>
                <a:ea typeface="+mn-ea"/>
                <a:cs typeface="+mn-cs"/>
              </a:defRPr>
            </a:lvl2pPr>
            <a:lvl3pPr marL="839694" algn="l" rtl="0" fontAlgn="base">
              <a:spcBef>
                <a:spcPct val="0"/>
              </a:spcBef>
              <a:spcAft>
                <a:spcPct val="0"/>
              </a:spcAft>
              <a:defRPr sz="1900" kern="1200">
                <a:solidFill>
                  <a:schemeClr val="tx1"/>
                </a:solidFill>
                <a:latin typeface="Arial" charset="0"/>
                <a:ea typeface="+mn-ea"/>
                <a:cs typeface="+mn-cs"/>
              </a:defRPr>
            </a:lvl3pPr>
            <a:lvl4pPr marL="1259540" algn="l" rtl="0" fontAlgn="base">
              <a:spcBef>
                <a:spcPct val="0"/>
              </a:spcBef>
              <a:spcAft>
                <a:spcPct val="0"/>
              </a:spcAft>
              <a:defRPr sz="1900" kern="1200">
                <a:solidFill>
                  <a:schemeClr val="tx1"/>
                </a:solidFill>
                <a:latin typeface="Arial" charset="0"/>
                <a:ea typeface="+mn-ea"/>
                <a:cs typeface="+mn-cs"/>
              </a:defRPr>
            </a:lvl4pPr>
            <a:lvl5pPr marL="1679387" algn="l" rtl="0" fontAlgn="base">
              <a:spcBef>
                <a:spcPct val="0"/>
              </a:spcBef>
              <a:spcAft>
                <a:spcPct val="0"/>
              </a:spcAft>
              <a:defRPr sz="1900" kern="1200">
                <a:solidFill>
                  <a:schemeClr val="tx1"/>
                </a:solidFill>
                <a:latin typeface="Arial" charset="0"/>
                <a:ea typeface="+mn-ea"/>
                <a:cs typeface="+mn-cs"/>
              </a:defRPr>
            </a:lvl5pPr>
            <a:lvl6pPr marL="2099234" algn="l" defTabSz="839694" rtl="0" eaLnBrk="1" latinLnBrk="0" hangingPunct="1">
              <a:defRPr sz="1900" kern="1200">
                <a:solidFill>
                  <a:schemeClr val="tx1"/>
                </a:solidFill>
                <a:latin typeface="Arial" charset="0"/>
                <a:ea typeface="+mn-ea"/>
                <a:cs typeface="+mn-cs"/>
              </a:defRPr>
            </a:lvl6pPr>
            <a:lvl7pPr marL="2519081" algn="l" defTabSz="839694" rtl="0" eaLnBrk="1" latinLnBrk="0" hangingPunct="1">
              <a:defRPr sz="1900" kern="1200">
                <a:solidFill>
                  <a:schemeClr val="tx1"/>
                </a:solidFill>
                <a:latin typeface="Arial" charset="0"/>
                <a:ea typeface="+mn-ea"/>
                <a:cs typeface="+mn-cs"/>
              </a:defRPr>
            </a:lvl7pPr>
            <a:lvl8pPr marL="2938927" algn="l" defTabSz="839694" rtl="0" eaLnBrk="1" latinLnBrk="0" hangingPunct="1">
              <a:defRPr sz="1900" kern="1200">
                <a:solidFill>
                  <a:schemeClr val="tx1"/>
                </a:solidFill>
                <a:latin typeface="Arial" charset="0"/>
                <a:ea typeface="+mn-ea"/>
                <a:cs typeface="+mn-cs"/>
              </a:defRPr>
            </a:lvl8pPr>
            <a:lvl9pPr marL="3358774" algn="l" defTabSz="839694" rtl="0" eaLnBrk="1" latinLnBrk="0" hangingPunct="1">
              <a:defRPr sz="1900" kern="1200">
                <a:solidFill>
                  <a:schemeClr val="tx1"/>
                </a:solidFill>
                <a:latin typeface="Arial" charset="0"/>
                <a:ea typeface="+mn-ea"/>
                <a:cs typeface="+mn-cs"/>
              </a:defRPr>
            </a:lvl9pPr>
          </a:lstStyle>
          <a:p>
            <a:pPr>
              <a:spcAft>
                <a:spcPts val="554"/>
              </a:spcAft>
              <a:defRPr/>
            </a:pPr>
            <a:endParaRPr lang="fr-FR" sz="1108" b="1" dirty="0">
              <a:solidFill>
                <a:srgbClr val="76DBF4"/>
              </a:solidFill>
            </a:endParaRPr>
          </a:p>
        </p:txBody>
      </p:sp>
      <p:sp>
        <p:nvSpPr>
          <p:cNvPr id="11" name="Rectangle 37"/>
          <p:cNvSpPr/>
          <p:nvPr/>
        </p:nvSpPr>
        <p:spPr>
          <a:xfrm>
            <a:off x="557349" y="3721100"/>
            <a:ext cx="6989626" cy="1427163"/>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anchor="ctr"/>
          <a:lstStyle/>
          <a:p>
            <a:pPr>
              <a:defRPr/>
            </a:pPr>
            <a:endParaRPr lang="en-US" sz="1500" dirty="0" err="1">
              <a:solidFill>
                <a:prstClr val="black"/>
              </a:solidFill>
            </a:endParaRPr>
          </a:p>
        </p:txBody>
      </p:sp>
      <p:sp>
        <p:nvSpPr>
          <p:cNvPr id="12" name="Rectangle 38"/>
          <p:cNvSpPr/>
          <p:nvPr/>
        </p:nvSpPr>
        <p:spPr>
          <a:xfrm>
            <a:off x="557349" y="5249863"/>
            <a:ext cx="6989626" cy="13382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anchor="ctr"/>
          <a:lstStyle/>
          <a:p>
            <a:pPr>
              <a:defRPr/>
            </a:pPr>
            <a:endParaRPr lang="en-US" sz="1500" dirty="0" err="1">
              <a:solidFill>
                <a:prstClr val="black"/>
              </a:solidFill>
            </a:endParaRPr>
          </a:p>
        </p:txBody>
      </p:sp>
      <p:sp>
        <p:nvSpPr>
          <p:cNvPr id="13" name="Rectangle 80"/>
          <p:cNvSpPr/>
          <p:nvPr/>
        </p:nvSpPr>
        <p:spPr>
          <a:xfrm>
            <a:off x="8375650" y="1323975"/>
            <a:ext cx="3589926" cy="5264150"/>
          </a:xfrm>
          <a:prstGeom prst="rect">
            <a:avLst/>
          </a:prstGeom>
          <a:ln w="38100">
            <a:solidFill>
              <a:srgbClr val="0091DA"/>
            </a:solidFill>
          </a:ln>
        </p:spPr>
        <p:style>
          <a:lnRef idx="1">
            <a:schemeClr val="accent1"/>
          </a:lnRef>
          <a:fillRef idx="0">
            <a:schemeClr val="accent1"/>
          </a:fillRef>
          <a:effectRef idx="0">
            <a:schemeClr val="accent1"/>
          </a:effectRef>
          <a:fontRef idx="minor">
            <a:schemeClr val="tx1"/>
          </a:fontRef>
        </p:style>
        <p:txBody>
          <a:bodyPr lIns="54610" tIns="54610" rIns="54610" bIns="54610" anchor="ctr"/>
          <a:lstStyle/>
          <a:p>
            <a:pPr>
              <a:defRPr/>
            </a:pPr>
            <a:endParaRPr lang="en-US" sz="1500" dirty="0" err="1">
              <a:solidFill>
                <a:prstClr val="black"/>
              </a:solidFill>
            </a:endParaRPr>
          </a:p>
        </p:txBody>
      </p:sp>
      <p:sp>
        <p:nvSpPr>
          <p:cNvPr id="6158" name="Rectangle 40"/>
          <p:cNvSpPr>
            <a:spLocks noChangeArrowheads="1"/>
          </p:cNvSpPr>
          <p:nvPr/>
        </p:nvSpPr>
        <p:spPr bwMode="auto">
          <a:xfrm flipH="1">
            <a:off x="644431" y="3721100"/>
            <a:ext cx="660409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indent="88900" algn="just" fontAlgn="base">
              <a:spcBef>
                <a:spcPct val="0"/>
              </a:spcBef>
              <a:spcAft>
                <a:spcPct val="0"/>
              </a:spcAft>
              <a:defRPr/>
            </a:pPr>
            <a:r>
              <a:rPr lang="ru-RU" altLang="ru-RU" sz="1600" b="1" dirty="0" err="1">
                <a:solidFill>
                  <a:prstClr val="black"/>
                </a:solidFill>
                <a:latin typeface="Times New Roman" panose="02020603050405020304" pitchFamily="18" charset="0"/>
                <a:cs typeface="Times New Roman" panose="02020603050405020304" pitchFamily="18" charset="0"/>
              </a:rPr>
              <a:t>Яқин</a:t>
            </a:r>
            <a:r>
              <a:rPr lang="ru-RU" altLang="ru-RU" sz="1600" b="1" dirty="0">
                <a:solidFill>
                  <a:prstClr val="black"/>
                </a:solidFill>
                <a:latin typeface="Times New Roman" panose="02020603050405020304" pitchFamily="18" charset="0"/>
                <a:cs typeface="Times New Roman" panose="02020603050405020304" pitchFamily="18" charset="0"/>
              </a:rPr>
              <a:t> </a:t>
            </a:r>
            <a:r>
              <a:rPr lang="ru-RU" altLang="ru-RU" sz="1600" b="1" dirty="0" err="1">
                <a:solidFill>
                  <a:prstClr val="black"/>
                </a:solidFill>
                <a:latin typeface="Times New Roman" panose="02020603050405020304" pitchFamily="18" charset="0"/>
                <a:cs typeface="Times New Roman" panose="02020603050405020304" pitchFamily="18" charset="0"/>
              </a:rPr>
              <a:t>қариндошлар</a:t>
            </a:r>
            <a:r>
              <a:rPr lang="ru-RU" altLang="ru-RU" sz="1600" b="1" dirty="0">
                <a:solidFill>
                  <a:prstClr val="black"/>
                </a:solidFill>
                <a:latin typeface="Times New Roman" panose="02020603050405020304" pitchFamily="18" charset="0"/>
                <a:cs typeface="Times New Roman" panose="02020603050405020304" pitchFamily="18" charset="0"/>
              </a:rPr>
              <a:t> </a:t>
            </a:r>
            <a:r>
              <a:rPr lang="en-US" altLang="ru-RU" sz="1600" b="1" dirty="0">
                <a:solidFill>
                  <a:prstClr val="black"/>
                </a:solidFill>
                <a:latin typeface="Times New Roman" panose="02020603050405020304" pitchFamily="18" charset="0"/>
                <a:cs typeface="Times New Roman" panose="02020603050405020304" pitchFamily="18" charset="0"/>
              </a:rPr>
              <a:t>—</a:t>
            </a:r>
            <a:r>
              <a:rPr lang="ru-RU" altLang="ru-RU" sz="1600" b="1"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қариндош</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ёки</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қуда</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томондан</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қариндош</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бўлган</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шахслар</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яъни</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ота</a:t>
            </a:r>
            <a:r>
              <a:rPr lang="ru-RU" altLang="ru-RU" sz="1600" dirty="0">
                <a:solidFill>
                  <a:prstClr val="black"/>
                </a:solidFill>
                <a:latin typeface="Times New Roman" panose="02020603050405020304" pitchFamily="18" charset="0"/>
                <a:cs typeface="Times New Roman" panose="02020603050405020304" pitchFamily="18" charset="0"/>
              </a:rPr>
              <a:t>-она, </a:t>
            </a:r>
            <a:r>
              <a:rPr lang="ru-RU" altLang="ru-RU" sz="1600" dirty="0" err="1">
                <a:solidFill>
                  <a:prstClr val="black"/>
                </a:solidFill>
                <a:latin typeface="Times New Roman" panose="02020603050405020304" pitchFamily="18" charset="0"/>
                <a:cs typeface="Times New Roman" panose="02020603050405020304" pitchFamily="18" charset="0"/>
              </a:rPr>
              <a:t>туғишган</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ва</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ўгай</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ака-ука</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ва</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опа-сингиллар</a:t>
            </a:r>
            <a:r>
              <a:rPr lang="ru-RU" altLang="ru-RU" sz="1600" dirty="0">
                <a:solidFill>
                  <a:prstClr val="black"/>
                </a:solidFill>
                <a:latin typeface="Times New Roman" panose="02020603050405020304" pitchFamily="18" charset="0"/>
                <a:cs typeface="Times New Roman" panose="02020603050405020304" pitchFamily="18" charset="0"/>
              </a:rPr>
              <a:t>, эр-</a:t>
            </a:r>
            <a:r>
              <a:rPr lang="ru-RU" altLang="ru-RU" sz="1600" dirty="0" err="1">
                <a:solidFill>
                  <a:prstClr val="black"/>
                </a:solidFill>
                <a:latin typeface="Times New Roman" panose="02020603050405020304" pitchFamily="18" charset="0"/>
                <a:cs typeface="Times New Roman" panose="02020603050405020304" pitchFamily="18" charset="0"/>
              </a:rPr>
              <a:t>хотин</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фарзанд</a:t>
            </a:r>
            <a:r>
              <a:rPr lang="ru-RU" altLang="ru-RU" sz="1600" dirty="0">
                <a:solidFill>
                  <a:prstClr val="black"/>
                </a:solidFill>
                <a:latin typeface="Times New Roman" panose="02020603050405020304" pitchFamily="18" charset="0"/>
                <a:cs typeface="Times New Roman" panose="02020603050405020304" pitchFamily="18" charset="0"/>
              </a:rPr>
              <a:t>, шу </a:t>
            </a:r>
            <a:r>
              <a:rPr lang="ru-RU" altLang="ru-RU" sz="1600" dirty="0" err="1">
                <a:solidFill>
                  <a:prstClr val="black"/>
                </a:solidFill>
                <a:latin typeface="Times New Roman" panose="02020603050405020304" pitchFamily="18" charset="0"/>
                <a:cs typeface="Times New Roman" panose="02020603050405020304" pitchFamily="18" charset="0"/>
              </a:rPr>
              <a:t>жумладан</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фарзандликка</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олинганлар</a:t>
            </a:r>
            <a:r>
              <a:rPr lang="ru-RU" altLang="ru-RU" sz="1600" dirty="0">
                <a:solidFill>
                  <a:prstClr val="black"/>
                </a:solidFill>
                <a:latin typeface="Times New Roman" panose="02020603050405020304" pitchFamily="18" charset="0"/>
                <a:cs typeface="Times New Roman" panose="02020603050405020304" pitchFamily="18" charset="0"/>
              </a:rPr>
              <a:t>, бобо, </a:t>
            </a:r>
            <a:r>
              <a:rPr lang="ru-RU" altLang="ru-RU" sz="1600" dirty="0" err="1">
                <a:solidFill>
                  <a:prstClr val="black"/>
                </a:solidFill>
                <a:latin typeface="Times New Roman" panose="02020603050405020304" pitchFamily="18" charset="0"/>
                <a:cs typeface="Times New Roman" panose="02020603050405020304" pitchFamily="18" charset="0"/>
              </a:rPr>
              <a:t>буви</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неваралар</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шунингдек</a:t>
            </a:r>
            <a:r>
              <a:rPr lang="ru-RU" altLang="ru-RU" sz="1600" dirty="0">
                <a:solidFill>
                  <a:prstClr val="black"/>
                </a:solidFill>
                <a:latin typeface="Times New Roman" panose="02020603050405020304" pitchFamily="18" charset="0"/>
                <a:cs typeface="Times New Roman" panose="02020603050405020304" pitchFamily="18" charset="0"/>
              </a:rPr>
              <a:t> эр-</a:t>
            </a:r>
            <a:r>
              <a:rPr lang="ru-RU" altLang="ru-RU" sz="1600" dirty="0" err="1">
                <a:solidFill>
                  <a:prstClr val="black"/>
                </a:solidFill>
                <a:latin typeface="Times New Roman" panose="02020603050405020304" pitchFamily="18" charset="0"/>
                <a:cs typeface="Times New Roman" panose="02020603050405020304" pitchFamily="18" charset="0"/>
              </a:rPr>
              <a:t>хотиннинг</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ота-онаси</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туғишган</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ва</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ўгай</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ака-ука</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ва</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опа-сингиллари</a:t>
            </a:r>
            <a:r>
              <a:rPr lang="ru-RU" altLang="ru-RU" sz="1600" dirty="0">
                <a:solidFill>
                  <a:prstClr val="black"/>
                </a:solidFill>
                <a:latin typeface="Times New Roman" panose="02020603050405020304" pitchFamily="18" charset="0"/>
                <a:cs typeface="Times New Roman" panose="02020603050405020304" pitchFamily="18" charset="0"/>
              </a:rPr>
              <a:t>. </a:t>
            </a:r>
            <a:endParaRPr lang="en-US" altLang="ru-RU" sz="1600" dirty="0">
              <a:solidFill>
                <a:prstClr val="black"/>
              </a:solidFill>
              <a:latin typeface="Times New Roman" panose="02020603050405020304" pitchFamily="18" charset="0"/>
              <a:ea typeface="Arial Unicode MS" panose="020B0604020202020204" pitchFamily="34" charset="-128"/>
              <a:cs typeface="Times New Roman" panose="02020603050405020304" pitchFamily="18" charset="0"/>
            </a:endParaRPr>
          </a:p>
          <a:p>
            <a:pPr algn="just" fontAlgn="base">
              <a:spcBef>
                <a:spcPct val="0"/>
              </a:spcBef>
              <a:spcAft>
                <a:spcPct val="0"/>
              </a:spcAft>
              <a:defRPr/>
            </a:pPr>
            <a:r>
              <a:rPr lang="ru-RU" altLang="ru-RU" sz="1600" b="1" dirty="0">
                <a:solidFill>
                  <a:prstClr val="black"/>
                </a:solidFill>
                <a:latin typeface="Times New Roman" panose="02020603050405020304" pitchFamily="18" charset="0"/>
                <a:cs typeface="Times New Roman" panose="02020603050405020304" pitchFamily="18" charset="0"/>
              </a:rPr>
              <a:t> </a:t>
            </a:r>
          </a:p>
        </p:txBody>
      </p:sp>
      <p:sp>
        <p:nvSpPr>
          <p:cNvPr id="6156" name="Rectangle 44"/>
          <p:cNvSpPr>
            <a:spLocks noChangeArrowheads="1"/>
          </p:cNvSpPr>
          <p:nvPr/>
        </p:nvSpPr>
        <p:spPr bwMode="auto">
          <a:xfrm flipH="1">
            <a:off x="644433" y="5270500"/>
            <a:ext cx="672633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indent="176213" algn="just" fontAlgn="base">
              <a:spcBef>
                <a:spcPct val="0"/>
              </a:spcBef>
              <a:spcAft>
                <a:spcPct val="0"/>
              </a:spcAft>
              <a:defRPr/>
            </a:pPr>
            <a:r>
              <a:rPr lang="uz-Cyrl-UZ" altLang="ru-RU" sz="1600" b="1" dirty="0">
                <a:solidFill>
                  <a:prstClr val="black"/>
                </a:solidFill>
                <a:latin typeface="Times New Roman" panose="02020603050405020304" pitchFamily="18" charset="0"/>
                <a:cs typeface="Times New Roman" panose="02020603050405020304" pitchFamily="18" charset="0"/>
              </a:rPr>
              <a:t>Алоқадор шахслар </a:t>
            </a:r>
            <a:r>
              <a:rPr lang="en-US" altLang="ru-RU" sz="1600" b="1" dirty="0">
                <a:solidFill>
                  <a:prstClr val="black"/>
                </a:solidFill>
                <a:latin typeface="Times New Roman" panose="02020603050405020304" pitchFamily="18" charset="0"/>
                <a:cs typeface="Times New Roman" panose="02020603050405020304" pitchFamily="18" charset="0"/>
              </a:rPr>
              <a:t>—</a:t>
            </a:r>
            <a:r>
              <a:rPr lang="ru-RU" altLang="ru-RU" sz="1600" b="1" dirty="0">
                <a:solidFill>
                  <a:prstClr val="black"/>
                </a:solidFill>
                <a:latin typeface="Times New Roman" panose="02020603050405020304" pitchFamily="18" charset="0"/>
                <a:cs typeface="Times New Roman" panose="02020603050405020304" pitchFamily="18" charset="0"/>
              </a:rPr>
              <a:t> </a:t>
            </a:r>
            <a:r>
              <a:rPr lang="ru-RU" altLang="ru-RU" sz="1600" dirty="0">
                <a:solidFill>
                  <a:prstClr val="black"/>
                </a:solidFill>
                <a:latin typeface="Times New Roman" panose="02020603050405020304" pitchFamily="18" charset="0"/>
                <a:cs typeface="Times New Roman" panose="02020603050405020304" pitchFamily="18" charset="0"/>
              </a:rPr>
              <a:t>ходим </a:t>
            </a:r>
            <a:r>
              <a:rPr lang="ru-RU" altLang="ru-RU" sz="1600" dirty="0" err="1">
                <a:solidFill>
                  <a:prstClr val="black"/>
                </a:solidFill>
                <a:latin typeface="Times New Roman" panose="02020603050405020304" pitchFamily="18" charset="0"/>
                <a:cs typeface="Times New Roman" panose="02020603050405020304" pitchFamily="18" charset="0"/>
              </a:rPr>
              <a:t>билан</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тижорат</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ташкилотларининг</a:t>
            </a:r>
            <a:r>
              <a:rPr lang="ru-RU" altLang="ru-RU" sz="1600" dirty="0">
                <a:solidFill>
                  <a:prstClr val="black"/>
                </a:solidFill>
                <a:latin typeface="Times New Roman" panose="02020603050405020304" pitchFamily="18" charset="0"/>
                <a:cs typeface="Times New Roman" panose="02020603050405020304" pitchFamily="18" charset="0"/>
              </a:rPr>
              <a:t> устав </a:t>
            </a:r>
            <a:r>
              <a:rPr lang="ru-RU" altLang="ru-RU" sz="1600" dirty="0" err="1">
                <a:solidFill>
                  <a:prstClr val="black"/>
                </a:solidFill>
                <a:latin typeface="Times New Roman" panose="02020603050405020304" pitchFamily="18" charset="0"/>
                <a:cs typeface="Times New Roman" panose="02020603050405020304" pitchFamily="18" charset="0"/>
              </a:rPr>
              <a:t>капиталида</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иштирок</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этадиган</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шахслар</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акциялари</a:t>
            </a:r>
            <a:r>
              <a:rPr lang="ru-RU" altLang="ru-RU" sz="1600" dirty="0">
                <a:solidFill>
                  <a:prstClr val="black"/>
                </a:solidFill>
                <a:latin typeface="Times New Roman" panose="02020603050405020304" pitchFamily="18" charset="0"/>
                <a:cs typeface="Times New Roman" panose="02020603050405020304" pitchFamily="18" charset="0"/>
              </a:rPr>
              <a:t> Республика фонд </a:t>
            </a:r>
            <a:r>
              <a:rPr lang="ru-RU" altLang="ru-RU" sz="1600" dirty="0" err="1">
                <a:solidFill>
                  <a:prstClr val="black"/>
                </a:solidFill>
                <a:latin typeface="Times New Roman" panose="02020603050405020304" pitchFamily="18" charset="0"/>
                <a:cs typeface="Times New Roman" panose="02020603050405020304" pitchFamily="18" charset="0"/>
              </a:rPr>
              <a:t>биржасида</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оммавий</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муомалада</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бўлган</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акциядорлик</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жамиятларининг</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беш</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фоизидан</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кам</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бўлган</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миқдордаги</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акцияга</a:t>
            </a:r>
            <a:r>
              <a:rPr lang="en-US" altLang="ru-RU" sz="1600" dirty="0">
                <a:solidFill>
                  <a:prstClr val="black"/>
                </a:solidFill>
                <a:latin typeface="Times New Roman" panose="02020603050405020304" pitchFamily="18" charset="0"/>
                <a:cs typeface="Times New Roman" panose="02020603050405020304" pitchFamily="18" charset="0"/>
              </a:rPr>
              <a:t> </a:t>
            </a:r>
            <a:r>
              <a:rPr lang="uz-Cyrl-UZ" altLang="ru-RU" sz="1600" dirty="0">
                <a:solidFill>
                  <a:prstClr val="black"/>
                </a:solidFill>
                <a:latin typeface="Times New Roman" panose="02020603050405020304" pitchFamily="18" charset="0"/>
                <a:cs typeface="Times New Roman" panose="02020603050405020304" pitchFamily="18" charset="0"/>
              </a:rPr>
              <a:t>эга</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эканлиги</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ҳолатлари</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бундан</a:t>
            </a:r>
            <a:r>
              <a:rPr lang="ru-RU" altLang="ru-RU" sz="1600" dirty="0">
                <a:solidFill>
                  <a:prstClr val="black"/>
                </a:solidFill>
                <a:latin typeface="Times New Roman" panose="02020603050405020304" pitchFamily="18" charset="0"/>
                <a:cs typeface="Times New Roman" panose="02020603050405020304" pitchFamily="18" charset="0"/>
              </a:rPr>
              <a:t> </a:t>
            </a:r>
            <a:r>
              <a:rPr lang="ru-RU" altLang="ru-RU" sz="1600" dirty="0" err="1">
                <a:solidFill>
                  <a:prstClr val="black"/>
                </a:solidFill>
                <a:latin typeface="Times New Roman" panose="02020603050405020304" pitchFamily="18" charset="0"/>
                <a:cs typeface="Times New Roman" panose="02020603050405020304" pitchFamily="18" charset="0"/>
              </a:rPr>
              <a:t>мустасно</a:t>
            </a:r>
            <a:r>
              <a:rPr lang="ru-RU" altLang="ru-RU" sz="1600" dirty="0">
                <a:solidFill>
                  <a:prstClr val="black"/>
                </a:solidFill>
                <a:latin typeface="Times New Roman" panose="02020603050405020304" pitchFamily="18" charset="0"/>
                <a:cs typeface="Times New Roman" panose="02020603050405020304" pitchFamily="18" charset="0"/>
              </a:rPr>
              <a:t>.</a:t>
            </a:r>
            <a:endParaRPr lang="en-US" altLang="ru-RU" sz="1600" dirty="0">
              <a:solidFill>
                <a:prstClr val="black"/>
              </a:solidFill>
              <a:latin typeface="Times New Roman" panose="02020603050405020304" pitchFamily="18" charset="0"/>
              <a:ea typeface="Arial Unicode MS" panose="020B0604020202020204" pitchFamily="34" charset="-128"/>
              <a:cs typeface="Times New Roman" panose="02020603050405020304" pitchFamily="18" charset="0"/>
            </a:endParaRPr>
          </a:p>
          <a:p>
            <a:pPr algn="just" fontAlgn="base">
              <a:spcBef>
                <a:spcPct val="0"/>
              </a:spcBef>
              <a:spcAft>
                <a:spcPct val="0"/>
              </a:spcAft>
              <a:defRPr/>
            </a:pPr>
            <a:r>
              <a:rPr lang="ru-RU" altLang="ru-RU" sz="1400" b="1"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69596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515389"/>
            <a:ext cx="9144000" cy="1313411"/>
          </a:xfrm>
        </p:spPr>
        <p:txBody>
          <a:bodyPr>
            <a:noAutofit/>
          </a:bodyPr>
          <a:lstStyle/>
          <a:p>
            <a:r>
              <a:rPr lang="uz-Cyrl-UZ" altLang="en-US" sz="3000" b="1" dirty="0">
                <a:latin typeface="Times New Roman" panose="02020603050405020304" pitchFamily="18" charset="0"/>
              </a:rPr>
              <a:t>Коррупцияда  манфаатлар тўқнашуви ҳолатларини </a:t>
            </a:r>
            <a:br>
              <a:rPr lang="uz-Cyrl-UZ" altLang="en-US" sz="3000" b="1" dirty="0">
                <a:latin typeface="Times New Roman" panose="02020603050405020304" pitchFamily="18" charset="0"/>
              </a:rPr>
            </a:br>
            <a:r>
              <a:rPr lang="uz-Cyrl-UZ" altLang="en-US" sz="3000" b="1" dirty="0">
                <a:latin typeface="Times New Roman" panose="02020603050405020304" pitchFamily="18" charset="0"/>
              </a:rPr>
              <a:t>тартибга солувчи  миллий қонунчилик нормалари</a:t>
            </a:r>
            <a:br>
              <a:rPr lang="uz-Cyrl-UZ" altLang="en-US" sz="2400" b="1" dirty="0">
                <a:latin typeface="Times New Roman" panose="02020603050405020304" pitchFamily="18" charset="0"/>
              </a:rPr>
            </a:br>
            <a:endParaRPr lang="ru-RU" sz="2400" b="1" dirty="0"/>
          </a:p>
        </p:txBody>
      </p:sp>
      <p:sp>
        <p:nvSpPr>
          <p:cNvPr id="3" name="Подзаголовок 2"/>
          <p:cNvSpPr>
            <a:spLocks noGrp="1"/>
          </p:cNvSpPr>
          <p:nvPr>
            <p:ph type="subTitle" idx="1"/>
          </p:nvPr>
        </p:nvSpPr>
        <p:spPr>
          <a:xfrm>
            <a:off x="357051" y="1828800"/>
            <a:ext cx="11460480" cy="4508863"/>
          </a:xfrm>
        </p:spPr>
        <p:txBody>
          <a:bodyPr>
            <a:normAutofit/>
          </a:bodyPr>
          <a:lstStyle/>
          <a:p>
            <a:pPr algn="just"/>
            <a:r>
              <a:rPr lang="ru-RU" sz="2800" dirty="0">
                <a:latin typeface="Times New Roman" pitchFamily="18" charset="0"/>
                <a:cs typeface="Times New Roman" pitchFamily="18" charset="0"/>
              </a:rPr>
              <a:t> </a:t>
            </a:r>
            <a:r>
              <a:rPr lang="uz-Cyrl-UZ" altLang="ru-RU" sz="3600" dirty="0">
                <a:latin typeface="Times New Roman" pitchFamily="18" charset="0"/>
                <a:cs typeface="Times New Roman" pitchFamily="18" charset="0"/>
              </a:rPr>
              <a:t>Ўзбекистон Республикасининг “Коррупцияга қарши курашиш  тўғрисида”ги қ</a:t>
            </a:r>
            <a:r>
              <a:rPr lang="ru-RU" sz="3600" dirty="0" err="1">
                <a:latin typeface="Times New Roman" pitchFamily="18" charset="0"/>
                <a:cs typeface="Times New Roman" pitchFamily="18" charset="0"/>
              </a:rPr>
              <a:t>онунининг</a:t>
            </a:r>
            <a:r>
              <a:rPr lang="ru-RU" sz="3600" dirty="0">
                <a:latin typeface="Times New Roman" pitchFamily="18" charset="0"/>
                <a:cs typeface="Times New Roman" pitchFamily="18" charset="0"/>
              </a:rPr>
              <a:t> 21-моддасига </a:t>
            </a:r>
            <a:r>
              <a:rPr lang="ru-RU" sz="3600" dirty="0" err="1">
                <a:latin typeface="Times New Roman" pitchFamily="18" charset="0"/>
                <a:cs typeface="Times New Roman" pitchFamily="18" charset="0"/>
              </a:rPr>
              <a:t>мувофиқ</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давлат</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органларининг</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ходимлари</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мансаб</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ёки</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хизмат</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мажбуриятларини</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бажариш</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чоғида</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манфаатлар</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тўқнашувига</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олиб</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келадиган</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ёки</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олиб</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келиши</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мумкин</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бўлган</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шахсий</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манфаатдорликка</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йўл</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қўймаслиги</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керак-деб</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эътироф</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этилган</a:t>
            </a:r>
            <a:r>
              <a:rPr lang="ru-RU" sz="3600" dirty="0">
                <a:latin typeface="Times New Roman" pitchFamily="18" charset="0"/>
                <a:cs typeface="Times New Roman" pitchFamily="18" charset="0"/>
              </a:rPr>
              <a:t>.</a:t>
            </a:r>
          </a:p>
        </p:txBody>
      </p:sp>
    </p:spTree>
    <p:extLst>
      <p:ext uri="{BB962C8B-B14F-4D97-AF65-F5344CB8AC3E}">
        <p14:creationId xmlns:p14="http://schemas.microsoft.com/office/powerpoint/2010/main" val="2945766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412956"/>
            <a:ext cx="9144000" cy="707922"/>
          </a:xfrm>
        </p:spPr>
        <p:txBody>
          <a:bodyPr>
            <a:normAutofit/>
          </a:bodyPr>
          <a:lstStyle/>
          <a:p>
            <a:r>
              <a:rPr lang="ru-RU" sz="2800" b="1" dirty="0" err="1">
                <a:solidFill>
                  <a:srgbClr val="0070C0"/>
                </a:solidFill>
                <a:latin typeface="Times New Roman" pitchFamily="18" charset="0"/>
                <a:cs typeface="Times New Roman" pitchFamily="18" charset="0"/>
              </a:rPr>
              <a:t>Ўзбекистон</a:t>
            </a:r>
            <a:r>
              <a:rPr lang="ru-RU" sz="2800" b="1" dirty="0">
                <a:solidFill>
                  <a:srgbClr val="0070C0"/>
                </a:solidFill>
                <a:latin typeface="Times New Roman" pitchFamily="18" charset="0"/>
                <a:cs typeface="Times New Roman" pitchFamily="18" charset="0"/>
              </a:rPr>
              <a:t> </a:t>
            </a:r>
            <a:r>
              <a:rPr lang="ru-RU" sz="2800" b="1" dirty="0" err="1">
                <a:solidFill>
                  <a:srgbClr val="0070C0"/>
                </a:solidFill>
                <a:latin typeface="Times New Roman" pitchFamily="18" charset="0"/>
                <a:cs typeface="Times New Roman" pitchFamily="18" charset="0"/>
              </a:rPr>
              <a:t>Республикасининг</a:t>
            </a:r>
            <a:r>
              <a:rPr lang="ru-RU" sz="2800" b="1" dirty="0">
                <a:solidFill>
                  <a:srgbClr val="0070C0"/>
                </a:solidFill>
                <a:latin typeface="Times New Roman" pitchFamily="18" charset="0"/>
                <a:cs typeface="Times New Roman" pitchFamily="18" charset="0"/>
              </a:rPr>
              <a:t> </a:t>
            </a:r>
            <a:r>
              <a:rPr lang="ru-RU" sz="2800" b="1" dirty="0" err="1">
                <a:solidFill>
                  <a:srgbClr val="0070C0"/>
                </a:solidFill>
                <a:latin typeface="Times New Roman" pitchFamily="18" charset="0"/>
                <a:cs typeface="Times New Roman" pitchFamily="18" charset="0"/>
              </a:rPr>
              <a:t>Меҳнат</a:t>
            </a:r>
            <a:r>
              <a:rPr lang="ru-RU" sz="2800" b="1" dirty="0">
                <a:solidFill>
                  <a:srgbClr val="0070C0"/>
                </a:solidFill>
                <a:latin typeface="Times New Roman" pitchFamily="18" charset="0"/>
                <a:cs typeface="Times New Roman" pitchFamily="18" charset="0"/>
              </a:rPr>
              <a:t> </a:t>
            </a:r>
            <a:r>
              <a:rPr lang="ru-RU" sz="2800" b="1" dirty="0" err="1">
                <a:solidFill>
                  <a:srgbClr val="0070C0"/>
                </a:solidFill>
                <a:latin typeface="Times New Roman" pitchFamily="18" charset="0"/>
                <a:cs typeface="Times New Roman" pitchFamily="18" charset="0"/>
              </a:rPr>
              <a:t>кодекси</a:t>
            </a:r>
            <a:endParaRPr lang="ru-RU" sz="2800" b="1" dirty="0">
              <a:solidFill>
                <a:srgbClr val="0070C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523999" y="1710813"/>
            <a:ext cx="9729019" cy="3923071"/>
          </a:xfrm>
        </p:spPr>
        <p:txBody>
          <a:bodyPr>
            <a:noAutofit/>
          </a:bodyPr>
          <a:lstStyle/>
          <a:p>
            <a:pPr algn="just"/>
            <a:r>
              <a:rPr lang="ru-RU" sz="2800" dirty="0" err="1">
                <a:solidFill>
                  <a:srgbClr val="0070C0"/>
                </a:solidFill>
                <a:latin typeface="Times New Roman" pitchFamily="18" charset="0"/>
                <a:cs typeface="Times New Roman" pitchFamily="18" charset="0"/>
              </a:rPr>
              <a:t>Кодекснинг</a:t>
            </a:r>
            <a:r>
              <a:rPr lang="ru-RU" sz="2800" dirty="0">
                <a:solidFill>
                  <a:srgbClr val="0070C0"/>
                </a:solidFill>
                <a:latin typeface="Times New Roman" pitchFamily="18" charset="0"/>
                <a:cs typeface="Times New Roman" pitchFamily="18" charset="0"/>
              </a:rPr>
              <a:t> 79-моддасига </a:t>
            </a:r>
            <a:r>
              <a:rPr lang="ru-RU" sz="2800" dirty="0" err="1">
                <a:solidFill>
                  <a:srgbClr val="0070C0"/>
                </a:solidFill>
                <a:latin typeface="Times New Roman" pitchFamily="18" charset="0"/>
                <a:cs typeface="Times New Roman" pitchFamily="18" charset="0"/>
              </a:rPr>
              <a:t>биноан</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Ўзаро</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яқин қариндош ёки</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қуда-анда бўлган</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шахсларнинг</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ота-оналар</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ака-укалар</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опа-сингиллар</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ўғил ва</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қизлар</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эр-хотинлар</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шунингдек</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эр-хотинларнинг</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ота-оналари</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ака-укалари</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опа-сингиллари</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ва</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болалари</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башарти</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улардан</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бири</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иккинчисига</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бевосита</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бўйсуниб</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ёки</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унинг</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назорати</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остида</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хизмат</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қиладиган бўлса</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бир</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давлат</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корхонасида</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бирга</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хизмат</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қилишлари тақиқланади</a:t>
            </a:r>
            <a:r>
              <a:rPr lang="ru-RU" sz="2800" dirty="0">
                <a:solidFill>
                  <a:srgbClr val="0070C0"/>
                </a:solidFill>
                <a:latin typeface="Times New Roman" pitchFamily="18" charset="0"/>
                <a:cs typeface="Times New Roman" pitchFamily="18" charset="0"/>
              </a:rPr>
              <a:t>”, -</a:t>
            </a:r>
            <a:r>
              <a:rPr lang="ru-RU" sz="2800" dirty="0" err="1">
                <a:solidFill>
                  <a:srgbClr val="0070C0"/>
                </a:solidFill>
                <a:latin typeface="Times New Roman" pitchFamily="18" charset="0"/>
                <a:cs typeface="Times New Roman" pitchFamily="18" charset="0"/>
              </a:rPr>
              <a:t>дейилган</a:t>
            </a:r>
            <a:r>
              <a:rPr lang="ru-RU" sz="2800"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145584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Oval 137">
            <a:extLst>
              <a:ext uri="{FF2B5EF4-FFF2-40B4-BE49-F238E27FC236}">
                <a16:creationId xmlns:a16="http://schemas.microsoft.com/office/drawing/2014/main" id="{92E94BFD-D65A-4473-B7DA-A49BDDDBABC3}"/>
              </a:ext>
            </a:extLst>
          </p:cNvPr>
          <p:cNvSpPr/>
          <p:nvPr/>
        </p:nvSpPr>
        <p:spPr>
          <a:xfrm>
            <a:off x="4209381" y="1887571"/>
            <a:ext cx="3792903" cy="3792903"/>
          </a:xfrm>
          <a:prstGeom prst="ellipse">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400">
              <a:latin typeface="Times New Roman" panose="02020603050405020304" pitchFamily="18" charset="0"/>
              <a:cs typeface="Times New Roman" panose="02020603050405020304" pitchFamily="18" charset="0"/>
            </a:endParaRPr>
          </a:p>
        </p:txBody>
      </p:sp>
      <p:sp>
        <p:nvSpPr>
          <p:cNvPr id="105" name="Freeform: Shape 104">
            <a:extLst>
              <a:ext uri="{FF2B5EF4-FFF2-40B4-BE49-F238E27FC236}">
                <a16:creationId xmlns:a16="http://schemas.microsoft.com/office/drawing/2014/main" id="{DC4ED72B-E758-49A4-857D-7325C184BDF1}"/>
              </a:ext>
            </a:extLst>
          </p:cNvPr>
          <p:cNvSpPr/>
          <p:nvPr/>
        </p:nvSpPr>
        <p:spPr>
          <a:xfrm>
            <a:off x="3845232" y="1729346"/>
            <a:ext cx="1581133" cy="1923748"/>
          </a:xfrm>
          <a:custGeom>
            <a:avLst/>
            <a:gdLst>
              <a:gd name="connsiteX0" fmla="*/ 0 w 1581133"/>
              <a:gd name="connsiteY0" fmla="*/ 0 h 1923748"/>
              <a:gd name="connsiteX1" fmla="*/ 1581133 w 1581133"/>
              <a:gd name="connsiteY1" fmla="*/ 1580884 h 1923748"/>
              <a:gd name="connsiteX2" fmla="*/ 1568184 w 1581133"/>
              <a:gd name="connsiteY2" fmla="*/ 1596578 h 1923748"/>
              <a:gd name="connsiteX3" fmla="*/ 1442540 w 1581133"/>
              <a:gd name="connsiteY3" fmla="*/ 1895161 h 1923748"/>
              <a:gd name="connsiteX4" fmla="*/ 1439658 w 1581133"/>
              <a:gd name="connsiteY4" fmla="*/ 1923748 h 1923748"/>
              <a:gd name="connsiteX5" fmla="*/ 0 w 1581133"/>
              <a:gd name="connsiteY5" fmla="*/ 1923748 h 192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1133" h="1923748">
                <a:moveTo>
                  <a:pt x="0" y="0"/>
                </a:moveTo>
                <a:lnTo>
                  <a:pt x="1581133" y="1580884"/>
                </a:lnTo>
                <a:lnTo>
                  <a:pt x="1568184" y="1596578"/>
                </a:lnTo>
                <a:cubicBezTo>
                  <a:pt x="1508160" y="1685425"/>
                  <a:pt x="1464787" y="1786445"/>
                  <a:pt x="1442540" y="1895161"/>
                </a:cubicBezTo>
                <a:lnTo>
                  <a:pt x="1439658" y="1923748"/>
                </a:lnTo>
                <a:lnTo>
                  <a:pt x="0" y="1923748"/>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400">
              <a:latin typeface="Times New Roman" panose="02020603050405020304" pitchFamily="18" charset="0"/>
              <a:cs typeface="Times New Roman" panose="02020603050405020304" pitchFamily="18" charset="0"/>
            </a:endParaRPr>
          </a:p>
        </p:txBody>
      </p:sp>
      <p:sp>
        <p:nvSpPr>
          <p:cNvPr id="45" name="Freeform: Shape 44">
            <a:extLst>
              <a:ext uri="{FF2B5EF4-FFF2-40B4-BE49-F238E27FC236}">
                <a16:creationId xmlns:a16="http://schemas.microsoft.com/office/drawing/2014/main" id="{3E22956F-C27A-4D75-B1EB-F0DAEC5172BD}"/>
              </a:ext>
            </a:extLst>
          </p:cNvPr>
          <p:cNvSpPr/>
          <p:nvPr/>
        </p:nvSpPr>
        <p:spPr>
          <a:xfrm>
            <a:off x="4042889" y="1532195"/>
            <a:ext cx="1923244" cy="1581091"/>
          </a:xfrm>
          <a:custGeom>
            <a:avLst/>
            <a:gdLst>
              <a:gd name="connsiteX0" fmla="*/ 0 w 1923244"/>
              <a:gd name="connsiteY0" fmla="*/ 0 h 1581091"/>
              <a:gd name="connsiteX1" fmla="*/ 1923244 w 1923244"/>
              <a:gd name="connsiteY1" fmla="*/ 0 h 1581091"/>
              <a:gd name="connsiteX2" fmla="*/ 1923244 w 1923244"/>
              <a:gd name="connsiteY2" fmla="*/ 1438177 h 1581091"/>
              <a:gd name="connsiteX3" fmla="*/ 1894656 w 1923244"/>
              <a:gd name="connsiteY3" fmla="*/ 1442540 h 1581091"/>
              <a:gd name="connsiteX4" fmla="*/ 1596073 w 1923244"/>
              <a:gd name="connsiteY4" fmla="*/ 1568184 h 1581091"/>
              <a:gd name="connsiteX5" fmla="*/ 1580429 w 1923244"/>
              <a:gd name="connsiteY5" fmla="*/ 1581091 h 158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3244" h="1581091">
                <a:moveTo>
                  <a:pt x="0" y="0"/>
                </a:moveTo>
                <a:lnTo>
                  <a:pt x="1923244" y="0"/>
                </a:lnTo>
                <a:lnTo>
                  <a:pt x="1923244" y="1438177"/>
                </a:lnTo>
                <a:lnTo>
                  <a:pt x="1894656" y="1442540"/>
                </a:lnTo>
                <a:cubicBezTo>
                  <a:pt x="1785940" y="1464786"/>
                  <a:pt x="1684920" y="1508160"/>
                  <a:pt x="1596073" y="1568184"/>
                </a:cubicBezTo>
                <a:lnTo>
                  <a:pt x="1580429" y="1581091"/>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400">
              <a:latin typeface="Times New Roman" panose="02020603050405020304" pitchFamily="18" charset="0"/>
              <a:cs typeface="Times New Roman" panose="02020603050405020304" pitchFamily="18" charset="0"/>
            </a:endParaRPr>
          </a:p>
        </p:txBody>
      </p:sp>
      <p:sp>
        <p:nvSpPr>
          <p:cNvPr id="47" name="Freeform: Shape 46">
            <a:extLst>
              <a:ext uri="{FF2B5EF4-FFF2-40B4-BE49-F238E27FC236}">
                <a16:creationId xmlns:a16="http://schemas.microsoft.com/office/drawing/2014/main" id="{8A5ED1CC-5925-486C-9C69-D808F5B07AAC}"/>
              </a:ext>
            </a:extLst>
          </p:cNvPr>
          <p:cNvSpPr/>
          <p:nvPr/>
        </p:nvSpPr>
        <p:spPr>
          <a:xfrm>
            <a:off x="6245532" y="1532194"/>
            <a:ext cx="1923244" cy="1581092"/>
          </a:xfrm>
          <a:custGeom>
            <a:avLst/>
            <a:gdLst>
              <a:gd name="connsiteX0" fmla="*/ 0 w 1923244"/>
              <a:gd name="connsiteY0" fmla="*/ 0 h 1581092"/>
              <a:gd name="connsiteX1" fmla="*/ 1923244 w 1923244"/>
              <a:gd name="connsiteY1" fmla="*/ 0 h 1581092"/>
              <a:gd name="connsiteX2" fmla="*/ 342815 w 1923244"/>
              <a:gd name="connsiteY2" fmla="*/ 1581092 h 1581092"/>
              <a:gd name="connsiteX3" fmla="*/ 327171 w 1923244"/>
              <a:gd name="connsiteY3" fmla="*/ 1568184 h 1581092"/>
              <a:gd name="connsiteX4" fmla="*/ 28587 w 1923244"/>
              <a:gd name="connsiteY4" fmla="*/ 1442540 h 1581092"/>
              <a:gd name="connsiteX5" fmla="*/ 0 w 1923244"/>
              <a:gd name="connsiteY5" fmla="*/ 1438177 h 158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3244" h="1581092">
                <a:moveTo>
                  <a:pt x="0" y="0"/>
                </a:moveTo>
                <a:lnTo>
                  <a:pt x="1923244" y="0"/>
                </a:lnTo>
                <a:lnTo>
                  <a:pt x="342815" y="1581092"/>
                </a:lnTo>
                <a:lnTo>
                  <a:pt x="327171" y="1568184"/>
                </a:lnTo>
                <a:cubicBezTo>
                  <a:pt x="238324" y="1508160"/>
                  <a:pt x="137303" y="1464786"/>
                  <a:pt x="28587" y="1442540"/>
                </a:cubicBezTo>
                <a:lnTo>
                  <a:pt x="0" y="1438177"/>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400">
              <a:latin typeface="Times New Roman" panose="02020603050405020304" pitchFamily="18" charset="0"/>
              <a:cs typeface="Times New Roman" panose="02020603050405020304" pitchFamily="18" charset="0"/>
            </a:endParaRPr>
          </a:p>
        </p:txBody>
      </p:sp>
      <p:sp>
        <p:nvSpPr>
          <p:cNvPr id="99" name="Freeform: Shape 98">
            <a:extLst>
              <a:ext uri="{FF2B5EF4-FFF2-40B4-BE49-F238E27FC236}">
                <a16:creationId xmlns:a16="http://schemas.microsoft.com/office/drawing/2014/main" id="{7CBE5CE0-9BB9-4856-A1FD-53B3FB3F4519}"/>
              </a:ext>
            </a:extLst>
          </p:cNvPr>
          <p:cNvSpPr/>
          <p:nvPr/>
        </p:nvSpPr>
        <p:spPr>
          <a:xfrm>
            <a:off x="6785341" y="1729852"/>
            <a:ext cx="1581091" cy="1923243"/>
          </a:xfrm>
          <a:custGeom>
            <a:avLst/>
            <a:gdLst>
              <a:gd name="connsiteX0" fmla="*/ 1581091 w 1581091"/>
              <a:gd name="connsiteY0" fmla="*/ 0 h 1923243"/>
              <a:gd name="connsiteX1" fmla="*/ 1581091 w 1581091"/>
              <a:gd name="connsiteY1" fmla="*/ 1923243 h 1923243"/>
              <a:gd name="connsiteX2" fmla="*/ 141433 w 1581091"/>
              <a:gd name="connsiteY2" fmla="*/ 1923243 h 1923243"/>
              <a:gd name="connsiteX3" fmla="*/ 138552 w 1581091"/>
              <a:gd name="connsiteY3" fmla="*/ 1894656 h 1923243"/>
              <a:gd name="connsiteX4" fmla="*/ 12907 w 1581091"/>
              <a:gd name="connsiteY4" fmla="*/ 1596073 h 1923243"/>
              <a:gd name="connsiteX5" fmla="*/ 0 w 1581091"/>
              <a:gd name="connsiteY5" fmla="*/ 1580429 h 192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1091" h="1923243">
                <a:moveTo>
                  <a:pt x="1581091" y="0"/>
                </a:moveTo>
                <a:lnTo>
                  <a:pt x="1581091" y="1923243"/>
                </a:lnTo>
                <a:lnTo>
                  <a:pt x="141433" y="1923243"/>
                </a:lnTo>
                <a:lnTo>
                  <a:pt x="138552" y="1894656"/>
                </a:lnTo>
                <a:cubicBezTo>
                  <a:pt x="116305" y="1785940"/>
                  <a:pt x="72931" y="1684920"/>
                  <a:pt x="12907" y="1596073"/>
                </a:cubicBezTo>
                <a:lnTo>
                  <a:pt x="0" y="1580429"/>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400">
              <a:latin typeface="Times New Roman" panose="02020603050405020304" pitchFamily="18" charset="0"/>
              <a:cs typeface="Times New Roman" panose="02020603050405020304" pitchFamily="18" charset="0"/>
            </a:endParaRPr>
          </a:p>
        </p:txBody>
      </p:sp>
      <p:sp>
        <p:nvSpPr>
          <p:cNvPr id="103" name="Freeform: Shape 102">
            <a:extLst>
              <a:ext uri="{FF2B5EF4-FFF2-40B4-BE49-F238E27FC236}">
                <a16:creationId xmlns:a16="http://schemas.microsoft.com/office/drawing/2014/main" id="{DBD4B92B-8771-4121-B187-1B8179A60D41}"/>
              </a:ext>
            </a:extLst>
          </p:cNvPr>
          <p:cNvSpPr/>
          <p:nvPr/>
        </p:nvSpPr>
        <p:spPr>
          <a:xfrm>
            <a:off x="3845232" y="3932495"/>
            <a:ext cx="1581190" cy="1924459"/>
          </a:xfrm>
          <a:custGeom>
            <a:avLst/>
            <a:gdLst>
              <a:gd name="connsiteX0" fmla="*/ 0 w 1581190"/>
              <a:gd name="connsiteY0" fmla="*/ 0 h 1924459"/>
              <a:gd name="connsiteX1" fmla="*/ 1439658 w 1581190"/>
              <a:gd name="connsiteY1" fmla="*/ 0 h 1924459"/>
              <a:gd name="connsiteX2" fmla="*/ 1442540 w 1581190"/>
              <a:gd name="connsiteY2" fmla="*/ 28587 h 1924459"/>
              <a:gd name="connsiteX3" fmla="*/ 1568184 w 1581190"/>
              <a:gd name="connsiteY3" fmla="*/ 327171 h 1924459"/>
              <a:gd name="connsiteX4" fmla="*/ 1581190 w 1581190"/>
              <a:gd name="connsiteY4" fmla="*/ 342934 h 1924459"/>
              <a:gd name="connsiteX5" fmla="*/ 0 w 1581190"/>
              <a:gd name="connsiteY5" fmla="*/ 1924459 h 19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1190" h="1924459">
                <a:moveTo>
                  <a:pt x="0" y="0"/>
                </a:moveTo>
                <a:lnTo>
                  <a:pt x="1439658" y="0"/>
                </a:lnTo>
                <a:lnTo>
                  <a:pt x="1442540" y="28587"/>
                </a:lnTo>
                <a:cubicBezTo>
                  <a:pt x="1464787" y="137303"/>
                  <a:pt x="1508160" y="238324"/>
                  <a:pt x="1568184" y="327171"/>
                </a:cubicBezTo>
                <a:lnTo>
                  <a:pt x="1581190" y="342934"/>
                </a:lnTo>
                <a:lnTo>
                  <a:pt x="0" y="1924459"/>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400">
              <a:latin typeface="Times New Roman" panose="02020603050405020304" pitchFamily="18" charset="0"/>
              <a:cs typeface="Times New Roman" panose="02020603050405020304" pitchFamily="18" charset="0"/>
            </a:endParaRPr>
          </a:p>
        </p:txBody>
      </p:sp>
      <p:sp>
        <p:nvSpPr>
          <p:cNvPr id="101" name="Freeform: Shape 100">
            <a:extLst>
              <a:ext uri="{FF2B5EF4-FFF2-40B4-BE49-F238E27FC236}">
                <a16:creationId xmlns:a16="http://schemas.microsoft.com/office/drawing/2014/main" id="{DDA0EB00-08CF-447E-8B33-630653AF3D7D}"/>
              </a:ext>
            </a:extLst>
          </p:cNvPr>
          <p:cNvSpPr/>
          <p:nvPr/>
        </p:nvSpPr>
        <p:spPr>
          <a:xfrm>
            <a:off x="6785284" y="3932494"/>
            <a:ext cx="1581148" cy="1923954"/>
          </a:xfrm>
          <a:custGeom>
            <a:avLst/>
            <a:gdLst>
              <a:gd name="connsiteX0" fmla="*/ 141490 w 1581148"/>
              <a:gd name="connsiteY0" fmla="*/ 0 h 1923954"/>
              <a:gd name="connsiteX1" fmla="*/ 1581148 w 1581148"/>
              <a:gd name="connsiteY1" fmla="*/ 0 h 1923954"/>
              <a:gd name="connsiteX2" fmla="*/ 1581148 w 1581148"/>
              <a:gd name="connsiteY2" fmla="*/ 1923954 h 1923954"/>
              <a:gd name="connsiteX3" fmla="*/ 0 w 1581148"/>
              <a:gd name="connsiteY3" fmla="*/ 342884 h 1923954"/>
              <a:gd name="connsiteX4" fmla="*/ 12964 w 1581148"/>
              <a:gd name="connsiteY4" fmla="*/ 327171 h 1923954"/>
              <a:gd name="connsiteX5" fmla="*/ 138609 w 1581148"/>
              <a:gd name="connsiteY5" fmla="*/ 28587 h 192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1148" h="1923954">
                <a:moveTo>
                  <a:pt x="141490" y="0"/>
                </a:moveTo>
                <a:lnTo>
                  <a:pt x="1581148" y="0"/>
                </a:lnTo>
                <a:lnTo>
                  <a:pt x="1581148" y="1923954"/>
                </a:lnTo>
                <a:lnTo>
                  <a:pt x="0" y="342884"/>
                </a:lnTo>
                <a:lnTo>
                  <a:pt x="12964" y="327171"/>
                </a:lnTo>
                <a:cubicBezTo>
                  <a:pt x="72988" y="238324"/>
                  <a:pt x="116362" y="137303"/>
                  <a:pt x="138609" y="28587"/>
                </a:cubicBez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400">
              <a:latin typeface="Times New Roman" panose="02020603050405020304" pitchFamily="18" charset="0"/>
              <a:cs typeface="Times New Roman" panose="02020603050405020304" pitchFamily="18" charset="0"/>
            </a:endParaRPr>
          </a:p>
        </p:txBody>
      </p:sp>
      <p:sp>
        <p:nvSpPr>
          <p:cNvPr id="71" name="Freeform: Shape 70">
            <a:extLst>
              <a:ext uri="{FF2B5EF4-FFF2-40B4-BE49-F238E27FC236}">
                <a16:creationId xmlns:a16="http://schemas.microsoft.com/office/drawing/2014/main" id="{1AB2D4E8-FC46-4038-9674-938F0B016308}"/>
              </a:ext>
            </a:extLst>
          </p:cNvPr>
          <p:cNvSpPr/>
          <p:nvPr/>
        </p:nvSpPr>
        <p:spPr>
          <a:xfrm>
            <a:off x="4042889" y="4472304"/>
            <a:ext cx="1923244" cy="1581091"/>
          </a:xfrm>
          <a:custGeom>
            <a:avLst/>
            <a:gdLst>
              <a:gd name="connsiteX0" fmla="*/ 1580429 w 1923244"/>
              <a:gd name="connsiteY0" fmla="*/ 0 h 1581091"/>
              <a:gd name="connsiteX1" fmla="*/ 1596073 w 1923244"/>
              <a:gd name="connsiteY1" fmla="*/ 12907 h 1581091"/>
              <a:gd name="connsiteX2" fmla="*/ 1894656 w 1923244"/>
              <a:gd name="connsiteY2" fmla="*/ 138551 h 1581091"/>
              <a:gd name="connsiteX3" fmla="*/ 1923244 w 1923244"/>
              <a:gd name="connsiteY3" fmla="*/ 142915 h 1581091"/>
              <a:gd name="connsiteX4" fmla="*/ 1923244 w 1923244"/>
              <a:gd name="connsiteY4" fmla="*/ 1581091 h 1581091"/>
              <a:gd name="connsiteX5" fmla="*/ 0 w 1923244"/>
              <a:gd name="connsiteY5" fmla="*/ 1581091 h 158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3244" h="1581091">
                <a:moveTo>
                  <a:pt x="1580429" y="0"/>
                </a:moveTo>
                <a:lnTo>
                  <a:pt x="1596073" y="12907"/>
                </a:lnTo>
                <a:cubicBezTo>
                  <a:pt x="1684920" y="72931"/>
                  <a:pt x="1785940" y="116305"/>
                  <a:pt x="1894656" y="138551"/>
                </a:cubicBezTo>
                <a:lnTo>
                  <a:pt x="1923244" y="142915"/>
                </a:lnTo>
                <a:lnTo>
                  <a:pt x="1923244" y="1581091"/>
                </a:lnTo>
                <a:lnTo>
                  <a:pt x="0" y="1581091"/>
                </a:ln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400">
              <a:latin typeface="Times New Roman" panose="02020603050405020304" pitchFamily="18" charset="0"/>
              <a:cs typeface="Times New Roman" panose="02020603050405020304" pitchFamily="18" charset="0"/>
            </a:endParaRPr>
          </a:p>
        </p:txBody>
      </p:sp>
      <p:sp>
        <p:nvSpPr>
          <p:cNvPr id="72" name="Freeform: Shape 71">
            <a:extLst>
              <a:ext uri="{FF2B5EF4-FFF2-40B4-BE49-F238E27FC236}">
                <a16:creationId xmlns:a16="http://schemas.microsoft.com/office/drawing/2014/main" id="{81A95603-BF3B-45F4-A51B-E82B61E16954}"/>
              </a:ext>
            </a:extLst>
          </p:cNvPr>
          <p:cNvSpPr/>
          <p:nvPr/>
        </p:nvSpPr>
        <p:spPr>
          <a:xfrm>
            <a:off x="6245532" y="4472304"/>
            <a:ext cx="1923244" cy="1581091"/>
          </a:xfrm>
          <a:custGeom>
            <a:avLst/>
            <a:gdLst>
              <a:gd name="connsiteX0" fmla="*/ 342815 w 1923244"/>
              <a:gd name="connsiteY0" fmla="*/ 0 h 1581091"/>
              <a:gd name="connsiteX1" fmla="*/ 1923244 w 1923244"/>
              <a:gd name="connsiteY1" fmla="*/ 1581091 h 1581091"/>
              <a:gd name="connsiteX2" fmla="*/ 0 w 1923244"/>
              <a:gd name="connsiteY2" fmla="*/ 1581091 h 1581091"/>
              <a:gd name="connsiteX3" fmla="*/ 0 w 1923244"/>
              <a:gd name="connsiteY3" fmla="*/ 142914 h 1581091"/>
              <a:gd name="connsiteX4" fmla="*/ 28587 w 1923244"/>
              <a:gd name="connsiteY4" fmla="*/ 138551 h 1581091"/>
              <a:gd name="connsiteX5" fmla="*/ 327171 w 1923244"/>
              <a:gd name="connsiteY5" fmla="*/ 12907 h 158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3244" h="1581091">
                <a:moveTo>
                  <a:pt x="342815" y="0"/>
                </a:moveTo>
                <a:lnTo>
                  <a:pt x="1923244" y="1581091"/>
                </a:lnTo>
                <a:lnTo>
                  <a:pt x="0" y="1581091"/>
                </a:lnTo>
                <a:lnTo>
                  <a:pt x="0" y="142914"/>
                </a:lnTo>
                <a:lnTo>
                  <a:pt x="28587" y="138551"/>
                </a:lnTo>
                <a:cubicBezTo>
                  <a:pt x="137303" y="116305"/>
                  <a:pt x="238324" y="72931"/>
                  <a:pt x="327171" y="12907"/>
                </a:cubicBezTo>
                <a:close/>
              </a:path>
            </a:pathLst>
          </a:cu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400">
              <a:latin typeface="Times New Roman" panose="02020603050405020304" pitchFamily="18" charset="0"/>
              <a:cs typeface="Times New Roman" panose="02020603050405020304" pitchFamily="18" charset="0"/>
            </a:endParaRPr>
          </a:p>
        </p:txBody>
      </p:sp>
      <p:sp>
        <p:nvSpPr>
          <p:cNvPr id="76" name="Freeform: Shape 75">
            <a:extLst>
              <a:ext uri="{FF2B5EF4-FFF2-40B4-BE49-F238E27FC236}">
                <a16:creationId xmlns:a16="http://schemas.microsoft.com/office/drawing/2014/main" id="{E46D44F1-9117-4BCF-B4B6-0D85A85782E1}"/>
              </a:ext>
            </a:extLst>
          </p:cNvPr>
          <p:cNvSpPr/>
          <p:nvPr/>
        </p:nvSpPr>
        <p:spPr>
          <a:xfrm>
            <a:off x="5262444" y="2460276"/>
            <a:ext cx="703689" cy="653011"/>
          </a:xfrm>
          <a:custGeom>
            <a:avLst/>
            <a:gdLst>
              <a:gd name="connsiteX0" fmla="*/ 703689 w 703689"/>
              <a:gd name="connsiteY0" fmla="*/ 0 h 653011"/>
              <a:gd name="connsiteX1" fmla="*/ 703689 w 703689"/>
              <a:gd name="connsiteY1" fmla="*/ 510097 h 653011"/>
              <a:gd name="connsiteX2" fmla="*/ 675101 w 703689"/>
              <a:gd name="connsiteY2" fmla="*/ 514460 h 653011"/>
              <a:gd name="connsiteX3" fmla="*/ 376518 w 703689"/>
              <a:gd name="connsiteY3" fmla="*/ 640104 h 653011"/>
              <a:gd name="connsiteX4" fmla="*/ 360874 w 703689"/>
              <a:gd name="connsiteY4" fmla="*/ 653011 h 653011"/>
              <a:gd name="connsiteX5" fmla="*/ 0 w 703689"/>
              <a:gd name="connsiteY5" fmla="*/ 291986 h 653011"/>
              <a:gd name="connsiteX6" fmla="*/ 94265 w 703689"/>
              <a:gd name="connsiteY6" fmla="*/ 221495 h 653011"/>
              <a:gd name="connsiteX7" fmla="*/ 573361 w 703689"/>
              <a:gd name="connsiteY7" fmla="*/ 19891 h 653011"/>
              <a:gd name="connsiteX8" fmla="*/ 703689 w 703689"/>
              <a:gd name="connsiteY8" fmla="*/ 0 h 65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689" h="653011">
                <a:moveTo>
                  <a:pt x="703689" y="0"/>
                </a:moveTo>
                <a:lnTo>
                  <a:pt x="703689" y="510097"/>
                </a:lnTo>
                <a:lnTo>
                  <a:pt x="675101" y="514460"/>
                </a:lnTo>
                <a:cubicBezTo>
                  <a:pt x="566385" y="536706"/>
                  <a:pt x="465365" y="580080"/>
                  <a:pt x="376518" y="640104"/>
                </a:cubicBezTo>
                <a:lnTo>
                  <a:pt x="360874" y="653011"/>
                </a:lnTo>
                <a:lnTo>
                  <a:pt x="0" y="291986"/>
                </a:lnTo>
                <a:lnTo>
                  <a:pt x="94265" y="221495"/>
                </a:lnTo>
                <a:cubicBezTo>
                  <a:pt x="236826" y="125183"/>
                  <a:pt x="398920" y="55587"/>
                  <a:pt x="573361" y="19891"/>
                </a:cubicBezTo>
                <a:lnTo>
                  <a:pt x="703689" y="0"/>
                </a:lnTo>
                <a:close/>
              </a:path>
            </a:pathLst>
          </a:cu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400">
              <a:latin typeface="Times New Roman" panose="02020603050405020304" pitchFamily="18" charset="0"/>
              <a:cs typeface="Times New Roman" panose="02020603050405020304" pitchFamily="18" charset="0"/>
            </a:endParaRPr>
          </a:p>
        </p:txBody>
      </p:sp>
      <p:sp>
        <p:nvSpPr>
          <p:cNvPr id="79" name="Freeform: Shape 78">
            <a:extLst>
              <a:ext uri="{FF2B5EF4-FFF2-40B4-BE49-F238E27FC236}">
                <a16:creationId xmlns:a16="http://schemas.microsoft.com/office/drawing/2014/main" id="{A6C19420-5806-4E41-9BDF-921877F5BB41}"/>
              </a:ext>
            </a:extLst>
          </p:cNvPr>
          <p:cNvSpPr/>
          <p:nvPr/>
        </p:nvSpPr>
        <p:spPr>
          <a:xfrm>
            <a:off x="6245532" y="2460276"/>
            <a:ext cx="703689" cy="653011"/>
          </a:xfrm>
          <a:custGeom>
            <a:avLst/>
            <a:gdLst>
              <a:gd name="connsiteX0" fmla="*/ 0 w 703689"/>
              <a:gd name="connsiteY0" fmla="*/ 0 h 653011"/>
              <a:gd name="connsiteX1" fmla="*/ 130327 w 703689"/>
              <a:gd name="connsiteY1" fmla="*/ 19891 h 653011"/>
              <a:gd name="connsiteX2" fmla="*/ 609423 w 703689"/>
              <a:gd name="connsiteY2" fmla="*/ 221495 h 653011"/>
              <a:gd name="connsiteX3" fmla="*/ 703689 w 703689"/>
              <a:gd name="connsiteY3" fmla="*/ 291986 h 653011"/>
              <a:gd name="connsiteX4" fmla="*/ 342815 w 703689"/>
              <a:gd name="connsiteY4" fmla="*/ 653011 h 653011"/>
              <a:gd name="connsiteX5" fmla="*/ 327171 w 703689"/>
              <a:gd name="connsiteY5" fmla="*/ 640103 h 653011"/>
              <a:gd name="connsiteX6" fmla="*/ 28587 w 703689"/>
              <a:gd name="connsiteY6" fmla="*/ 514459 h 653011"/>
              <a:gd name="connsiteX7" fmla="*/ 0 w 703689"/>
              <a:gd name="connsiteY7" fmla="*/ 510096 h 653011"/>
              <a:gd name="connsiteX8" fmla="*/ 0 w 703689"/>
              <a:gd name="connsiteY8" fmla="*/ 0 h 65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689" h="653011">
                <a:moveTo>
                  <a:pt x="0" y="0"/>
                </a:moveTo>
                <a:lnTo>
                  <a:pt x="130327" y="19891"/>
                </a:lnTo>
                <a:cubicBezTo>
                  <a:pt x="304769" y="55587"/>
                  <a:pt x="466862" y="125183"/>
                  <a:pt x="609423" y="221495"/>
                </a:cubicBezTo>
                <a:lnTo>
                  <a:pt x="703689" y="291986"/>
                </a:lnTo>
                <a:lnTo>
                  <a:pt x="342815" y="653011"/>
                </a:lnTo>
                <a:lnTo>
                  <a:pt x="327171" y="640103"/>
                </a:lnTo>
                <a:cubicBezTo>
                  <a:pt x="238324" y="580079"/>
                  <a:pt x="137303" y="536705"/>
                  <a:pt x="28587" y="514459"/>
                </a:cubicBezTo>
                <a:lnTo>
                  <a:pt x="0" y="510096"/>
                </a:lnTo>
                <a:lnTo>
                  <a:pt x="0" y="0"/>
                </a:lnTo>
                <a:close/>
              </a:path>
            </a:pathLst>
          </a:custGeom>
          <a:gradFill flip="none" rotWithShape="1">
            <a:gsLst>
              <a:gs pos="20000">
                <a:schemeClr val="tx2">
                  <a:lumMod val="90000"/>
                  <a:lumOff val="10000"/>
                </a:schemeClr>
              </a:gs>
              <a:gs pos="100000">
                <a:schemeClr val="tx2">
                  <a:lumMod val="75000"/>
                  <a:lumOff val="25000"/>
                </a:schemeClr>
              </a:gs>
            </a:gsLst>
            <a:lin ang="174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400">
              <a:latin typeface="Times New Roman" panose="02020603050405020304" pitchFamily="18" charset="0"/>
              <a:cs typeface="Times New Roman" panose="02020603050405020304" pitchFamily="18" charset="0"/>
            </a:endParaRPr>
          </a:p>
        </p:txBody>
      </p:sp>
      <p:sp>
        <p:nvSpPr>
          <p:cNvPr id="83" name="Freeform: Shape 82">
            <a:extLst>
              <a:ext uri="{FF2B5EF4-FFF2-40B4-BE49-F238E27FC236}">
                <a16:creationId xmlns:a16="http://schemas.microsoft.com/office/drawing/2014/main" id="{6B03BA1E-F255-4F8D-BD52-8C04A9EC36C6}"/>
              </a:ext>
            </a:extLst>
          </p:cNvPr>
          <p:cNvSpPr/>
          <p:nvPr/>
        </p:nvSpPr>
        <p:spPr>
          <a:xfrm>
            <a:off x="4784102" y="2938782"/>
            <a:ext cx="653052" cy="703794"/>
          </a:xfrm>
          <a:custGeom>
            <a:avLst/>
            <a:gdLst>
              <a:gd name="connsiteX0" fmla="*/ 292065 w 653052"/>
              <a:gd name="connsiteY0" fmla="*/ 0 h 703794"/>
              <a:gd name="connsiteX1" fmla="*/ 653052 w 653052"/>
              <a:gd name="connsiteY1" fmla="*/ 360930 h 703794"/>
              <a:gd name="connsiteX2" fmla="*/ 640103 w 653052"/>
              <a:gd name="connsiteY2" fmla="*/ 376624 h 703794"/>
              <a:gd name="connsiteX3" fmla="*/ 514459 w 653052"/>
              <a:gd name="connsiteY3" fmla="*/ 675207 h 703794"/>
              <a:gd name="connsiteX4" fmla="*/ 511577 w 653052"/>
              <a:gd name="connsiteY4" fmla="*/ 703794 h 703794"/>
              <a:gd name="connsiteX5" fmla="*/ 0 w 653052"/>
              <a:gd name="connsiteY5" fmla="*/ 703794 h 703794"/>
              <a:gd name="connsiteX6" fmla="*/ 19890 w 653052"/>
              <a:gd name="connsiteY6" fmla="*/ 573468 h 703794"/>
              <a:gd name="connsiteX7" fmla="*/ 221494 w 653052"/>
              <a:gd name="connsiteY7" fmla="*/ 94372 h 703794"/>
              <a:gd name="connsiteX8" fmla="*/ 292065 w 653052"/>
              <a:gd name="connsiteY8" fmla="*/ 0 h 70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052" h="703794">
                <a:moveTo>
                  <a:pt x="292065" y="0"/>
                </a:moveTo>
                <a:lnTo>
                  <a:pt x="653052" y="360930"/>
                </a:lnTo>
                <a:lnTo>
                  <a:pt x="640103" y="376624"/>
                </a:lnTo>
                <a:cubicBezTo>
                  <a:pt x="580079" y="465471"/>
                  <a:pt x="536706" y="566491"/>
                  <a:pt x="514459" y="675207"/>
                </a:cubicBezTo>
                <a:lnTo>
                  <a:pt x="511577" y="703794"/>
                </a:lnTo>
                <a:lnTo>
                  <a:pt x="0" y="703794"/>
                </a:lnTo>
                <a:lnTo>
                  <a:pt x="19890" y="573468"/>
                </a:lnTo>
                <a:cubicBezTo>
                  <a:pt x="55586" y="399026"/>
                  <a:pt x="125182" y="236933"/>
                  <a:pt x="221494" y="94372"/>
                </a:cubicBezTo>
                <a:lnTo>
                  <a:pt x="292065" y="0"/>
                </a:lnTo>
                <a:close/>
              </a:path>
            </a:pathLst>
          </a:custGeom>
          <a:gradFill flip="none" rotWithShape="1">
            <a:gsLst>
              <a:gs pos="20000">
                <a:schemeClr val="accent5">
                  <a:lumMod val="75000"/>
                </a:schemeClr>
              </a:gs>
              <a:gs pos="100000">
                <a:schemeClr val="accent5"/>
              </a:gs>
            </a:gsLst>
            <a:lin ang="150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400">
              <a:latin typeface="Times New Roman" panose="02020603050405020304" pitchFamily="18" charset="0"/>
              <a:cs typeface="Times New Roman" panose="02020603050405020304" pitchFamily="18" charset="0"/>
            </a:endParaRPr>
          </a:p>
        </p:txBody>
      </p:sp>
      <p:sp>
        <p:nvSpPr>
          <p:cNvPr id="84" name="Freeform: Shape 83">
            <a:extLst>
              <a:ext uri="{FF2B5EF4-FFF2-40B4-BE49-F238E27FC236}">
                <a16:creationId xmlns:a16="http://schemas.microsoft.com/office/drawing/2014/main" id="{88DE2A02-AC37-4BE3-9E76-DC488867AD4D}"/>
              </a:ext>
            </a:extLst>
          </p:cNvPr>
          <p:cNvSpPr/>
          <p:nvPr/>
        </p:nvSpPr>
        <p:spPr>
          <a:xfrm>
            <a:off x="6785341" y="2949408"/>
            <a:ext cx="653011" cy="703687"/>
          </a:xfrm>
          <a:custGeom>
            <a:avLst/>
            <a:gdLst>
              <a:gd name="connsiteX0" fmla="*/ 361025 w 653011"/>
              <a:gd name="connsiteY0" fmla="*/ 0 h 703687"/>
              <a:gd name="connsiteX1" fmla="*/ 431516 w 653011"/>
              <a:gd name="connsiteY1" fmla="*/ 94265 h 703687"/>
              <a:gd name="connsiteX2" fmla="*/ 633120 w 653011"/>
              <a:gd name="connsiteY2" fmla="*/ 573361 h 703687"/>
              <a:gd name="connsiteX3" fmla="*/ 653011 w 653011"/>
              <a:gd name="connsiteY3" fmla="*/ 703687 h 703687"/>
              <a:gd name="connsiteX4" fmla="*/ 141433 w 653011"/>
              <a:gd name="connsiteY4" fmla="*/ 703687 h 703687"/>
              <a:gd name="connsiteX5" fmla="*/ 138552 w 653011"/>
              <a:gd name="connsiteY5" fmla="*/ 675100 h 703687"/>
              <a:gd name="connsiteX6" fmla="*/ 12907 w 653011"/>
              <a:gd name="connsiteY6" fmla="*/ 376517 h 703687"/>
              <a:gd name="connsiteX7" fmla="*/ 0 w 653011"/>
              <a:gd name="connsiteY7" fmla="*/ 360873 h 703687"/>
              <a:gd name="connsiteX8" fmla="*/ 361025 w 653011"/>
              <a:gd name="connsiteY8" fmla="*/ 0 h 70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011" h="703687">
                <a:moveTo>
                  <a:pt x="361025" y="0"/>
                </a:moveTo>
                <a:lnTo>
                  <a:pt x="431516" y="94265"/>
                </a:lnTo>
                <a:cubicBezTo>
                  <a:pt x="527828" y="236826"/>
                  <a:pt x="597424" y="398919"/>
                  <a:pt x="633120" y="573361"/>
                </a:cubicBezTo>
                <a:lnTo>
                  <a:pt x="653011" y="703687"/>
                </a:lnTo>
                <a:lnTo>
                  <a:pt x="141433" y="703687"/>
                </a:lnTo>
                <a:lnTo>
                  <a:pt x="138552" y="675100"/>
                </a:lnTo>
                <a:cubicBezTo>
                  <a:pt x="116305" y="566384"/>
                  <a:pt x="72931" y="465364"/>
                  <a:pt x="12907" y="376517"/>
                </a:cubicBezTo>
                <a:lnTo>
                  <a:pt x="0" y="360873"/>
                </a:lnTo>
                <a:lnTo>
                  <a:pt x="361025" y="0"/>
                </a:lnTo>
                <a:close/>
              </a:path>
            </a:pathLst>
          </a:custGeom>
          <a:gradFill flip="none" rotWithShape="1">
            <a:gsLst>
              <a:gs pos="30000">
                <a:srgbClr val="DE0000"/>
              </a:gs>
              <a:gs pos="100000">
                <a:srgbClr val="F60000"/>
              </a:gs>
            </a:gsLst>
            <a:lin ang="180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400">
              <a:latin typeface="Times New Roman" panose="02020603050405020304" pitchFamily="18" charset="0"/>
              <a:cs typeface="Times New Roman" panose="02020603050405020304" pitchFamily="18" charset="0"/>
            </a:endParaRPr>
          </a:p>
        </p:txBody>
      </p:sp>
      <p:sp>
        <p:nvSpPr>
          <p:cNvPr id="85" name="Freeform: Shape 84">
            <a:extLst>
              <a:ext uri="{FF2B5EF4-FFF2-40B4-BE49-F238E27FC236}">
                <a16:creationId xmlns:a16="http://schemas.microsoft.com/office/drawing/2014/main" id="{DE50B89F-9B27-49AC-AD2D-868E7A3CFEB6}"/>
              </a:ext>
            </a:extLst>
          </p:cNvPr>
          <p:cNvSpPr/>
          <p:nvPr/>
        </p:nvSpPr>
        <p:spPr>
          <a:xfrm>
            <a:off x="4773312" y="3932494"/>
            <a:ext cx="653110" cy="703944"/>
          </a:xfrm>
          <a:custGeom>
            <a:avLst/>
            <a:gdLst>
              <a:gd name="connsiteX0" fmla="*/ 0 w 653110"/>
              <a:gd name="connsiteY0" fmla="*/ 0 h 703944"/>
              <a:gd name="connsiteX1" fmla="*/ 511578 w 653110"/>
              <a:gd name="connsiteY1" fmla="*/ 0 h 703944"/>
              <a:gd name="connsiteX2" fmla="*/ 514460 w 653110"/>
              <a:gd name="connsiteY2" fmla="*/ 28587 h 703944"/>
              <a:gd name="connsiteX3" fmla="*/ 640104 w 653110"/>
              <a:gd name="connsiteY3" fmla="*/ 327171 h 703944"/>
              <a:gd name="connsiteX4" fmla="*/ 653110 w 653110"/>
              <a:gd name="connsiteY4" fmla="*/ 342934 h 703944"/>
              <a:gd name="connsiteX5" fmla="*/ 292177 w 653110"/>
              <a:gd name="connsiteY5" fmla="*/ 703944 h 703944"/>
              <a:gd name="connsiteX6" fmla="*/ 221495 w 653110"/>
              <a:gd name="connsiteY6" fmla="*/ 609424 h 703944"/>
              <a:gd name="connsiteX7" fmla="*/ 19891 w 653110"/>
              <a:gd name="connsiteY7" fmla="*/ 130328 h 703944"/>
              <a:gd name="connsiteX8" fmla="*/ 0 w 653110"/>
              <a:gd name="connsiteY8" fmla="*/ 0 h 70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110" h="703944">
                <a:moveTo>
                  <a:pt x="0" y="0"/>
                </a:moveTo>
                <a:lnTo>
                  <a:pt x="511578" y="0"/>
                </a:lnTo>
                <a:lnTo>
                  <a:pt x="514460" y="28587"/>
                </a:lnTo>
                <a:cubicBezTo>
                  <a:pt x="536707" y="137303"/>
                  <a:pt x="580080" y="238324"/>
                  <a:pt x="640104" y="327171"/>
                </a:cubicBezTo>
                <a:lnTo>
                  <a:pt x="653110" y="342934"/>
                </a:lnTo>
                <a:lnTo>
                  <a:pt x="292177" y="703944"/>
                </a:lnTo>
                <a:lnTo>
                  <a:pt x="221495" y="609424"/>
                </a:lnTo>
                <a:cubicBezTo>
                  <a:pt x="125183" y="466863"/>
                  <a:pt x="55587" y="304770"/>
                  <a:pt x="19891" y="130328"/>
                </a:cubicBezTo>
                <a:lnTo>
                  <a:pt x="0" y="0"/>
                </a:lnTo>
                <a:close/>
              </a:path>
            </a:pathLst>
          </a:custGeom>
          <a:solidFill>
            <a:srgbClr val="345A99"/>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400">
              <a:latin typeface="Times New Roman" panose="02020603050405020304" pitchFamily="18" charset="0"/>
              <a:cs typeface="Times New Roman" panose="02020603050405020304" pitchFamily="18" charset="0"/>
            </a:endParaRPr>
          </a:p>
        </p:txBody>
      </p:sp>
      <p:sp>
        <p:nvSpPr>
          <p:cNvPr id="86" name="Freeform: Shape 85">
            <a:extLst>
              <a:ext uri="{FF2B5EF4-FFF2-40B4-BE49-F238E27FC236}">
                <a16:creationId xmlns:a16="http://schemas.microsoft.com/office/drawing/2014/main" id="{7B2439AB-8221-4134-91F2-7042B176DD39}"/>
              </a:ext>
            </a:extLst>
          </p:cNvPr>
          <p:cNvSpPr/>
          <p:nvPr/>
        </p:nvSpPr>
        <p:spPr>
          <a:xfrm>
            <a:off x="6785284" y="3932494"/>
            <a:ext cx="653068" cy="703838"/>
          </a:xfrm>
          <a:custGeom>
            <a:avLst/>
            <a:gdLst>
              <a:gd name="connsiteX0" fmla="*/ 141490 w 653068"/>
              <a:gd name="connsiteY0" fmla="*/ 0 h 703838"/>
              <a:gd name="connsiteX1" fmla="*/ 653068 w 653068"/>
              <a:gd name="connsiteY1" fmla="*/ 0 h 703838"/>
              <a:gd name="connsiteX2" fmla="*/ 633177 w 653068"/>
              <a:gd name="connsiteY2" fmla="*/ 130328 h 703838"/>
              <a:gd name="connsiteX3" fmla="*/ 431573 w 653068"/>
              <a:gd name="connsiteY3" fmla="*/ 609424 h 703838"/>
              <a:gd name="connsiteX4" fmla="*/ 360971 w 653068"/>
              <a:gd name="connsiteY4" fmla="*/ 703838 h 703838"/>
              <a:gd name="connsiteX5" fmla="*/ 0 w 653068"/>
              <a:gd name="connsiteY5" fmla="*/ 342884 h 703838"/>
              <a:gd name="connsiteX6" fmla="*/ 12964 w 653068"/>
              <a:gd name="connsiteY6" fmla="*/ 327171 h 703838"/>
              <a:gd name="connsiteX7" fmla="*/ 138609 w 653068"/>
              <a:gd name="connsiteY7" fmla="*/ 28587 h 703838"/>
              <a:gd name="connsiteX8" fmla="*/ 141490 w 653068"/>
              <a:gd name="connsiteY8" fmla="*/ 0 h 70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068" h="703838">
                <a:moveTo>
                  <a:pt x="141490" y="0"/>
                </a:moveTo>
                <a:lnTo>
                  <a:pt x="653068" y="0"/>
                </a:lnTo>
                <a:lnTo>
                  <a:pt x="633177" y="130328"/>
                </a:lnTo>
                <a:cubicBezTo>
                  <a:pt x="597481" y="304770"/>
                  <a:pt x="527885" y="466863"/>
                  <a:pt x="431573" y="609424"/>
                </a:cubicBezTo>
                <a:lnTo>
                  <a:pt x="360971" y="703838"/>
                </a:lnTo>
                <a:lnTo>
                  <a:pt x="0" y="342884"/>
                </a:lnTo>
                <a:lnTo>
                  <a:pt x="12964" y="327171"/>
                </a:lnTo>
                <a:cubicBezTo>
                  <a:pt x="72988" y="238324"/>
                  <a:pt x="116362" y="137303"/>
                  <a:pt x="138609" y="28587"/>
                </a:cubicBezTo>
                <a:lnTo>
                  <a:pt x="141490" y="0"/>
                </a:lnTo>
                <a:close/>
              </a:path>
            </a:pathLst>
          </a:custGeom>
          <a:gradFill flip="none" rotWithShape="1">
            <a:gsLst>
              <a:gs pos="16000">
                <a:schemeClr val="accent4">
                  <a:lumMod val="75000"/>
                </a:schemeClr>
              </a:gs>
              <a:gs pos="100000">
                <a:schemeClr val="accent4"/>
              </a:gs>
            </a:gsLst>
            <a:lin ang="21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400">
              <a:latin typeface="Times New Roman" panose="02020603050405020304" pitchFamily="18" charset="0"/>
              <a:cs typeface="Times New Roman" panose="02020603050405020304" pitchFamily="18" charset="0"/>
            </a:endParaRPr>
          </a:p>
        </p:txBody>
      </p:sp>
      <p:sp>
        <p:nvSpPr>
          <p:cNvPr id="87" name="Freeform: Shape 86">
            <a:extLst>
              <a:ext uri="{FF2B5EF4-FFF2-40B4-BE49-F238E27FC236}">
                <a16:creationId xmlns:a16="http://schemas.microsoft.com/office/drawing/2014/main" id="{1FC2E0BA-D20B-4233-BC94-22AD947D45AE}"/>
              </a:ext>
            </a:extLst>
          </p:cNvPr>
          <p:cNvSpPr/>
          <p:nvPr/>
        </p:nvSpPr>
        <p:spPr>
          <a:xfrm>
            <a:off x="5262444" y="4472305"/>
            <a:ext cx="703689" cy="653011"/>
          </a:xfrm>
          <a:custGeom>
            <a:avLst/>
            <a:gdLst>
              <a:gd name="connsiteX0" fmla="*/ 360874 w 703689"/>
              <a:gd name="connsiteY0" fmla="*/ 0 h 653011"/>
              <a:gd name="connsiteX1" fmla="*/ 376518 w 703689"/>
              <a:gd name="connsiteY1" fmla="*/ 12907 h 653011"/>
              <a:gd name="connsiteX2" fmla="*/ 675101 w 703689"/>
              <a:gd name="connsiteY2" fmla="*/ 138551 h 653011"/>
              <a:gd name="connsiteX3" fmla="*/ 703689 w 703689"/>
              <a:gd name="connsiteY3" fmla="*/ 142915 h 653011"/>
              <a:gd name="connsiteX4" fmla="*/ 703689 w 703689"/>
              <a:gd name="connsiteY4" fmla="*/ 653011 h 653011"/>
              <a:gd name="connsiteX5" fmla="*/ 573361 w 703689"/>
              <a:gd name="connsiteY5" fmla="*/ 633120 h 653011"/>
              <a:gd name="connsiteX6" fmla="*/ 94265 w 703689"/>
              <a:gd name="connsiteY6" fmla="*/ 431516 h 653011"/>
              <a:gd name="connsiteX7" fmla="*/ 0 w 703689"/>
              <a:gd name="connsiteY7" fmla="*/ 361025 h 653011"/>
              <a:gd name="connsiteX8" fmla="*/ 360874 w 703689"/>
              <a:gd name="connsiteY8" fmla="*/ 0 h 65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689" h="653011">
                <a:moveTo>
                  <a:pt x="360874" y="0"/>
                </a:moveTo>
                <a:lnTo>
                  <a:pt x="376518" y="12907"/>
                </a:lnTo>
                <a:cubicBezTo>
                  <a:pt x="465365" y="72931"/>
                  <a:pt x="566385" y="116305"/>
                  <a:pt x="675101" y="138551"/>
                </a:cubicBezTo>
                <a:lnTo>
                  <a:pt x="703689" y="142915"/>
                </a:lnTo>
                <a:lnTo>
                  <a:pt x="703689" y="653011"/>
                </a:lnTo>
                <a:lnTo>
                  <a:pt x="573361" y="633120"/>
                </a:lnTo>
                <a:cubicBezTo>
                  <a:pt x="398920" y="597424"/>
                  <a:pt x="236826" y="527828"/>
                  <a:pt x="94265" y="431516"/>
                </a:cubicBezTo>
                <a:lnTo>
                  <a:pt x="0" y="361025"/>
                </a:lnTo>
                <a:lnTo>
                  <a:pt x="360874" y="0"/>
                </a:lnTo>
                <a:close/>
              </a:path>
            </a:pathLst>
          </a:custGeom>
          <a:gradFill flip="none" rotWithShape="1">
            <a:gsLst>
              <a:gs pos="5000">
                <a:schemeClr val="accent3">
                  <a:lumMod val="75000"/>
                </a:schemeClr>
              </a:gs>
              <a:gs pos="100000">
                <a:schemeClr val="accent3"/>
              </a:gs>
            </a:gsLst>
            <a:lin ang="60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400">
              <a:latin typeface="Times New Roman" panose="02020603050405020304" pitchFamily="18" charset="0"/>
              <a:cs typeface="Times New Roman" panose="02020603050405020304" pitchFamily="18" charset="0"/>
            </a:endParaRPr>
          </a:p>
        </p:txBody>
      </p:sp>
      <p:sp>
        <p:nvSpPr>
          <p:cNvPr id="88" name="Freeform: Shape 87">
            <a:extLst>
              <a:ext uri="{FF2B5EF4-FFF2-40B4-BE49-F238E27FC236}">
                <a16:creationId xmlns:a16="http://schemas.microsoft.com/office/drawing/2014/main" id="{D02F5085-E7D3-43F0-BE62-295692A54093}"/>
              </a:ext>
            </a:extLst>
          </p:cNvPr>
          <p:cNvSpPr/>
          <p:nvPr/>
        </p:nvSpPr>
        <p:spPr>
          <a:xfrm>
            <a:off x="6245532" y="4472305"/>
            <a:ext cx="703689" cy="653011"/>
          </a:xfrm>
          <a:custGeom>
            <a:avLst/>
            <a:gdLst>
              <a:gd name="connsiteX0" fmla="*/ 342815 w 703689"/>
              <a:gd name="connsiteY0" fmla="*/ 0 h 653011"/>
              <a:gd name="connsiteX1" fmla="*/ 703689 w 703689"/>
              <a:gd name="connsiteY1" fmla="*/ 361025 h 653011"/>
              <a:gd name="connsiteX2" fmla="*/ 609423 w 703689"/>
              <a:gd name="connsiteY2" fmla="*/ 431516 h 653011"/>
              <a:gd name="connsiteX3" fmla="*/ 130327 w 703689"/>
              <a:gd name="connsiteY3" fmla="*/ 633120 h 653011"/>
              <a:gd name="connsiteX4" fmla="*/ 0 w 703689"/>
              <a:gd name="connsiteY4" fmla="*/ 653011 h 653011"/>
              <a:gd name="connsiteX5" fmla="*/ 0 w 703689"/>
              <a:gd name="connsiteY5" fmla="*/ 142914 h 653011"/>
              <a:gd name="connsiteX6" fmla="*/ 28587 w 703689"/>
              <a:gd name="connsiteY6" fmla="*/ 138551 h 653011"/>
              <a:gd name="connsiteX7" fmla="*/ 327171 w 703689"/>
              <a:gd name="connsiteY7" fmla="*/ 12907 h 653011"/>
              <a:gd name="connsiteX8" fmla="*/ 342815 w 703689"/>
              <a:gd name="connsiteY8" fmla="*/ 0 h 65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689" h="653011">
                <a:moveTo>
                  <a:pt x="342815" y="0"/>
                </a:moveTo>
                <a:lnTo>
                  <a:pt x="703689" y="361025"/>
                </a:lnTo>
                <a:lnTo>
                  <a:pt x="609423" y="431516"/>
                </a:lnTo>
                <a:cubicBezTo>
                  <a:pt x="466862" y="527828"/>
                  <a:pt x="304769" y="597424"/>
                  <a:pt x="130327" y="633120"/>
                </a:cubicBezTo>
                <a:lnTo>
                  <a:pt x="0" y="653011"/>
                </a:lnTo>
                <a:lnTo>
                  <a:pt x="0" y="142914"/>
                </a:lnTo>
                <a:lnTo>
                  <a:pt x="28587" y="138551"/>
                </a:lnTo>
                <a:cubicBezTo>
                  <a:pt x="137303" y="116305"/>
                  <a:pt x="238324" y="72931"/>
                  <a:pt x="327171" y="12907"/>
                </a:cubicBezTo>
                <a:lnTo>
                  <a:pt x="342815" y="0"/>
                </a:lnTo>
                <a:close/>
              </a:path>
            </a:pathLst>
          </a:custGeom>
          <a:gradFill flip="none" rotWithShape="1">
            <a:gsLst>
              <a:gs pos="23000">
                <a:schemeClr val="accent6">
                  <a:lumMod val="75000"/>
                </a:schemeClr>
              </a:gs>
              <a:gs pos="100000">
                <a:schemeClr val="accent6"/>
              </a:gs>
            </a:gsLst>
            <a:lin ang="5400000" scaled="0"/>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400">
              <a:latin typeface="Times New Roman" panose="02020603050405020304" pitchFamily="18" charset="0"/>
              <a:cs typeface="Times New Roman" panose="02020603050405020304" pitchFamily="18" charset="0"/>
            </a:endParaRPr>
          </a:p>
        </p:txBody>
      </p:sp>
      <p:sp>
        <p:nvSpPr>
          <p:cNvPr id="89" name="Oval 88">
            <a:extLst>
              <a:ext uri="{FF2B5EF4-FFF2-40B4-BE49-F238E27FC236}">
                <a16:creationId xmlns:a16="http://schemas.microsoft.com/office/drawing/2014/main" id="{99C0C0EF-781C-4040-B548-43F8C3921919}"/>
              </a:ext>
            </a:extLst>
          </p:cNvPr>
          <p:cNvSpPr/>
          <p:nvPr/>
        </p:nvSpPr>
        <p:spPr>
          <a:xfrm>
            <a:off x="5605839" y="3292803"/>
            <a:ext cx="999985" cy="999985"/>
          </a:xfrm>
          <a:prstGeom prst="ellipse">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400">
              <a:latin typeface="Times New Roman" panose="02020603050405020304" pitchFamily="18" charset="0"/>
              <a:cs typeface="Times New Roman" panose="02020603050405020304" pitchFamily="18" charset="0"/>
            </a:endParaRPr>
          </a:p>
        </p:txBody>
      </p:sp>
      <p:sp>
        <p:nvSpPr>
          <p:cNvPr id="90" name="TextBox 89">
            <a:extLst>
              <a:ext uri="{FF2B5EF4-FFF2-40B4-BE49-F238E27FC236}">
                <a16:creationId xmlns:a16="http://schemas.microsoft.com/office/drawing/2014/main" id="{DADF00ED-93F1-4B31-B79F-8F8C36F56D9D}"/>
              </a:ext>
            </a:extLst>
          </p:cNvPr>
          <p:cNvSpPr txBox="1"/>
          <p:nvPr/>
        </p:nvSpPr>
        <p:spPr>
          <a:xfrm>
            <a:off x="6647918" y="1866423"/>
            <a:ext cx="620683" cy="615553"/>
          </a:xfrm>
          <a:prstGeom prst="rect">
            <a:avLst/>
          </a:prstGeom>
          <a:noFill/>
        </p:spPr>
        <p:txBody>
          <a:bodyPr wrap="none" rtlCol="0" anchor="ctr">
            <a:spAutoFit/>
          </a:bodyPr>
          <a:lstStyle/>
          <a:p>
            <a:pPr algn="ctr"/>
            <a:r>
              <a:rPr lang="en-US" sz="3400" b="1" dirty="0">
                <a:solidFill>
                  <a:schemeClr val="tx2"/>
                </a:solidFill>
                <a:latin typeface="Times New Roman" panose="02020603050405020304" pitchFamily="18" charset="0"/>
                <a:cs typeface="Times New Roman" panose="02020603050405020304" pitchFamily="18" charset="0"/>
              </a:rPr>
              <a:t>01</a:t>
            </a:r>
          </a:p>
        </p:txBody>
      </p:sp>
      <p:sp>
        <p:nvSpPr>
          <p:cNvPr id="91" name="TextBox 90">
            <a:extLst>
              <a:ext uri="{FF2B5EF4-FFF2-40B4-BE49-F238E27FC236}">
                <a16:creationId xmlns:a16="http://schemas.microsoft.com/office/drawing/2014/main" id="{9FB94758-EF58-4A80-93B9-67707B99160D}"/>
              </a:ext>
            </a:extLst>
          </p:cNvPr>
          <p:cNvSpPr txBox="1"/>
          <p:nvPr/>
        </p:nvSpPr>
        <p:spPr>
          <a:xfrm>
            <a:off x="7588953" y="4164524"/>
            <a:ext cx="620683" cy="615553"/>
          </a:xfrm>
          <a:prstGeom prst="rect">
            <a:avLst/>
          </a:prstGeom>
          <a:noFill/>
        </p:spPr>
        <p:txBody>
          <a:bodyPr wrap="none" rtlCol="0" anchor="ctr">
            <a:spAutoFit/>
          </a:bodyPr>
          <a:lstStyle/>
          <a:p>
            <a:pPr algn="ctr"/>
            <a:r>
              <a:rPr lang="en-US" sz="3400" b="1" dirty="0">
                <a:solidFill>
                  <a:schemeClr val="accent4">
                    <a:lumMod val="75000"/>
                  </a:schemeClr>
                </a:solidFill>
                <a:latin typeface="Times New Roman" panose="02020603050405020304" pitchFamily="18" charset="0"/>
                <a:cs typeface="Times New Roman" panose="02020603050405020304" pitchFamily="18" charset="0"/>
              </a:rPr>
              <a:t>03</a:t>
            </a:r>
          </a:p>
        </p:txBody>
      </p:sp>
      <p:sp>
        <p:nvSpPr>
          <p:cNvPr id="92" name="TextBox 91">
            <a:extLst>
              <a:ext uri="{FF2B5EF4-FFF2-40B4-BE49-F238E27FC236}">
                <a16:creationId xmlns:a16="http://schemas.microsoft.com/office/drawing/2014/main" id="{0AC3D0FF-7BA3-4DA5-BB4A-4F793B9ADE63}"/>
              </a:ext>
            </a:extLst>
          </p:cNvPr>
          <p:cNvSpPr txBox="1"/>
          <p:nvPr/>
        </p:nvSpPr>
        <p:spPr>
          <a:xfrm>
            <a:off x="4018443" y="4164524"/>
            <a:ext cx="620683" cy="615553"/>
          </a:xfrm>
          <a:prstGeom prst="rect">
            <a:avLst/>
          </a:prstGeom>
          <a:noFill/>
        </p:spPr>
        <p:txBody>
          <a:bodyPr wrap="none" rtlCol="0" anchor="ctr">
            <a:spAutoFit/>
          </a:bodyPr>
          <a:lstStyle>
            <a:defPPr>
              <a:defRPr lang="en-US"/>
            </a:defPPr>
            <a:lvl1pPr algn="ctr">
              <a:defRPr sz="4800" b="1">
                <a:solidFill>
                  <a:schemeClr val="accent2"/>
                </a:solidFill>
              </a:defRPr>
            </a:lvl1pPr>
          </a:lstStyle>
          <a:p>
            <a:r>
              <a:rPr lang="en-US" sz="3400" dirty="0">
                <a:latin typeface="Times New Roman" panose="02020603050405020304" pitchFamily="18" charset="0"/>
                <a:cs typeface="Times New Roman" panose="02020603050405020304" pitchFamily="18" charset="0"/>
              </a:rPr>
              <a:t>06</a:t>
            </a:r>
          </a:p>
        </p:txBody>
      </p:sp>
      <p:sp>
        <p:nvSpPr>
          <p:cNvPr id="93" name="TextBox 92">
            <a:extLst>
              <a:ext uri="{FF2B5EF4-FFF2-40B4-BE49-F238E27FC236}">
                <a16:creationId xmlns:a16="http://schemas.microsoft.com/office/drawing/2014/main" id="{7FA76F6B-CCC1-4703-A735-322ED507F97C}"/>
              </a:ext>
            </a:extLst>
          </p:cNvPr>
          <p:cNvSpPr txBox="1"/>
          <p:nvPr/>
        </p:nvSpPr>
        <p:spPr>
          <a:xfrm>
            <a:off x="5059370" y="1893176"/>
            <a:ext cx="620683" cy="615553"/>
          </a:xfrm>
          <a:prstGeom prst="rect">
            <a:avLst/>
          </a:prstGeom>
          <a:noFill/>
        </p:spPr>
        <p:txBody>
          <a:bodyPr wrap="none" rtlCol="0" anchor="ctr">
            <a:spAutoFit/>
          </a:bodyPr>
          <a:lstStyle/>
          <a:p>
            <a:pPr algn="ctr"/>
            <a:r>
              <a:rPr lang="en-US" sz="3400" b="1" dirty="0">
                <a:solidFill>
                  <a:schemeClr val="accent1"/>
                </a:solidFill>
                <a:latin typeface="Times New Roman" panose="02020603050405020304" pitchFamily="18" charset="0"/>
                <a:cs typeface="Times New Roman" panose="02020603050405020304" pitchFamily="18" charset="0"/>
              </a:rPr>
              <a:t>08</a:t>
            </a:r>
          </a:p>
        </p:txBody>
      </p:sp>
      <p:sp>
        <p:nvSpPr>
          <p:cNvPr id="94" name="TextBox 93">
            <a:extLst>
              <a:ext uri="{FF2B5EF4-FFF2-40B4-BE49-F238E27FC236}">
                <a16:creationId xmlns:a16="http://schemas.microsoft.com/office/drawing/2014/main" id="{4ADDA2AC-AE08-4F1A-8E4F-8E3CA7D6939F}"/>
              </a:ext>
            </a:extLst>
          </p:cNvPr>
          <p:cNvSpPr txBox="1"/>
          <p:nvPr/>
        </p:nvSpPr>
        <p:spPr>
          <a:xfrm>
            <a:off x="3917113" y="2820950"/>
            <a:ext cx="620683" cy="615553"/>
          </a:xfrm>
          <a:prstGeom prst="rect">
            <a:avLst/>
          </a:prstGeom>
          <a:noFill/>
        </p:spPr>
        <p:txBody>
          <a:bodyPr wrap="none" rtlCol="0" anchor="ctr">
            <a:spAutoFit/>
          </a:bodyPr>
          <a:lstStyle>
            <a:defPPr>
              <a:defRPr lang="en-US"/>
            </a:defPPr>
            <a:lvl1pPr algn="ctr">
              <a:defRPr sz="4800" b="1">
                <a:solidFill>
                  <a:schemeClr val="accent2"/>
                </a:solidFill>
              </a:defRPr>
            </a:lvl1pPr>
          </a:lstStyle>
          <a:p>
            <a:r>
              <a:rPr lang="en-US" sz="3400" dirty="0">
                <a:solidFill>
                  <a:schemeClr val="accent5"/>
                </a:solidFill>
                <a:latin typeface="Times New Roman" panose="02020603050405020304" pitchFamily="18" charset="0"/>
                <a:cs typeface="Times New Roman" panose="02020603050405020304" pitchFamily="18" charset="0"/>
              </a:rPr>
              <a:t>07</a:t>
            </a:r>
          </a:p>
        </p:txBody>
      </p:sp>
      <p:sp>
        <p:nvSpPr>
          <p:cNvPr id="95" name="TextBox 94">
            <a:extLst>
              <a:ext uri="{FF2B5EF4-FFF2-40B4-BE49-F238E27FC236}">
                <a16:creationId xmlns:a16="http://schemas.microsoft.com/office/drawing/2014/main" id="{4487ABB6-E7A8-4D14-93C7-281ED1DC15F6}"/>
              </a:ext>
            </a:extLst>
          </p:cNvPr>
          <p:cNvSpPr txBox="1"/>
          <p:nvPr/>
        </p:nvSpPr>
        <p:spPr>
          <a:xfrm>
            <a:off x="7621234" y="2847494"/>
            <a:ext cx="620683" cy="615553"/>
          </a:xfrm>
          <a:prstGeom prst="rect">
            <a:avLst/>
          </a:prstGeom>
          <a:noFill/>
        </p:spPr>
        <p:txBody>
          <a:bodyPr wrap="none" rtlCol="0" anchor="ctr">
            <a:spAutoFit/>
          </a:bodyPr>
          <a:lstStyle/>
          <a:p>
            <a:pPr algn="ctr"/>
            <a:r>
              <a:rPr lang="en-US" sz="3400" b="1" dirty="0">
                <a:solidFill>
                  <a:srgbClr val="C00000"/>
                </a:solidFill>
                <a:latin typeface="Times New Roman" panose="02020603050405020304" pitchFamily="18" charset="0"/>
                <a:cs typeface="Times New Roman" panose="02020603050405020304" pitchFamily="18" charset="0"/>
              </a:rPr>
              <a:t>02</a:t>
            </a:r>
          </a:p>
        </p:txBody>
      </p:sp>
      <p:sp>
        <p:nvSpPr>
          <p:cNvPr id="96" name="TextBox 95">
            <a:extLst>
              <a:ext uri="{FF2B5EF4-FFF2-40B4-BE49-F238E27FC236}">
                <a16:creationId xmlns:a16="http://schemas.microsoft.com/office/drawing/2014/main" id="{A8D72EE6-D903-4E00-8D16-A49C59E21A5F}"/>
              </a:ext>
            </a:extLst>
          </p:cNvPr>
          <p:cNvSpPr txBox="1"/>
          <p:nvPr/>
        </p:nvSpPr>
        <p:spPr>
          <a:xfrm>
            <a:off x="6596581" y="5267063"/>
            <a:ext cx="620683" cy="615553"/>
          </a:xfrm>
          <a:prstGeom prst="rect">
            <a:avLst/>
          </a:prstGeom>
          <a:noFill/>
        </p:spPr>
        <p:txBody>
          <a:bodyPr wrap="none" rtlCol="0" anchor="ctr">
            <a:spAutoFit/>
          </a:bodyPr>
          <a:lstStyle/>
          <a:p>
            <a:pPr algn="ctr"/>
            <a:r>
              <a:rPr lang="en-US" sz="3400" b="1" dirty="0">
                <a:solidFill>
                  <a:schemeClr val="accent6">
                    <a:lumMod val="75000"/>
                  </a:schemeClr>
                </a:solidFill>
                <a:latin typeface="Times New Roman" panose="02020603050405020304" pitchFamily="18" charset="0"/>
                <a:cs typeface="Times New Roman" panose="02020603050405020304" pitchFamily="18" charset="0"/>
              </a:rPr>
              <a:t>04</a:t>
            </a:r>
          </a:p>
        </p:txBody>
      </p:sp>
      <p:sp>
        <p:nvSpPr>
          <p:cNvPr id="97" name="TextBox 96">
            <a:extLst>
              <a:ext uri="{FF2B5EF4-FFF2-40B4-BE49-F238E27FC236}">
                <a16:creationId xmlns:a16="http://schemas.microsoft.com/office/drawing/2014/main" id="{CEAF41F3-5B5A-484D-9C04-E3222966B51A}"/>
              </a:ext>
            </a:extLst>
          </p:cNvPr>
          <p:cNvSpPr txBox="1"/>
          <p:nvPr/>
        </p:nvSpPr>
        <p:spPr>
          <a:xfrm>
            <a:off x="5059369" y="5267063"/>
            <a:ext cx="620683" cy="615553"/>
          </a:xfrm>
          <a:prstGeom prst="rect">
            <a:avLst/>
          </a:prstGeom>
          <a:noFill/>
        </p:spPr>
        <p:txBody>
          <a:bodyPr wrap="none" rtlCol="0" anchor="ctr">
            <a:spAutoFit/>
          </a:bodyPr>
          <a:lstStyle/>
          <a:p>
            <a:pPr algn="ctr"/>
            <a:r>
              <a:rPr lang="en-US" sz="3400" b="1" dirty="0">
                <a:solidFill>
                  <a:schemeClr val="accent3"/>
                </a:solidFill>
                <a:latin typeface="Times New Roman" panose="02020603050405020304" pitchFamily="18" charset="0"/>
                <a:cs typeface="Times New Roman" panose="02020603050405020304" pitchFamily="18" charset="0"/>
              </a:rPr>
              <a:t>05</a:t>
            </a:r>
          </a:p>
        </p:txBody>
      </p:sp>
      <p:pic>
        <p:nvPicPr>
          <p:cNvPr id="139" name="Graphic 138" descr="Lightbulb">
            <a:extLst>
              <a:ext uri="{FF2B5EF4-FFF2-40B4-BE49-F238E27FC236}">
                <a16:creationId xmlns:a16="http://schemas.microsoft.com/office/drawing/2014/main" id="{DEDD4CAF-7E88-4A4D-8E1D-E6F4CB030A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48632" y="3335594"/>
            <a:ext cx="914400" cy="914400"/>
          </a:xfrm>
          <a:prstGeom prst="rect">
            <a:avLst/>
          </a:prstGeom>
        </p:spPr>
      </p:pic>
      <p:sp>
        <p:nvSpPr>
          <p:cNvPr id="5" name="Прямоугольник 4">
            <a:extLst>
              <a:ext uri="{FF2B5EF4-FFF2-40B4-BE49-F238E27FC236}">
                <a16:creationId xmlns:a16="http://schemas.microsoft.com/office/drawing/2014/main" id="{01B9323B-E683-41D7-B9A4-8A72AA1DCBF8}"/>
              </a:ext>
            </a:extLst>
          </p:cNvPr>
          <p:cNvSpPr/>
          <p:nvPr/>
        </p:nvSpPr>
        <p:spPr>
          <a:xfrm>
            <a:off x="1645920" y="41368"/>
            <a:ext cx="9083040" cy="830997"/>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Ўзбекистон </a:t>
            </a:r>
            <a:r>
              <a:rPr lang="ru-RU" sz="2400" b="1" dirty="0" err="1">
                <a:latin typeface="Times New Roman" panose="02020603050405020304" pitchFamily="18" charset="0"/>
                <a:cs typeface="Times New Roman" panose="02020603050405020304" pitchFamily="18" charset="0"/>
              </a:rPr>
              <a:t>Республикасида</a:t>
            </a:r>
            <a:r>
              <a:rPr lang="ru-RU" sz="2400" b="1" dirty="0">
                <a:latin typeface="Times New Roman" panose="02020603050405020304" pitchFamily="18" charset="0"/>
                <a:cs typeface="Times New Roman" panose="02020603050405020304" pitchFamily="18" charset="0"/>
              </a:rPr>
              <a:t> коррупцияга </a:t>
            </a:r>
            <a:r>
              <a:rPr lang="ru-RU" sz="2400" b="1" dirty="0" err="1">
                <a:latin typeface="Times New Roman" panose="02020603050405020304" pitchFamily="18" charset="0"/>
                <a:cs typeface="Times New Roman" panose="02020603050405020304" pitchFamily="18" charset="0"/>
              </a:rPr>
              <a:t>қарши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курашиш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институционал</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тизимни</a:t>
            </a:r>
            <a:r>
              <a:rPr lang="ru-RU" sz="2400" b="1" dirty="0">
                <a:latin typeface="Times New Roman" panose="02020603050405020304" pitchFamily="18" charset="0"/>
                <a:cs typeface="Times New Roman" panose="02020603050405020304" pitchFamily="18" charset="0"/>
              </a:rPr>
              <a:t> қуйидагилар </a:t>
            </a:r>
            <a:r>
              <a:rPr lang="ru-RU" sz="2400" b="1" dirty="0" err="1">
                <a:latin typeface="Times New Roman" panose="02020603050405020304" pitchFamily="18" charset="0"/>
                <a:cs typeface="Times New Roman" panose="02020603050405020304" pitchFamily="18" charset="0"/>
              </a:rPr>
              <a:t>ташкил</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этади</a:t>
            </a:r>
            <a:r>
              <a:rPr lang="ru-RU" sz="2400" b="1" dirty="0">
                <a:latin typeface="Times New Roman" panose="02020603050405020304" pitchFamily="18" charset="0"/>
                <a:cs typeface="Times New Roman" panose="02020603050405020304" pitchFamily="18" charset="0"/>
              </a:rPr>
              <a:t>:</a:t>
            </a:r>
          </a:p>
        </p:txBody>
      </p:sp>
      <p:sp>
        <p:nvSpPr>
          <p:cNvPr id="6" name="Прямоугольник 5">
            <a:extLst>
              <a:ext uri="{FF2B5EF4-FFF2-40B4-BE49-F238E27FC236}">
                <a16:creationId xmlns:a16="http://schemas.microsoft.com/office/drawing/2014/main" id="{49818966-2195-4DC3-B2B7-E4EB3F1F949A}"/>
              </a:ext>
            </a:extLst>
          </p:cNvPr>
          <p:cNvSpPr/>
          <p:nvPr/>
        </p:nvSpPr>
        <p:spPr>
          <a:xfrm>
            <a:off x="8598963" y="1651528"/>
            <a:ext cx="3252878" cy="707886"/>
          </a:xfrm>
          <a:prstGeom prst="rect">
            <a:avLst/>
          </a:prstGeom>
        </p:spPr>
        <p:txBody>
          <a:bodyPr wrap="none">
            <a:spAutoFit/>
          </a:bodyPr>
          <a:lstStyle/>
          <a:p>
            <a:pPr algn="ctr"/>
            <a:r>
              <a:rPr lang="ru-RU" sz="2000" b="1" dirty="0">
                <a:solidFill>
                  <a:schemeClr val="accent1">
                    <a:lumMod val="50000"/>
                  </a:schemeClr>
                </a:solidFill>
                <a:latin typeface="Times New Roman" panose="02020603050405020304" pitchFamily="18" charset="0"/>
                <a:cs typeface="Times New Roman" panose="02020603050405020304" pitchFamily="18" charset="0"/>
              </a:rPr>
              <a:t>Ўзбекистон Республикаси </a:t>
            </a:r>
          </a:p>
          <a:p>
            <a:pPr algn="ct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Президенти</a:t>
            </a:r>
            <a:endParaRPr lang="ru-RU" sz="20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83ACAAB0-3541-4C4E-936F-BEC6E6E5957D}"/>
              </a:ext>
            </a:extLst>
          </p:cNvPr>
          <p:cNvSpPr/>
          <p:nvPr/>
        </p:nvSpPr>
        <p:spPr>
          <a:xfrm>
            <a:off x="8571022" y="2580002"/>
            <a:ext cx="3252878" cy="707886"/>
          </a:xfrm>
          <a:prstGeom prst="rect">
            <a:avLst/>
          </a:prstGeom>
        </p:spPr>
        <p:txBody>
          <a:bodyPr wrap="none">
            <a:spAutoFit/>
          </a:bodyPr>
          <a:lstStyle/>
          <a:p>
            <a:pPr algn="ctr"/>
            <a:r>
              <a:rPr lang="ru-RU" sz="2000" b="1" dirty="0">
                <a:solidFill>
                  <a:srgbClr val="C00000"/>
                </a:solidFill>
                <a:latin typeface="Times New Roman" panose="02020603050405020304" pitchFamily="18" charset="0"/>
                <a:cs typeface="Times New Roman" panose="02020603050405020304" pitchFamily="18" charset="0"/>
              </a:rPr>
              <a:t>Ўзбекистон Республикаси </a:t>
            </a:r>
          </a:p>
          <a:p>
            <a:pPr algn="ctr"/>
            <a:r>
              <a:rPr lang="ru-RU" sz="2000" b="1" dirty="0">
                <a:solidFill>
                  <a:srgbClr val="C00000"/>
                </a:solidFill>
                <a:latin typeface="Times New Roman" panose="02020603050405020304" pitchFamily="18" charset="0"/>
                <a:cs typeface="Times New Roman" panose="02020603050405020304" pitchFamily="18" charset="0"/>
              </a:rPr>
              <a:t>Олий </a:t>
            </a:r>
            <a:r>
              <a:rPr lang="ru-RU" sz="2000" b="1" dirty="0" err="1">
                <a:solidFill>
                  <a:srgbClr val="C00000"/>
                </a:solidFill>
                <a:latin typeface="Times New Roman" panose="02020603050405020304" pitchFamily="18" charset="0"/>
                <a:cs typeface="Times New Roman" panose="02020603050405020304" pitchFamily="18" charset="0"/>
              </a:rPr>
              <a:t>Мажлиси</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49806C6B-B7E6-49A2-B377-02114A710D0F}"/>
              </a:ext>
            </a:extLst>
          </p:cNvPr>
          <p:cNvSpPr/>
          <p:nvPr/>
        </p:nvSpPr>
        <p:spPr>
          <a:xfrm>
            <a:off x="8649713" y="3792794"/>
            <a:ext cx="3252878" cy="707886"/>
          </a:xfrm>
          <a:prstGeom prst="rect">
            <a:avLst/>
          </a:prstGeom>
        </p:spPr>
        <p:txBody>
          <a:bodyPr wrap="none">
            <a:spAutoFit/>
          </a:bodyPr>
          <a:lstStyle/>
          <a:p>
            <a:pPr algn="ctr"/>
            <a:r>
              <a:rPr lang="ru-RU" sz="2000" b="1" dirty="0">
                <a:solidFill>
                  <a:schemeClr val="accent2">
                    <a:lumMod val="50000"/>
                  </a:schemeClr>
                </a:solidFill>
                <a:latin typeface="Times New Roman" panose="02020603050405020304" pitchFamily="18" charset="0"/>
                <a:cs typeface="Times New Roman" panose="02020603050405020304" pitchFamily="18" charset="0"/>
              </a:rPr>
              <a:t>Ўзбекистон Республикаси </a:t>
            </a:r>
          </a:p>
          <a:p>
            <a:pPr algn="ctr"/>
            <a:r>
              <a:rPr lang="ru-RU" sz="2000" b="1" dirty="0" err="1">
                <a:solidFill>
                  <a:schemeClr val="accent2">
                    <a:lumMod val="50000"/>
                  </a:schemeClr>
                </a:solidFill>
                <a:latin typeface="Times New Roman" panose="02020603050405020304" pitchFamily="18" charset="0"/>
                <a:cs typeface="Times New Roman" panose="02020603050405020304" pitchFamily="18" charset="0"/>
              </a:rPr>
              <a:t>Вазирлар</a:t>
            </a:r>
            <a:r>
              <a:rPr lang="ru-RU" sz="2000" b="1" dirty="0">
                <a:solidFill>
                  <a:schemeClr val="accent2">
                    <a:lumMod val="50000"/>
                  </a:schemeClr>
                </a:solidFill>
                <a:latin typeface="Times New Roman" panose="02020603050405020304" pitchFamily="18" charset="0"/>
                <a:cs typeface="Times New Roman" panose="02020603050405020304" pitchFamily="18" charset="0"/>
              </a:rPr>
              <a:t> </a:t>
            </a:r>
            <a:r>
              <a:rPr lang="ru-RU" sz="2000" b="1" dirty="0" err="1">
                <a:solidFill>
                  <a:schemeClr val="accent2">
                    <a:lumMod val="50000"/>
                  </a:schemeClr>
                </a:solidFill>
                <a:latin typeface="Times New Roman" panose="02020603050405020304" pitchFamily="18" charset="0"/>
                <a:cs typeface="Times New Roman" panose="02020603050405020304" pitchFamily="18" charset="0"/>
              </a:rPr>
              <a:t>Маҳкамаси</a:t>
            </a:r>
            <a:endParaRPr lang="ru-RU" sz="2000" b="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7E7274A1-4611-4352-844D-26796F950B83}"/>
              </a:ext>
            </a:extLst>
          </p:cNvPr>
          <p:cNvSpPr/>
          <p:nvPr/>
        </p:nvSpPr>
        <p:spPr>
          <a:xfrm>
            <a:off x="8673510" y="5344007"/>
            <a:ext cx="3188758" cy="707886"/>
          </a:xfrm>
          <a:prstGeom prst="rect">
            <a:avLst/>
          </a:prstGeom>
        </p:spPr>
        <p:txBody>
          <a:bodyPr wrap="none">
            <a:spAutoFit/>
          </a:bodyPr>
          <a:lstStyle/>
          <a:p>
            <a:pPr algn="ctr"/>
            <a:r>
              <a:rPr lang="ru-RU" sz="2000" b="1" dirty="0">
                <a:solidFill>
                  <a:schemeClr val="accent6">
                    <a:lumMod val="50000"/>
                  </a:schemeClr>
                </a:solidFill>
                <a:latin typeface="Times New Roman" panose="02020603050405020304" pitchFamily="18" charset="0"/>
                <a:cs typeface="Times New Roman" panose="02020603050405020304" pitchFamily="18" charset="0"/>
              </a:rPr>
              <a:t>Ўзбекистон Республикаси</a:t>
            </a:r>
          </a:p>
          <a:p>
            <a:pPr algn="ctr"/>
            <a:r>
              <a:rPr lang="ru-RU" sz="2000" b="1" dirty="0">
                <a:solidFill>
                  <a:schemeClr val="accent6">
                    <a:lumMod val="50000"/>
                  </a:schemeClr>
                </a:solidFill>
                <a:latin typeface="Times New Roman" panose="02020603050405020304" pitchFamily="18" charset="0"/>
                <a:cs typeface="Times New Roman" panose="02020603050405020304" pitchFamily="18" charset="0"/>
              </a:rPr>
              <a:t> Олий суди</a:t>
            </a:r>
          </a:p>
        </p:txBody>
      </p:sp>
      <p:sp>
        <p:nvSpPr>
          <p:cNvPr id="10" name="Прямоугольник 9">
            <a:extLst>
              <a:ext uri="{FF2B5EF4-FFF2-40B4-BE49-F238E27FC236}">
                <a16:creationId xmlns:a16="http://schemas.microsoft.com/office/drawing/2014/main" id="{28E660F3-BA85-442A-8F00-E5E5ED4BA290}"/>
              </a:ext>
            </a:extLst>
          </p:cNvPr>
          <p:cNvSpPr/>
          <p:nvPr/>
        </p:nvSpPr>
        <p:spPr>
          <a:xfrm>
            <a:off x="234602" y="5344006"/>
            <a:ext cx="3252878" cy="707886"/>
          </a:xfrm>
          <a:prstGeom prst="rect">
            <a:avLst/>
          </a:prstGeom>
        </p:spPr>
        <p:txBody>
          <a:bodyPr wrap="none">
            <a:spAutoFit/>
          </a:bodyPr>
          <a:lstStyle/>
          <a:p>
            <a:pPr algn="ctr"/>
            <a:r>
              <a:rPr lang="ru-RU" sz="2000" b="1" dirty="0">
                <a:solidFill>
                  <a:schemeClr val="bg1">
                    <a:lumMod val="50000"/>
                  </a:schemeClr>
                </a:solidFill>
                <a:latin typeface="Times New Roman" panose="02020603050405020304" pitchFamily="18" charset="0"/>
                <a:cs typeface="Times New Roman" panose="02020603050405020304" pitchFamily="18" charset="0"/>
              </a:rPr>
              <a:t>Ўзбекистон Республикаси </a:t>
            </a:r>
          </a:p>
          <a:p>
            <a:pPr algn="ctr"/>
            <a:r>
              <a:rPr lang="ru-RU" sz="2000" b="1" dirty="0" err="1">
                <a:solidFill>
                  <a:schemeClr val="bg1">
                    <a:lumMod val="50000"/>
                  </a:schemeClr>
                </a:solidFill>
                <a:latin typeface="Times New Roman" panose="02020603050405020304" pitchFamily="18" charset="0"/>
                <a:cs typeface="Times New Roman" panose="02020603050405020304" pitchFamily="18" charset="0"/>
              </a:rPr>
              <a:t>Хисоб</a:t>
            </a:r>
            <a:r>
              <a:rPr lang="ru-RU" sz="2000" b="1" dirty="0">
                <a:solidFill>
                  <a:schemeClr val="bg1">
                    <a:lumMod val="50000"/>
                  </a:schemeClr>
                </a:solidFill>
                <a:latin typeface="Times New Roman" panose="02020603050405020304" pitchFamily="18" charset="0"/>
                <a:cs typeface="Times New Roman" panose="02020603050405020304" pitchFamily="18" charset="0"/>
              </a:rPr>
              <a:t> палатаси</a:t>
            </a:r>
          </a:p>
        </p:txBody>
      </p:sp>
      <p:sp>
        <p:nvSpPr>
          <p:cNvPr id="11" name="Прямоугольник 10">
            <a:extLst>
              <a:ext uri="{FF2B5EF4-FFF2-40B4-BE49-F238E27FC236}">
                <a16:creationId xmlns:a16="http://schemas.microsoft.com/office/drawing/2014/main" id="{A3CD1BEE-9B3B-43BD-BFB6-D86A42C096E9}"/>
              </a:ext>
            </a:extLst>
          </p:cNvPr>
          <p:cNvSpPr/>
          <p:nvPr/>
        </p:nvSpPr>
        <p:spPr>
          <a:xfrm>
            <a:off x="300088" y="3915746"/>
            <a:ext cx="3201949" cy="707886"/>
          </a:xfrm>
          <a:prstGeom prst="rect">
            <a:avLst/>
          </a:prstGeom>
        </p:spPr>
        <p:txBody>
          <a:bodyPr wrap="square">
            <a:spAutoFit/>
          </a:bodyPr>
          <a:lstStyle/>
          <a:p>
            <a:pPr algn="ctr"/>
            <a:r>
              <a:rPr lang="ru-RU" sz="2000" b="1" dirty="0">
                <a:solidFill>
                  <a:schemeClr val="accent1">
                    <a:lumMod val="50000"/>
                  </a:schemeClr>
                </a:solidFill>
                <a:latin typeface="Times New Roman" panose="02020603050405020304" pitchFamily="18" charset="0"/>
                <a:cs typeface="Times New Roman" panose="02020603050405020304" pitchFamily="18" charset="0"/>
              </a:rPr>
              <a:t>Ўзбекистон Республикаси </a:t>
            </a:r>
          </a:p>
          <a:p>
            <a:pPr algn="ctr"/>
            <a:r>
              <a:rPr lang="ru-RU" sz="2000" b="1" dirty="0">
                <a:solidFill>
                  <a:schemeClr val="accent1">
                    <a:lumMod val="50000"/>
                  </a:schemeClr>
                </a:solidFill>
                <a:latin typeface="Times New Roman" panose="02020603050405020304" pitchFamily="18" charset="0"/>
                <a:cs typeface="Times New Roman" panose="02020603050405020304" pitchFamily="18" charset="0"/>
              </a:rPr>
              <a:t>Бош </a:t>
            </a:r>
            <a:r>
              <a:rPr lang="ru-RU" sz="2000" b="1" dirty="0" err="1">
                <a:solidFill>
                  <a:schemeClr val="accent1">
                    <a:lumMod val="50000"/>
                  </a:schemeClr>
                </a:solidFill>
                <a:latin typeface="Times New Roman" panose="02020603050405020304" pitchFamily="18" charset="0"/>
                <a:cs typeface="Times New Roman" panose="02020603050405020304" pitchFamily="18" charset="0"/>
              </a:rPr>
              <a:t>прокуратураси</a:t>
            </a:r>
            <a:endParaRPr lang="ru-RU" sz="20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id="{6F1B6B0B-78A3-4AAD-8F5C-833F7666E907}"/>
              </a:ext>
            </a:extLst>
          </p:cNvPr>
          <p:cNvSpPr/>
          <p:nvPr/>
        </p:nvSpPr>
        <p:spPr>
          <a:xfrm>
            <a:off x="418384" y="2685044"/>
            <a:ext cx="3252878" cy="707886"/>
          </a:xfrm>
          <a:prstGeom prst="rect">
            <a:avLst/>
          </a:prstGeom>
        </p:spPr>
        <p:txBody>
          <a:bodyPr wrap="none">
            <a:spAutoFit/>
          </a:bodyPr>
          <a:lstStyle/>
          <a:p>
            <a:pPr algn="ctr"/>
            <a:r>
              <a:rPr lang="ru-RU" sz="2000" b="1" dirty="0">
                <a:solidFill>
                  <a:srgbClr val="0070C0"/>
                </a:solidFill>
                <a:latin typeface="Times New Roman" panose="02020603050405020304" pitchFamily="18" charset="0"/>
                <a:cs typeface="Times New Roman" panose="02020603050405020304" pitchFamily="18" charset="0"/>
              </a:rPr>
              <a:t>Ўзбекистон Республикаси </a:t>
            </a:r>
          </a:p>
          <a:p>
            <a:pPr algn="ctr"/>
            <a:r>
              <a:rPr lang="ru-RU" sz="2000" b="1" dirty="0" err="1">
                <a:solidFill>
                  <a:srgbClr val="0070C0"/>
                </a:solidFill>
                <a:latin typeface="Times New Roman" panose="02020603050405020304" pitchFamily="18" charset="0"/>
                <a:cs typeface="Times New Roman" panose="02020603050405020304" pitchFamily="18" charset="0"/>
              </a:rPr>
              <a:t>вазирлик</a:t>
            </a:r>
            <a:r>
              <a:rPr lang="ru-RU" sz="2000" b="1" dirty="0">
                <a:solidFill>
                  <a:srgbClr val="0070C0"/>
                </a:solidFill>
                <a:latin typeface="Times New Roman" panose="02020603050405020304" pitchFamily="18" charset="0"/>
                <a:cs typeface="Times New Roman" panose="02020603050405020304" pitchFamily="18" charset="0"/>
              </a:rPr>
              <a:t> ва </a:t>
            </a:r>
            <a:r>
              <a:rPr lang="ru-RU" sz="2000" b="1" dirty="0" err="1">
                <a:solidFill>
                  <a:srgbClr val="0070C0"/>
                </a:solidFill>
                <a:latin typeface="Times New Roman" panose="02020603050405020304" pitchFamily="18" charset="0"/>
                <a:cs typeface="Times New Roman" panose="02020603050405020304" pitchFamily="18" charset="0"/>
              </a:rPr>
              <a:t>муассалари</a:t>
            </a:r>
            <a:endParaRPr lang="ru-RU" sz="2000" b="1" dirty="0">
              <a:solidFill>
                <a:srgbClr val="0070C0"/>
              </a:solidFill>
              <a:latin typeface="Times New Roman" panose="02020603050405020304" pitchFamily="18"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F517EE72-7353-402A-9F10-0F988A7362E6}"/>
              </a:ext>
            </a:extLst>
          </p:cNvPr>
          <p:cNvSpPr/>
          <p:nvPr/>
        </p:nvSpPr>
        <p:spPr>
          <a:xfrm>
            <a:off x="451567" y="1472511"/>
            <a:ext cx="3045401" cy="707886"/>
          </a:xfrm>
          <a:prstGeom prst="rect">
            <a:avLst/>
          </a:prstGeom>
        </p:spPr>
        <p:txBody>
          <a:bodyPr wrap="square">
            <a:spAutoFit/>
          </a:bodyPr>
          <a:lstStyle/>
          <a:p>
            <a:pPr algn="ctr"/>
            <a:r>
              <a:rPr lang="ru-RU" sz="2000" b="1" dirty="0">
                <a:solidFill>
                  <a:schemeClr val="accent2">
                    <a:lumMod val="75000"/>
                  </a:schemeClr>
                </a:solidFill>
                <a:latin typeface="Times New Roman" panose="02020603050405020304" pitchFamily="18" charset="0"/>
                <a:cs typeface="Times New Roman" panose="02020603050405020304" pitchFamily="18" charset="0"/>
              </a:rPr>
              <a:t>Маҳаллий </a:t>
            </a:r>
            <a:r>
              <a:rPr lang="ru-RU" sz="2000" b="1" dirty="0" err="1">
                <a:solidFill>
                  <a:schemeClr val="accent2">
                    <a:lumMod val="75000"/>
                  </a:schemeClr>
                </a:solidFill>
                <a:latin typeface="Times New Roman" panose="02020603050405020304" pitchFamily="18" charset="0"/>
                <a:cs typeface="Times New Roman" panose="02020603050405020304" pitchFamily="18" charset="0"/>
              </a:rPr>
              <a:t>давлат</a:t>
            </a:r>
            <a:r>
              <a:rPr lang="ru-RU" sz="2000" b="1" dirty="0">
                <a:solidFill>
                  <a:schemeClr val="accent2">
                    <a:lumMod val="75000"/>
                  </a:schemeClr>
                </a:solidFill>
                <a:latin typeface="Times New Roman" panose="02020603050405020304" pitchFamily="18" charset="0"/>
                <a:cs typeface="Times New Roman" panose="02020603050405020304" pitchFamily="18" charset="0"/>
              </a:rPr>
              <a:t> </a:t>
            </a:r>
          </a:p>
          <a:p>
            <a:pPr algn="ctr"/>
            <a:r>
              <a:rPr lang="ru-RU" sz="2000" b="1" dirty="0" err="1">
                <a:solidFill>
                  <a:schemeClr val="accent2">
                    <a:lumMod val="75000"/>
                  </a:schemeClr>
                </a:solidFill>
                <a:latin typeface="Times New Roman" panose="02020603050405020304" pitchFamily="18" charset="0"/>
                <a:cs typeface="Times New Roman" panose="02020603050405020304" pitchFamily="18" charset="0"/>
              </a:rPr>
              <a:t>ҳокимияти</a:t>
            </a:r>
            <a:r>
              <a:rPr lang="ru-RU" sz="2000" b="1" dirty="0">
                <a:solidFill>
                  <a:schemeClr val="accent2">
                    <a:lumMod val="75000"/>
                  </a:schemeClr>
                </a:solidFill>
                <a:latin typeface="Times New Roman" panose="02020603050405020304" pitchFamily="18" charset="0"/>
                <a:cs typeface="Times New Roman" panose="02020603050405020304" pitchFamily="18" charset="0"/>
              </a:rPr>
              <a:t> </a:t>
            </a:r>
            <a:r>
              <a:rPr lang="ru-RU" sz="2000" b="1" dirty="0" err="1">
                <a:solidFill>
                  <a:schemeClr val="accent2">
                    <a:lumMod val="75000"/>
                  </a:schemeClr>
                </a:solidFill>
                <a:latin typeface="Times New Roman" panose="02020603050405020304" pitchFamily="18" charset="0"/>
                <a:cs typeface="Times New Roman" panose="02020603050405020304" pitchFamily="18" charset="0"/>
              </a:rPr>
              <a:t>органлари</a:t>
            </a:r>
            <a:endParaRPr lang="ru-RU" sz="20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920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348343" y="228600"/>
            <a:ext cx="11625943" cy="6477000"/>
          </a:xfrm>
        </p:spPr>
        <p:txBody>
          <a:bodyPr>
            <a:noAutofit/>
          </a:bodyPr>
          <a:lstStyle/>
          <a:p>
            <a:pPr algn="just">
              <a:lnSpc>
                <a:spcPct val="80000"/>
              </a:lnSpc>
              <a:spcBef>
                <a:spcPts val="0"/>
              </a:spcBef>
            </a:pPr>
            <a:r>
              <a:rPr lang="ru-RU" altLang="ru-RU" sz="3000" dirty="0" err="1">
                <a:solidFill>
                  <a:srgbClr val="002060"/>
                </a:solidFill>
              </a:rPr>
              <a:t>Давлат</a:t>
            </a:r>
            <a:r>
              <a:rPr lang="ru-RU" altLang="ru-RU" sz="3000" dirty="0">
                <a:solidFill>
                  <a:srgbClr val="002060"/>
                </a:solidFill>
              </a:rPr>
              <a:t> </a:t>
            </a:r>
            <a:r>
              <a:rPr lang="ru-RU" altLang="ru-RU" sz="3000" dirty="0" err="1">
                <a:solidFill>
                  <a:srgbClr val="002060"/>
                </a:solidFill>
              </a:rPr>
              <a:t>хизматчилари</a:t>
            </a:r>
            <a:r>
              <a:rPr lang="ru-RU" altLang="ru-RU" sz="3000" dirty="0">
                <a:solidFill>
                  <a:srgbClr val="002060"/>
                </a:solidFill>
              </a:rPr>
              <a:t> </a:t>
            </a:r>
            <a:r>
              <a:rPr lang="ru-RU" altLang="ru-RU" sz="3000" dirty="0" err="1">
                <a:solidFill>
                  <a:srgbClr val="002060"/>
                </a:solidFill>
              </a:rPr>
              <a:t>ўз</a:t>
            </a:r>
            <a:r>
              <a:rPr lang="ru-RU" altLang="ru-RU" sz="3000" dirty="0">
                <a:solidFill>
                  <a:srgbClr val="002060"/>
                </a:solidFill>
              </a:rPr>
              <a:t> </a:t>
            </a:r>
            <a:r>
              <a:rPr lang="ru-RU" altLang="ru-RU" sz="3000" dirty="0" err="1">
                <a:solidFill>
                  <a:srgbClr val="002060"/>
                </a:solidFill>
              </a:rPr>
              <a:t>хизмат</a:t>
            </a:r>
            <a:r>
              <a:rPr lang="ru-RU" altLang="ru-RU" sz="3000" dirty="0">
                <a:solidFill>
                  <a:srgbClr val="002060"/>
                </a:solidFill>
              </a:rPr>
              <a:t> </a:t>
            </a:r>
            <a:r>
              <a:rPr lang="ru-RU" altLang="ru-RU" sz="3000" dirty="0" err="1">
                <a:solidFill>
                  <a:srgbClr val="002060"/>
                </a:solidFill>
              </a:rPr>
              <a:t>вазифаларини</a:t>
            </a:r>
            <a:r>
              <a:rPr lang="ru-RU" altLang="ru-RU" sz="3000" dirty="0">
                <a:solidFill>
                  <a:srgbClr val="002060"/>
                </a:solidFill>
              </a:rPr>
              <a:t> </a:t>
            </a:r>
            <a:r>
              <a:rPr lang="ru-RU" altLang="ru-RU" sz="3000" dirty="0" err="1">
                <a:solidFill>
                  <a:srgbClr val="002060"/>
                </a:solidFill>
              </a:rPr>
              <a:t>бажаришда</a:t>
            </a:r>
            <a:r>
              <a:rPr lang="ru-RU" altLang="ru-RU" sz="3000" dirty="0">
                <a:solidFill>
                  <a:srgbClr val="002060"/>
                </a:solidFill>
              </a:rPr>
              <a:t> </a:t>
            </a:r>
            <a:r>
              <a:rPr lang="ru-RU" altLang="ru-RU" sz="3000" dirty="0" err="1">
                <a:solidFill>
                  <a:srgbClr val="002060"/>
                </a:solidFill>
              </a:rPr>
              <a:t>манфаатлар</a:t>
            </a:r>
            <a:r>
              <a:rPr lang="ru-RU" altLang="ru-RU" sz="3000" dirty="0">
                <a:solidFill>
                  <a:srgbClr val="002060"/>
                </a:solidFill>
              </a:rPr>
              <a:t> </a:t>
            </a:r>
            <a:r>
              <a:rPr lang="ru-RU" altLang="ru-RU" sz="3000" dirty="0" err="1">
                <a:solidFill>
                  <a:srgbClr val="002060"/>
                </a:solidFill>
              </a:rPr>
              <a:t>тўқнашувига</a:t>
            </a:r>
            <a:r>
              <a:rPr lang="ru-RU" altLang="ru-RU" sz="3000" dirty="0">
                <a:solidFill>
                  <a:srgbClr val="002060"/>
                </a:solidFill>
              </a:rPr>
              <a:t> </a:t>
            </a:r>
            <a:r>
              <a:rPr lang="ru-RU" altLang="ru-RU" sz="3000" dirty="0" err="1">
                <a:solidFill>
                  <a:srgbClr val="002060"/>
                </a:solidFill>
              </a:rPr>
              <a:t>сабаб</a:t>
            </a:r>
            <a:r>
              <a:rPr lang="ru-RU" altLang="ru-RU" sz="3000" dirty="0">
                <a:solidFill>
                  <a:srgbClr val="002060"/>
                </a:solidFill>
              </a:rPr>
              <a:t> </a:t>
            </a:r>
            <a:r>
              <a:rPr lang="ru-RU" altLang="ru-RU" sz="3000" dirty="0" err="1">
                <a:solidFill>
                  <a:srgbClr val="002060"/>
                </a:solidFill>
              </a:rPr>
              <a:t>бўладиган</a:t>
            </a:r>
            <a:r>
              <a:rPr lang="ru-RU" altLang="ru-RU" sz="3000" dirty="0">
                <a:solidFill>
                  <a:srgbClr val="002060"/>
                </a:solidFill>
              </a:rPr>
              <a:t> </a:t>
            </a:r>
            <a:r>
              <a:rPr lang="ru-RU" altLang="ru-RU" sz="3000" dirty="0" err="1">
                <a:solidFill>
                  <a:srgbClr val="002060"/>
                </a:solidFill>
              </a:rPr>
              <a:t>шахсий</a:t>
            </a:r>
            <a:r>
              <a:rPr lang="ru-RU" altLang="ru-RU" sz="3000" dirty="0">
                <a:solidFill>
                  <a:srgbClr val="002060"/>
                </a:solidFill>
              </a:rPr>
              <a:t> </a:t>
            </a:r>
            <a:r>
              <a:rPr lang="ru-RU" altLang="ru-RU" sz="3000" dirty="0" err="1">
                <a:solidFill>
                  <a:srgbClr val="002060"/>
                </a:solidFill>
              </a:rPr>
              <a:t>манфаатдорлик</a:t>
            </a:r>
            <a:r>
              <a:rPr lang="ru-RU" altLang="ru-RU" sz="3000" dirty="0">
                <a:solidFill>
                  <a:srgbClr val="002060"/>
                </a:solidFill>
              </a:rPr>
              <a:t> </a:t>
            </a:r>
            <a:r>
              <a:rPr lang="ru-RU" altLang="ru-RU" sz="3000" dirty="0" err="1">
                <a:solidFill>
                  <a:srgbClr val="002060"/>
                </a:solidFill>
              </a:rPr>
              <a:t>ҳолатларига</a:t>
            </a:r>
            <a:r>
              <a:rPr lang="ru-RU" altLang="ru-RU" sz="3000" dirty="0">
                <a:solidFill>
                  <a:srgbClr val="002060"/>
                </a:solidFill>
              </a:rPr>
              <a:t> </a:t>
            </a:r>
            <a:r>
              <a:rPr lang="ru-RU" altLang="ru-RU" sz="3000" dirty="0" err="1">
                <a:solidFill>
                  <a:srgbClr val="002060"/>
                </a:solidFill>
              </a:rPr>
              <a:t>йўл</a:t>
            </a:r>
            <a:r>
              <a:rPr lang="ru-RU" altLang="ru-RU" sz="3000" dirty="0">
                <a:solidFill>
                  <a:srgbClr val="002060"/>
                </a:solidFill>
              </a:rPr>
              <a:t> </a:t>
            </a:r>
            <a:r>
              <a:rPr lang="ru-RU" altLang="ru-RU" sz="3000" dirty="0" err="1">
                <a:solidFill>
                  <a:srgbClr val="002060"/>
                </a:solidFill>
              </a:rPr>
              <a:t>қўймасликлари</a:t>
            </a:r>
            <a:r>
              <a:rPr lang="ru-RU" altLang="ru-RU" sz="3000" dirty="0">
                <a:solidFill>
                  <a:srgbClr val="002060"/>
                </a:solidFill>
              </a:rPr>
              <a:t> </a:t>
            </a:r>
            <a:r>
              <a:rPr lang="ru-RU" altLang="ru-RU" sz="3000" dirty="0" err="1">
                <a:solidFill>
                  <a:srgbClr val="002060"/>
                </a:solidFill>
              </a:rPr>
              <a:t>керак</a:t>
            </a:r>
            <a:r>
              <a:rPr lang="ru-RU" altLang="ru-RU" sz="3000" dirty="0">
                <a:solidFill>
                  <a:srgbClr val="002060"/>
                </a:solidFill>
              </a:rPr>
              <a:t>.</a:t>
            </a:r>
          </a:p>
          <a:p>
            <a:pPr algn="just">
              <a:lnSpc>
                <a:spcPct val="80000"/>
              </a:lnSpc>
              <a:spcBef>
                <a:spcPts val="0"/>
              </a:spcBef>
            </a:pPr>
            <a:r>
              <a:rPr lang="ru-RU" altLang="ru-RU" sz="3000" dirty="0" err="1">
                <a:solidFill>
                  <a:srgbClr val="002060"/>
                </a:solidFill>
              </a:rPr>
              <a:t>Давлат</a:t>
            </a:r>
            <a:r>
              <a:rPr lang="ru-RU" altLang="ru-RU" sz="3000" dirty="0">
                <a:solidFill>
                  <a:srgbClr val="002060"/>
                </a:solidFill>
              </a:rPr>
              <a:t> </a:t>
            </a:r>
            <a:r>
              <a:rPr lang="ru-RU" altLang="ru-RU" sz="3000" dirty="0" err="1">
                <a:solidFill>
                  <a:srgbClr val="002060"/>
                </a:solidFill>
              </a:rPr>
              <a:t>хизматчиларининг</a:t>
            </a:r>
            <a:r>
              <a:rPr lang="ru-RU" altLang="ru-RU" sz="3000" dirty="0">
                <a:solidFill>
                  <a:srgbClr val="002060"/>
                </a:solidFill>
              </a:rPr>
              <a:t> </a:t>
            </a:r>
            <a:r>
              <a:rPr lang="ru-RU" altLang="ru-RU" sz="3000" dirty="0" err="1">
                <a:solidFill>
                  <a:srgbClr val="002060"/>
                </a:solidFill>
              </a:rPr>
              <a:t>шахсий</a:t>
            </a:r>
            <a:r>
              <a:rPr lang="ru-RU" altLang="ru-RU" sz="3000" dirty="0">
                <a:solidFill>
                  <a:srgbClr val="002060"/>
                </a:solidFill>
              </a:rPr>
              <a:t> </a:t>
            </a:r>
            <a:r>
              <a:rPr lang="ru-RU" altLang="ru-RU" sz="3000" dirty="0" err="1">
                <a:solidFill>
                  <a:srgbClr val="002060"/>
                </a:solidFill>
              </a:rPr>
              <a:t>манфаатлари</a:t>
            </a:r>
            <a:r>
              <a:rPr lang="ru-RU" altLang="ru-RU" sz="3000" dirty="0">
                <a:solidFill>
                  <a:srgbClr val="002060"/>
                </a:solidFill>
              </a:rPr>
              <a:t> </a:t>
            </a:r>
            <a:r>
              <a:rPr lang="ru-RU" altLang="ru-RU" sz="3000" dirty="0" err="1">
                <a:solidFill>
                  <a:srgbClr val="002060"/>
                </a:solidFill>
              </a:rPr>
              <a:t>уларнинг</a:t>
            </a:r>
            <a:r>
              <a:rPr lang="ru-RU" altLang="ru-RU" sz="3000" dirty="0">
                <a:solidFill>
                  <a:srgbClr val="002060"/>
                </a:solidFill>
              </a:rPr>
              <a:t> </a:t>
            </a:r>
            <a:r>
              <a:rPr lang="ru-RU" altLang="ru-RU" sz="3000" dirty="0" err="1">
                <a:solidFill>
                  <a:srgbClr val="002060"/>
                </a:solidFill>
              </a:rPr>
              <a:t>ўз</a:t>
            </a:r>
            <a:r>
              <a:rPr lang="ru-RU" altLang="ru-RU" sz="3000" dirty="0">
                <a:solidFill>
                  <a:srgbClr val="002060"/>
                </a:solidFill>
              </a:rPr>
              <a:t> </a:t>
            </a:r>
            <a:r>
              <a:rPr lang="ru-RU" altLang="ru-RU" sz="3000" dirty="0" err="1">
                <a:solidFill>
                  <a:srgbClr val="002060"/>
                </a:solidFill>
              </a:rPr>
              <a:t>хизмат</a:t>
            </a:r>
            <a:r>
              <a:rPr lang="ru-RU" altLang="ru-RU" sz="3000" dirty="0">
                <a:solidFill>
                  <a:srgbClr val="002060"/>
                </a:solidFill>
              </a:rPr>
              <a:t> </a:t>
            </a:r>
            <a:r>
              <a:rPr lang="ru-RU" altLang="ru-RU" sz="3000" dirty="0" err="1">
                <a:solidFill>
                  <a:srgbClr val="002060"/>
                </a:solidFill>
              </a:rPr>
              <a:t>вазифаларини</a:t>
            </a:r>
            <a:r>
              <a:rPr lang="ru-RU" altLang="ru-RU" sz="3000" dirty="0">
                <a:solidFill>
                  <a:srgbClr val="002060"/>
                </a:solidFill>
              </a:rPr>
              <a:t> </a:t>
            </a:r>
            <a:r>
              <a:rPr lang="ru-RU" altLang="ru-RU" sz="3000" dirty="0" err="1">
                <a:solidFill>
                  <a:srgbClr val="002060"/>
                </a:solidFill>
              </a:rPr>
              <a:t>холисона</a:t>
            </a:r>
            <a:r>
              <a:rPr lang="ru-RU" altLang="ru-RU" sz="3000" dirty="0">
                <a:solidFill>
                  <a:srgbClr val="002060"/>
                </a:solidFill>
              </a:rPr>
              <a:t> </a:t>
            </a:r>
            <a:r>
              <a:rPr lang="ru-RU" altLang="ru-RU" sz="3000" dirty="0" err="1">
                <a:solidFill>
                  <a:srgbClr val="002060"/>
                </a:solidFill>
              </a:rPr>
              <a:t>ва</a:t>
            </a:r>
            <a:r>
              <a:rPr lang="ru-RU" altLang="ru-RU" sz="3000" dirty="0">
                <a:solidFill>
                  <a:srgbClr val="002060"/>
                </a:solidFill>
              </a:rPr>
              <a:t> </a:t>
            </a:r>
            <a:r>
              <a:rPr lang="ru-RU" altLang="ru-RU" sz="3000" dirty="0" err="1">
                <a:solidFill>
                  <a:srgbClr val="002060"/>
                </a:solidFill>
              </a:rPr>
              <a:t>беғараз</a:t>
            </a:r>
            <a:r>
              <a:rPr lang="ru-RU" altLang="ru-RU" sz="3000" dirty="0">
                <a:solidFill>
                  <a:srgbClr val="002060"/>
                </a:solidFill>
              </a:rPr>
              <a:t> </a:t>
            </a:r>
            <a:r>
              <a:rPr lang="ru-RU" altLang="ru-RU" sz="3000" dirty="0" err="1">
                <a:solidFill>
                  <a:srgbClr val="002060"/>
                </a:solidFill>
              </a:rPr>
              <a:t>бажаришига</a:t>
            </a:r>
            <a:r>
              <a:rPr lang="ru-RU" altLang="ru-RU" sz="3000" dirty="0">
                <a:solidFill>
                  <a:srgbClr val="002060"/>
                </a:solidFill>
              </a:rPr>
              <a:t> </a:t>
            </a:r>
            <a:r>
              <a:rPr lang="ru-RU" altLang="ru-RU" sz="3000" dirty="0" err="1">
                <a:solidFill>
                  <a:srgbClr val="002060"/>
                </a:solidFill>
              </a:rPr>
              <a:t>таъсир</a:t>
            </a:r>
            <a:r>
              <a:rPr lang="ru-RU" altLang="ru-RU" sz="3000" dirty="0">
                <a:solidFill>
                  <a:srgbClr val="002060"/>
                </a:solidFill>
              </a:rPr>
              <a:t> </a:t>
            </a:r>
            <a:r>
              <a:rPr lang="ru-RU" altLang="ru-RU" sz="3000" dirty="0" err="1">
                <a:solidFill>
                  <a:srgbClr val="002060"/>
                </a:solidFill>
              </a:rPr>
              <a:t>кўрсатадиган</a:t>
            </a:r>
            <a:r>
              <a:rPr lang="ru-RU" altLang="ru-RU" sz="3000" dirty="0">
                <a:solidFill>
                  <a:srgbClr val="002060"/>
                </a:solidFill>
              </a:rPr>
              <a:t> </a:t>
            </a:r>
            <a:r>
              <a:rPr lang="ru-RU" altLang="ru-RU" sz="3000" dirty="0" err="1">
                <a:solidFill>
                  <a:srgbClr val="002060"/>
                </a:solidFill>
              </a:rPr>
              <a:t>ёки</a:t>
            </a:r>
            <a:r>
              <a:rPr lang="ru-RU" altLang="ru-RU" sz="3000" dirty="0">
                <a:solidFill>
                  <a:srgbClr val="002060"/>
                </a:solidFill>
              </a:rPr>
              <a:t> </a:t>
            </a:r>
            <a:r>
              <a:rPr lang="ru-RU" altLang="ru-RU" sz="3000" dirty="0" err="1">
                <a:solidFill>
                  <a:srgbClr val="002060"/>
                </a:solidFill>
              </a:rPr>
              <a:t>таъсир</a:t>
            </a:r>
            <a:r>
              <a:rPr lang="ru-RU" altLang="ru-RU" sz="3000" dirty="0">
                <a:solidFill>
                  <a:srgbClr val="002060"/>
                </a:solidFill>
              </a:rPr>
              <a:t> </a:t>
            </a:r>
            <a:r>
              <a:rPr lang="ru-RU" altLang="ru-RU" sz="3000" dirty="0" err="1">
                <a:solidFill>
                  <a:srgbClr val="002060"/>
                </a:solidFill>
              </a:rPr>
              <a:t>кўрсатиши</a:t>
            </a:r>
            <a:r>
              <a:rPr lang="ru-RU" altLang="ru-RU" sz="3000" dirty="0">
                <a:solidFill>
                  <a:srgbClr val="002060"/>
                </a:solidFill>
              </a:rPr>
              <a:t> </a:t>
            </a:r>
            <a:r>
              <a:rPr lang="ru-RU" altLang="ru-RU" sz="3000" dirty="0" err="1">
                <a:solidFill>
                  <a:srgbClr val="002060"/>
                </a:solidFill>
              </a:rPr>
              <a:t>мумкин</a:t>
            </a:r>
            <a:r>
              <a:rPr lang="ru-RU" altLang="ru-RU" sz="3000" dirty="0">
                <a:solidFill>
                  <a:srgbClr val="002060"/>
                </a:solidFill>
              </a:rPr>
              <a:t> </a:t>
            </a:r>
            <a:r>
              <a:rPr lang="ru-RU" altLang="ru-RU" sz="3000" dirty="0" err="1">
                <a:solidFill>
                  <a:srgbClr val="002060"/>
                </a:solidFill>
              </a:rPr>
              <a:t>бўлган</a:t>
            </a:r>
            <a:r>
              <a:rPr lang="ru-RU" altLang="ru-RU" sz="3000" dirty="0">
                <a:solidFill>
                  <a:srgbClr val="002060"/>
                </a:solidFill>
              </a:rPr>
              <a:t> </a:t>
            </a:r>
            <a:r>
              <a:rPr lang="ru-RU" altLang="ru-RU" sz="3000" dirty="0" err="1">
                <a:solidFill>
                  <a:srgbClr val="002060"/>
                </a:solidFill>
              </a:rPr>
              <a:t>ҳолатларда</a:t>
            </a:r>
            <a:r>
              <a:rPr lang="ru-RU" altLang="ru-RU" sz="3000" dirty="0">
                <a:solidFill>
                  <a:srgbClr val="002060"/>
                </a:solidFill>
              </a:rPr>
              <a:t> </a:t>
            </a:r>
            <a:r>
              <a:rPr lang="ru-RU" altLang="ru-RU" sz="3000" dirty="0" err="1">
                <a:solidFill>
                  <a:srgbClr val="002060"/>
                </a:solidFill>
              </a:rPr>
              <a:t>пайдо</a:t>
            </a:r>
            <a:r>
              <a:rPr lang="ru-RU" altLang="ru-RU" sz="3000" dirty="0">
                <a:solidFill>
                  <a:srgbClr val="002060"/>
                </a:solidFill>
              </a:rPr>
              <a:t> </a:t>
            </a:r>
            <a:r>
              <a:rPr lang="ru-RU" altLang="ru-RU" sz="3000" dirty="0" err="1">
                <a:solidFill>
                  <a:srgbClr val="002060"/>
                </a:solidFill>
              </a:rPr>
              <a:t>бўлади</a:t>
            </a:r>
            <a:r>
              <a:rPr lang="ru-RU" altLang="ru-RU" sz="3000" dirty="0">
                <a:solidFill>
                  <a:srgbClr val="002060"/>
                </a:solidFill>
              </a:rPr>
              <a:t>.</a:t>
            </a:r>
          </a:p>
          <a:p>
            <a:pPr algn="just">
              <a:lnSpc>
                <a:spcPct val="80000"/>
              </a:lnSpc>
              <a:spcBef>
                <a:spcPts val="0"/>
              </a:spcBef>
            </a:pPr>
            <a:r>
              <a:rPr lang="ru-RU" altLang="ru-RU" sz="3000" dirty="0" err="1">
                <a:solidFill>
                  <a:srgbClr val="002060"/>
                </a:solidFill>
              </a:rPr>
              <a:t>Давлат</a:t>
            </a:r>
            <a:r>
              <a:rPr lang="ru-RU" altLang="ru-RU" sz="3000" dirty="0">
                <a:solidFill>
                  <a:srgbClr val="002060"/>
                </a:solidFill>
              </a:rPr>
              <a:t> </a:t>
            </a:r>
            <a:r>
              <a:rPr lang="ru-RU" altLang="ru-RU" sz="3000" dirty="0" err="1">
                <a:solidFill>
                  <a:srgbClr val="002060"/>
                </a:solidFill>
              </a:rPr>
              <a:t>хизматчиларининг</a:t>
            </a:r>
            <a:r>
              <a:rPr lang="ru-RU" altLang="ru-RU" sz="3000" dirty="0">
                <a:solidFill>
                  <a:srgbClr val="002060"/>
                </a:solidFill>
              </a:rPr>
              <a:t> </a:t>
            </a:r>
            <a:r>
              <a:rPr lang="ru-RU" altLang="ru-RU" sz="3000" dirty="0" err="1">
                <a:solidFill>
                  <a:srgbClr val="002060"/>
                </a:solidFill>
              </a:rPr>
              <a:t>шахсий</a:t>
            </a:r>
            <a:r>
              <a:rPr lang="ru-RU" altLang="ru-RU" sz="3000" dirty="0">
                <a:solidFill>
                  <a:srgbClr val="002060"/>
                </a:solidFill>
              </a:rPr>
              <a:t> </a:t>
            </a:r>
            <a:r>
              <a:rPr lang="ru-RU" altLang="ru-RU" sz="3000" dirty="0" err="1">
                <a:solidFill>
                  <a:srgbClr val="002060"/>
                </a:solidFill>
              </a:rPr>
              <a:t>манфаатдорлиги</a:t>
            </a:r>
            <a:r>
              <a:rPr lang="ru-RU" altLang="ru-RU" sz="3000" dirty="0">
                <a:solidFill>
                  <a:srgbClr val="002060"/>
                </a:solidFill>
              </a:rPr>
              <a:t> </a:t>
            </a:r>
            <a:r>
              <a:rPr lang="ru-RU" altLang="ru-RU" sz="3000" dirty="0" err="1">
                <a:solidFill>
                  <a:srgbClr val="002060"/>
                </a:solidFill>
              </a:rPr>
              <a:t>уларнинг</a:t>
            </a:r>
            <a:r>
              <a:rPr lang="ru-RU" altLang="ru-RU" sz="3000" dirty="0">
                <a:solidFill>
                  <a:srgbClr val="002060"/>
                </a:solidFill>
              </a:rPr>
              <a:t> </a:t>
            </a:r>
            <a:r>
              <a:rPr lang="ru-RU" altLang="ru-RU" sz="3000" dirty="0" err="1">
                <a:solidFill>
                  <a:srgbClr val="002060"/>
                </a:solidFill>
              </a:rPr>
              <a:t>шахсан</a:t>
            </a:r>
            <a:r>
              <a:rPr lang="ru-RU" altLang="ru-RU" sz="3000" dirty="0">
                <a:solidFill>
                  <a:srgbClr val="002060"/>
                </a:solidFill>
              </a:rPr>
              <a:t> </a:t>
            </a:r>
            <a:r>
              <a:rPr lang="ru-RU" altLang="ru-RU" sz="3000" dirty="0" err="1">
                <a:solidFill>
                  <a:srgbClr val="002060"/>
                </a:solidFill>
              </a:rPr>
              <a:t>ўзи</a:t>
            </a:r>
            <a:r>
              <a:rPr lang="ru-RU" altLang="ru-RU" sz="3000" dirty="0">
                <a:solidFill>
                  <a:srgbClr val="002060"/>
                </a:solidFill>
              </a:rPr>
              <a:t> </a:t>
            </a:r>
            <a:r>
              <a:rPr lang="ru-RU" altLang="ru-RU" sz="3000" dirty="0" err="1">
                <a:solidFill>
                  <a:srgbClr val="002060"/>
                </a:solidFill>
              </a:rPr>
              <a:t>ёки</a:t>
            </a:r>
            <a:r>
              <a:rPr lang="ru-RU" altLang="ru-RU" sz="3000" dirty="0">
                <a:solidFill>
                  <a:srgbClr val="002060"/>
                </a:solidFill>
              </a:rPr>
              <a:t> </a:t>
            </a:r>
            <a:r>
              <a:rPr lang="ru-RU" altLang="ru-RU" sz="3000" dirty="0" err="1">
                <a:solidFill>
                  <a:srgbClr val="002060"/>
                </a:solidFill>
              </a:rPr>
              <a:t>яқин</a:t>
            </a:r>
            <a:r>
              <a:rPr lang="ru-RU" altLang="ru-RU" sz="3000" dirty="0">
                <a:solidFill>
                  <a:srgbClr val="002060"/>
                </a:solidFill>
              </a:rPr>
              <a:t> </a:t>
            </a:r>
            <a:r>
              <a:rPr lang="ru-RU" altLang="ru-RU" sz="3000" dirty="0" err="1">
                <a:solidFill>
                  <a:srgbClr val="002060"/>
                </a:solidFill>
              </a:rPr>
              <a:t>қариндошлари</a:t>
            </a:r>
            <a:r>
              <a:rPr lang="ru-RU" altLang="ru-RU" sz="3000" dirty="0">
                <a:solidFill>
                  <a:srgbClr val="002060"/>
                </a:solidFill>
              </a:rPr>
              <a:t>, </a:t>
            </a:r>
            <a:r>
              <a:rPr lang="ru-RU" altLang="ru-RU" sz="3000" dirty="0" err="1">
                <a:solidFill>
                  <a:srgbClr val="002060"/>
                </a:solidFill>
              </a:rPr>
              <a:t>шунингдек</a:t>
            </a:r>
            <a:r>
              <a:rPr lang="ru-RU" altLang="ru-RU" sz="3000" dirty="0">
                <a:solidFill>
                  <a:srgbClr val="002060"/>
                </a:solidFill>
              </a:rPr>
              <a:t> улар </a:t>
            </a:r>
            <a:r>
              <a:rPr lang="ru-RU" altLang="ru-RU" sz="3000" dirty="0" err="1">
                <a:solidFill>
                  <a:srgbClr val="002060"/>
                </a:solidFill>
              </a:rPr>
              <a:t>яқин</a:t>
            </a:r>
            <a:r>
              <a:rPr lang="ru-RU" altLang="ru-RU" sz="3000" dirty="0">
                <a:solidFill>
                  <a:srgbClr val="002060"/>
                </a:solidFill>
              </a:rPr>
              <a:t> </a:t>
            </a:r>
            <a:r>
              <a:rPr lang="ru-RU" altLang="ru-RU" sz="3000" dirty="0" err="1">
                <a:solidFill>
                  <a:srgbClr val="002060"/>
                </a:solidFill>
              </a:rPr>
              <a:t>ёки</a:t>
            </a:r>
            <a:r>
              <a:rPr lang="ru-RU" altLang="ru-RU" sz="3000" dirty="0">
                <a:solidFill>
                  <a:srgbClr val="002060"/>
                </a:solidFill>
              </a:rPr>
              <a:t> </a:t>
            </a:r>
            <a:r>
              <a:rPr lang="ru-RU" altLang="ru-RU" sz="3000" dirty="0" err="1">
                <a:solidFill>
                  <a:srgbClr val="002060"/>
                </a:solidFill>
              </a:rPr>
              <a:t>ишбилармонлик</a:t>
            </a:r>
            <a:r>
              <a:rPr lang="ru-RU" altLang="ru-RU" sz="3000" dirty="0">
                <a:solidFill>
                  <a:srgbClr val="002060"/>
                </a:solidFill>
              </a:rPr>
              <a:t> </a:t>
            </a:r>
            <a:r>
              <a:rPr lang="ru-RU" altLang="ru-RU" sz="3000" dirty="0" err="1">
                <a:solidFill>
                  <a:srgbClr val="002060"/>
                </a:solidFill>
              </a:rPr>
              <a:t>муносабатларида</a:t>
            </a:r>
            <a:r>
              <a:rPr lang="ru-RU" altLang="ru-RU" sz="3000" dirty="0">
                <a:solidFill>
                  <a:srgbClr val="002060"/>
                </a:solidFill>
              </a:rPr>
              <a:t> </a:t>
            </a:r>
            <a:r>
              <a:rPr lang="ru-RU" altLang="ru-RU" sz="3000" dirty="0" err="1">
                <a:solidFill>
                  <a:srgbClr val="002060"/>
                </a:solidFill>
              </a:rPr>
              <a:t>бўладиган</a:t>
            </a:r>
            <a:r>
              <a:rPr lang="ru-RU" altLang="ru-RU" sz="3000" dirty="0">
                <a:solidFill>
                  <a:srgbClr val="002060"/>
                </a:solidFill>
              </a:rPr>
              <a:t> </a:t>
            </a:r>
            <a:r>
              <a:rPr lang="ru-RU" altLang="ru-RU" sz="3000" dirty="0" err="1">
                <a:solidFill>
                  <a:srgbClr val="002060"/>
                </a:solidFill>
              </a:rPr>
              <a:t>бошқа</a:t>
            </a:r>
            <a:r>
              <a:rPr lang="ru-RU" altLang="ru-RU" sz="3000" dirty="0">
                <a:solidFill>
                  <a:srgbClr val="002060"/>
                </a:solidFill>
              </a:rPr>
              <a:t> </a:t>
            </a:r>
            <a:r>
              <a:rPr lang="ru-RU" altLang="ru-RU" sz="3000" dirty="0" err="1">
                <a:solidFill>
                  <a:srgbClr val="002060"/>
                </a:solidFill>
              </a:rPr>
              <a:t>шахслар</a:t>
            </a:r>
            <a:r>
              <a:rPr lang="ru-RU" altLang="ru-RU" sz="3000" dirty="0">
                <a:solidFill>
                  <a:srgbClr val="002060"/>
                </a:solidFill>
              </a:rPr>
              <a:t> </a:t>
            </a:r>
            <a:r>
              <a:rPr lang="ru-RU" altLang="ru-RU" sz="3000" dirty="0" err="1">
                <a:solidFill>
                  <a:srgbClr val="002060"/>
                </a:solidFill>
              </a:rPr>
              <a:t>учун</a:t>
            </a:r>
            <a:r>
              <a:rPr lang="ru-RU" altLang="ru-RU" sz="3000" dirty="0">
                <a:solidFill>
                  <a:srgbClr val="002060"/>
                </a:solidFill>
              </a:rPr>
              <a:t> </a:t>
            </a:r>
            <a:r>
              <a:rPr lang="ru-RU" altLang="ru-RU" sz="3000" dirty="0" err="1">
                <a:solidFill>
                  <a:srgbClr val="002060"/>
                </a:solidFill>
              </a:rPr>
              <a:t>ҳар</a:t>
            </a:r>
            <a:r>
              <a:rPr lang="ru-RU" altLang="ru-RU" sz="3000" dirty="0">
                <a:solidFill>
                  <a:srgbClr val="002060"/>
                </a:solidFill>
              </a:rPr>
              <a:t> </a:t>
            </a:r>
            <a:r>
              <a:rPr lang="ru-RU" altLang="ru-RU" sz="3000" dirty="0" err="1">
                <a:solidFill>
                  <a:srgbClr val="002060"/>
                </a:solidFill>
              </a:rPr>
              <a:t>қандай</a:t>
            </a:r>
            <a:r>
              <a:rPr lang="ru-RU" altLang="ru-RU" sz="3000" dirty="0">
                <a:solidFill>
                  <a:srgbClr val="002060"/>
                </a:solidFill>
              </a:rPr>
              <a:t> </a:t>
            </a:r>
            <a:r>
              <a:rPr lang="ru-RU" altLang="ru-RU" sz="3000" dirty="0" err="1">
                <a:solidFill>
                  <a:srgbClr val="002060"/>
                </a:solidFill>
              </a:rPr>
              <a:t>наф</a:t>
            </a:r>
            <a:r>
              <a:rPr lang="ru-RU" altLang="ru-RU" sz="3000" dirty="0">
                <a:solidFill>
                  <a:srgbClr val="002060"/>
                </a:solidFill>
              </a:rPr>
              <a:t> </a:t>
            </a:r>
            <a:r>
              <a:rPr lang="ru-RU" altLang="ru-RU" sz="3000" dirty="0" err="1">
                <a:solidFill>
                  <a:srgbClr val="002060"/>
                </a:solidFill>
              </a:rPr>
              <a:t>кўриш</a:t>
            </a:r>
            <a:r>
              <a:rPr lang="ru-RU" altLang="ru-RU" sz="3000" dirty="0">
                <a:solidFill>
                  <a:srgbClr val="002060"/>
                </a:solidFill>
              </a:rPr>
              <a:t> </a:t>
            </a:r>
            <a:r>
              <a:rPr lang="ru-RU" altLang="ru-RU" sz="3000" dirty="0" err="1">
                <a:solidFill>
                  <a:srgbClr val="002060"/>
                </a:solidFill>
              </a:rPr>
              <a:t>ёки</a:t>
            </a:r>
            <a:r>
              <a:rPr lang="ru-RU" altLang="ru-RU" sz="3000" dirty="0">
                <a:solidFill>
                  <a:srgbClr val="002060"/>
                </a:solidFill>
              </a:rPr>
              <a:t> </a:t>
            </a:r>
            <a:r>
              <a:rPr lang="ru-RU" altLang="ru-RU" sz="3000" dirty="0" err="1">
                <a:solidFill>
                  <a:srgbClr val="002060"/>
                </a:solidFill>
              </a:rPr>
              <a:t>афзалликларга</a:t>
            </a:r>
            <a:r>
              <a:rPr lang="ru-RU" altLang="ru-RU" sz="3000" dirty="0">
                <a:solidFill>
                  <a:srgbClr val="002060"/>
                </a:solidFill>
              </a:rPr>
              <a:t> </a:t>
            </a:r>
            <a:r>
              <a:rPr lang="ru-RU" altLang="ru-RU" sz="3000" dirty="0" err="1">
                <a:solidFill>
                  <a:srgbClr val="002060"/>
                </a:solidFill>
              </a:rPr>
              <a:t>эга</a:t>
            </a:r>
            <a:r>
              <a:rPr lang="ru-RU" altLang="ru-RU" sz="3000" dirty="0">
                <a:solidFill>
                  <a:srgbClr val="002060"/>
                </a:solidFill>
              </a:rPr>
              <a:t> </a:t>
            </a:r>
            <a:r>
              <a:rPr lang="ru-RU" altLang="ru-RU" sz="3000" dirty="0" err="1">
                <a:solidFill>
                  <a:srgbClr val="002060"/>
                </a:solidFill>
              </a:rPr>
              <a:t>бўлишни</a:t>
            </a:r>
            <a:r>
              <a:rPr lang="ru-RU" altLang="ru-RU" sz="3000" dirty="0">
                <a:solidFill>
                  <a:srgbClr val="002060"/>
                </a:solidFill>
              </a:rPr>
              <a:t> </a:t>
            </a:r>
            <a:r>
              <a:rPr lang="ru-RU" altLang="ru-RU" sz="3000" dirty="0" err="1">
                <a:solidFill>
                  <a:srgbClr val="002060"/>
                </a:solidFill>
              </a:rPr>
              <a:t>ўз</a:t>
            </a:r>
            <a:r>
              <a:rPr lang="ru-RU" altLang="ru-RU" sz="3000" dirty="0">
                <a:solidFill>
                  <a:srgbClr val="002060"/>
                </a:solidFill>
              </a:rPr>
              <a:t> ичига </a:t>
            </a:r>
            <a:r>
              <a:rPr lang="ru-RU" altLang="ru-RU" sz="3000" dirty="0" err="1">
                <a:solidFill>
                  <a:srgbClr val="002060"/>
                </a:solidFill>
              </a:rPr>
              <a:t>олади</a:t>
            </a:r>
            <a:r>
              <a:rPr lang="ru-RU" altLang="ru-RU" sz="3000" dirty="0">
                <a:solidFill>
                  <a:srgbClr val="002060"/>
                </a:solidFill>
              </a:rPr>
              <a:t>.</a:t>
            </a:r>
          </a:p>
          <a:p>
            <a:pPr algn="just">
              <a:lnSpc>
                <a:spcPct val="80000"/>
              </a:lnSpc>
              <a:spcBef>
                <a:spcPts val="0"/>
              </a:spcBef>
            </a:pPr>
            <a:r>
              <a:rPr lang="ru-RU" altLang="ru-RU" sz="3000" dirty="0" err="1">
                <a:solidFill>
                  <a:srgbClr val="002060"/>
                </a:solidFill>
              </a:rPr>
              <a:t>Манфаатлар</a:t>
            </a:r>
            <a:r>
              <a:rPr lang="ru-RU" altLang="ru-RU" sz="3000" dirty="0">
                <a:solidFill>
                  <a:srgbClr val="002060"/>
                </a:solidFill>
              </a:rPr>
              <a:t> </a:t>
            </a:r>
            <a:r>
              <a:rPr lang="ru-RU" altLang="ru-RU" sz="3000" dirty="0" err="1">
                <a:solidFill>
                  <a:srgbClr val="002060"/>
                </a:solidFill>
              </a:rPr>
              <a:t>тўқнашуви</a:t>
            </a:r>
            <a:r>
              <a:rPr lang="ru-RU" altLang="ru-RU" sz="3000" dirty="0">
                <a:solidFill>
                  <a:srgbClr val="002060"/>
                </a:solidFill>
              </a:rPr>
              <a:t> </a:t>
            </a:r>
            <a:r>
              <a:rPr lang="ru-RU" altLang="ru-RU" sz="3000" dirty="0" err="1">
                <a:solidFill>
                  <a:srgbClr val="002060"/>
                </a:solidFill>
              </a:rPr>
              <a:t>юзага</a:t>
            </a:r>
            <a:r>
              <a:rPr lang="ru-RU" altLang="ru-RU" sz="3000" dirty="0">
                <a:solidFill>
                  <a:srgbClr val="002060"/>
                </a:solidFill>
              </a:rPr>
              <a:t> </a:t>
            </a:r>
            <a:r>
              <a:rPr lang="ru-RU" altLang="ru-RU" sz="3000" dirty="0" err="1">
                <a:solidFill>
                  <a:srgbClr val="002060"/>
                </a:solidFill>
              </a:rPr>
              <a:t>келган</a:t>
            </a:r>
            <a:r>
              <a:rPr lang="ru-RU" altLang="ru-RU" sz="3000" dirty="0">
                <a:solidFill>
                  <a:srgbClr val="002060"/>
                </a:solidFill>
              </a:rPr>
              <a:t> </a:t>
            </a:r>
            <a:r>
              <a:rPr lang="ru-RU" altLang="ru-RU" sz="3000" dirty="0" err="1">
                <a:solidFill>
                  <a:srgbClr val="002060"/>
                </a:solidFill>
              </a:rPr>
              <a:t>тақдирда</a:t>
            </a:r>
            <a:r>
              <a:rPr lang="ru-RU" altLang="ru-RU" sz="3000" dirty="0">
                <a:solidFill>
                  <a:srgbClr val="002060"/>
                </a:solidFill>
              </a:rPr>
              <a:t> </a:t>
            </a:r>
            <a:r>
              <a:rPr lang="ru-RU" altLang="ru-RU" sz="3000" dirty="0" err="1">
                <a:solidFill>
                  <a:srgbClr val="002060"/>
                </a:solidFill>
              </a:rPr>
              <a:t>давлат</a:t>
            </a:r>
            <a:r>
              <a:rPr lang="ru-RU" altLang="ru-RU" sz="3000" dirty="0">
                <a:solidFill>
                  <a:srgbClr val="002060"/>
                </a:solidFill>
              </a:rPr>
              <a:t> </a:t>
            </a:r>
            <a:r>
              <a:rPr lang="ru-RU" altLang="ru-RU" sz="3000" dirty="0" err="1">
                <a:solidFill>
                  <a:srgbClr val="002060"/>
                </a:solidFill>
              </a:rPr>
              <a:t>хизматчилари</a:t>
            </a:r>
            <a:r>
              <a:rPr lang="ru-RU" altLang="ru-RU" sz="3000" dirty="0">
                <a:solidFill>
                  <a:srgbClr val="002060"/>
                </a:solidFill>
              </a:rPr>
              <a:t> </a:t>
            </a:r>
            <a:r>
              <a:rPr lang="ru-RU" altLang="ru-RU" sz="3000" dirty="0" err="1">
                <a:solidFill>
                  <a:srgbClr val="002060"/>
                </a:solidFill>
              </a:rPr>
              <a:t>ўз</a:t>
            </a:r>
            <a:r>
              <a:rPr lang="ru-RU" altLang="ru-RU" sz="3000" dirty="0">
                <a:solidFill>
                  <a:srgbClr val="002060"/>
                </a:solidFill>
              </a:rPr>
              <a:t> </a:t>
            </a:r>
            <a:r>
              <a:rPr lang="ru-RU" altLang="ru-RU" sz="3000" dirty="0" err="1">
                <a:solidFill>
                  <a:srgbClr val="002060"/>
                </a:solidFill>
              </a:rPr>
              <a:t>раҳбарини</a:t>
            </a:r>
            <a:r>
              <a:rPr lang="ru-RU" altLang="ru-RU" sz="3000" dirty="0">
                <a:solidFill>
                  <a:srgbClr val="002060"/>
                </a:solidFill>
              </a:rPr>
              <a:t> </a:t>
            </a:r>
            <a:r>
              <a:rPr lang="ru-RU" altLang="ru-RU" sz="3000" dirty="0" err="1">
                <a:solidFill>
                  <a:srgbClr val="002060"/>
                </a:solidFill>
              </a:rPr>
              <a:t>дарҳол</a:t>
            </a:r>
            <a:r>
              <a:rPr lang="ru-RU" altLang="ru-RU" sz="3000" dirty="0">
                <a:solidFill>
                  <a:srgbClr val="002060"/>
                </a:solidFill>
              </a:rPr>
              <a:t> </a:t>
            </a:r>
            <a:r>
              <a:rPr lang="ru-RU" altLang="ru-RU" sz="3000" dirty="0" err="1">
                <a:solidFill>
                  <a:srgbClr val="002060"/>
                </a:solidFill>
              </a:rPr>
              <a:t>хабардор</a:t>
            </a:r>
            <a:r>
              <a:rPr lang="ru-RU" altLang="ru-RU" sz="3000" dirty="0">
                <a:solidFill>
                  <a:srgbClr val="002060"/>
                </a:solidFill>
              </a:rPr>
              <a:t> </a:t>
            </a:r>
            <a:r>
              <a:rPr lang="ru-RU" altLang="ru-RU" sz="3000" dirty="0" err="1">
                <a:solidFill>
                  <a:srgbClr val="002060"/>
                </a:solidFill>
              </a:rPr>
              <a:t>қилиши</a:t>
            </a:r>
            <a:r>
              <a:rPr lang="ru-RU" altLang="ru-RU" sz="3000" dirty="0">
                <a:solidFill>
                  <a:srgbClr val="002060"/>
                </a:solidFill>
              </a:rPr>
              <a:t> </a:t>
            </a:r>
            <a:r>
              <a:rPr lang="ru-RU" altLang="ru-RU" sz="3000" dirty="0" err="1">
                <a:solidFill>
                  <a:srgbClr val="002060"/>
                </a:solidFill>
              </a:rPr>
              <a:t>керак</a:t>
            </a:r>
            <a:r>
              <a:rPr lang="ru-RU" altLang="ru-RU" sz="3000" dirty="0">
                <a:solidFill>
                  <a:srgbClr val="002060"/>
                </a:solidFill>
              </a:rPr>
              <a:t>. </a:t>
            </a:r>
          </a:p>
          <a:p>
            <a:pPr algn="just">
              <a:lnSpc>
                <a:spcPct val="80000"/>
              </a:lnSpc>
              <a:spcBef>
                <a:spcPts val="0"/>
              </a:spcBef>
            </a:pPr>
            <a:r>
              <a:rPr lang="ru-RU" altLang="ru-RU" sz="3000" dirty="0" err="1">
                <a:solidFill>
                  <a:srgbClr val="002060"/>
                </a:solidFill>
              </a:rPr>
              <a:t>Манфаатлар</a:t>
            </a:r>
            <a:r>
              <a:rPr lang="ru-RU" altLang="ru-RU" sz="3000" dirty="0">
                <a:solidFill>
                  <a:srgbClr val="002060"/>
                </a:solidFill>
              </a:rPr>
              <a:t> </a:t>
            </a:r>
            <a:r>
              <a:rPr lang="ru-RU" altLang="ru-RU" sz="3000" dirty="0" err="1">
                <a:solidFill>
                  <a:srgbClr val="002060"/>
                </a:solidFill>
              </a:rPr>
              <a:t>тўқнашуви</a:t>
            </a:r>
            <a:r>
              <a:rPr lang="ru-RU" altLang="ru-RU" sz="3000" dirty="0">
                <a:solidFill>
                  <a:srgbClr val="002060"/>
                </a:solidFill>
              </a:rPr>
              <a:t> </a:t>
            </a:r>
            <a:r>
              <a:rPr lang="ru-RU" altLang="ru-RU" sz="3000" dirty="0" err="1">
                <a:solidFill>
                  <a:srgbClr val="002060"/>
                </a:solidFill>
              </a:rPr>
              <a:t>мавжудлиги</a:t>
            </a:r>
            <a:r>
              <a:rPr lang="ru-RU" altLang="ru-RU" sz="3000" dirty="0">
                <a:solidFill>
                  <a:srgbClr val="002060"/>
                </a:solidFill>
              </a:rPr>
              <a:t> </a:t>
            </a:r>
            <a:r>
              <a:rPr lang="ru-RU" altLang="ru-RU" sz="3000" dirty="0" err="1">
                <a:solidFill>
                  <a:srgbClr val="002060"/>
                </a:solidFill>
              </a:rPr>
              <a:t>тўғрисидаги</a:t>
            </a:r>
            <a:r>
              <a:rPr lang="ru-RU" altLang="ru-RU" sz="3000" dirty="0">
                <a:solidFill>
                  <a:srgbClr val="002060"/>
                </a:solidFill>
              </a:rPr>
              <a:t> </a:t>
            </a:r>
            <a:r>
              <a:rPr lang="ru-RU" altLang="ru-RU" sz="3000" dirty="0" err="1">
                <a:solidFill>
                  <a:srgbClr val="002060"/>
                </a:solidFill>
              </a:rPr>
              <a:t>маълумотни</a:t>
            </a:r>
            <a:r>
              <a:rPr lang="ru-RU" altLang="ru-RU" sz="3000" dirty="0">
                <a:solidFill>
                  <a:srgbClr val="002060"/>
                </a:solidFill>
              </a:rPr>
              <a:t> </a:t>
            </a:r>
            <a:r>
              <a:rPr lang="ru-RU" altLang="ru-RU" sz="3000" dirty="0" err="1">
                <a:solidFill>
                  <a:srgbClr val="002060"/>
                </a:solidFill>
              </a:rPr>
              <a:t>олган</a:t>
            </a:r>
            <a:r>
              <a:rPr lang="ru-RU" altLang="ru-RU" sz="3000" dirty="0">
                <a:solidFill>
                  <a:srgbClr val="002060"/>
                </a:solidFill>
              </a:rPr>
              <a:t> </a:t>
            </a:r>
            <a:r>
              <a:rPr lang="ru-RU" altLang="ru-RU" sz="3000" dirty="0" err="1">
                <a:solidFill>
                  <a:srgbClr val="002060"/>
                </a:solidFill>
              </a:rPr>
              <a:t>раҳбар</a:t>
            </a:r>
            <a:r>
              <a:rPr lang="ru-RU" altLang="ru-RU" sz="3000" dirty="0">
                <a:solidFill>
                  <a:srgbClr val="002060"/>
                </a:solidFill>
              </a:rPr>
              <a:t> </a:t>
            </a:r>
            <a:r>
              <a:rPr lang="ru-RU" altLang="ru-RU" sz="3000" dirty="0" err="1">
                <a:solidFill>
                  <a:srgbClr val="002060"/>
                </a:solidFill>
              </a:rPr>
              <a:t>уни</a:t>
            </a:r>
            <a:r>
              <a:rPr lang="ru-RU" altLang="ru-RU" sz="3000" dirty="0">
                <a:solidFill>
                  <a:srgbClr val="002060"/>
                </a:solidFill>
              </a:rPr>
              <a:t> </a:t>
            </a:r>
            <a:r>
              <a:rPr lang="ru-RU" altLang="ru-RU" sz="3000" dirty="0" err="1">
                <a:solidFill>
                  <a:srgbClr val="002060"/>
                </a:solidFill>
              </a:rPr>
              <a:t>тартибга</a:t>
            </a:r>
            <a:r>
              <a:rPr lang="ru-RU" altLang="ru-RU" sz="3000" dirty="0">
                <a:solidFill>
                  <a:srgbClr val="002060"/>
                </a:solidFill>
              </a:rPr>
              <a:t> </a:t>
            </a:r>
            <a:r>
              <a:rPr lang="ru-RU" altLang="ru-RU" sz="3000" dirty="0" err="1">
                <a:solidFill>
                  <a:srgbClr val="002060"/>
                </a:solidFill>
              </a:rPr>
              <a:t>келтириш</a:t>
            </a:r>
            <a:r>
              <a:rPr lang="ru-RU" altLang="ru-RU" sz="3000" dirty="0">
                <a:solidFill>
                  <a:srgbClr val="002060"/>
                </a:solidFill>
              </a:rPr>
              <a:t> </a:t>
            </a:r>
            <a:r>
              <a:rPr lang="ru-RU" altLang="ru-RU" sz="3000" dirty="0" err="1">
                <a:solidFill>
                  <a:srgbClr val="002060"/>
                </a:solidFill>
              </a:rPr>
              <a:t>бўйича</a:t>
            </a:r>
            <a:r>
              <a:rPr lang="ru-RU" altLang="ru-RU" sz="3000" dirty="0">
                <a:solidFill>
                  <a:srgbClr val="002060"/>
                </a:solidFill>
              </a:rPr>
              <a:t> </a:t>
            </a:r>
            <a:r>
              <a:rPr lang="ru-RU" altLang="ru-RU" sz="3000" dirty="0" err="1">
                <a:solidFill>
                  <a:srgbClr val="002060"/>
                </a:solidFill>
              </a:rPr>
              <a:t>ўз</a:t>
            </a:r>
            <a:r>
              <a:rPr lang="ru-RU" altLang="ru-RU" sz="3000" dirty="0">
                <a:solidFill>
                  <a:srgbClr val="002060"/>
                </a:solidFill>
              </a:rPr>
              <a:t> </a:t>
            </a:r>
            <a:r>
              <a:rPr lang="ru-RU" altLang="ru-RU" sz="3000" dirty="0" err="1">
                <a:solidFill>
                  <a:srgbClr val="002060"/>
                </a:solidFill>
              </a:rPr>
              <a:t>вақтида</a:t>
            </a:r>
            <a:r>
              <a:rPr lang="ru-RU" altLang="ru-RU" sz="3000" dirty="0">
                <a:solidFill>
                  <a:srgbClr val="002060"/>
                </a:solidFill>
              </a:rPr>
              <a:t> </a:t>
            </a:r>
            <a:r>
              <a:rPr lang="ru-RU" altLang="ru-RU" sz="3000" dirty="0" err="1">
                <a:solidFill>
                  <a:srgbClr val="002060"/>
                </a:solidFill>
              </a:rPr>
              <a:t>чоралар</a:t>
            </a:r>
            <a:r>
              <a:rPr lang="ru-RU" altLang="ru-RU" sz="3000" dirty="0">
                <a:solidFill>
                  <a:srgbClr val="002060"/>
                </a:solidFill>
              </a:rPr>
              <a:t> </a:t>
            </a:r>
            <a:r>
              <a:rPr lang="ru-RU" altLang="ru-RU" sz="3000" dirty="0" err="1">
                <a:solidFill>
                  <a:srgbClr val="002060"/>
                </a:solidFill>
              </a:rPr>
              <a:t>кўриши</a:t>
            </a:r>
            <a:r>
              <a:rPr lang="ru-RU" altLang="ru-RU" sz="3000" dirty="0">
                <a:solidFill>
                  <a:srgbClr val="002060"/>
                </a:solidFill>
              </a:rPr>
              <a:t> </a:t>
            </a:r>
            <a:r>
              <a:rPr lang="ru-RU" altLang="ru-RU" sz="3000" dirty="0" err="1">
                <a:solidFill>
                  <a:srgbClr val="002060"/>
                </a:solidFill>
              </a:rPr>
              <a:t>шарт</a:t>
            </a:r>
            <a:r>
              <a:rPr lang="ru-RU" altLang="ru-RU" sz="3000" dirty="0">
                <a:solidFill>
                  <a:srgbClr val="002060"/>
                </a:solidFill>
              </a:rPr>
              <a:t>. </a:t>
            </a:r>
          </a:p>
        </p:txBody>
      </p:sp>
    </p:spTree>
    <p:extLst>
      <p:ext uri="{BB962C8B-B14F-4D97-AF65-F5344CB8AC3E}">
        <p14:creationId xmlns:p14="http://schemas.microsoft.com/office/powerpoint/2010/main" val="1232150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285" y="-52774"/>
            <a:ext cx="10515600" cy="733337"/>
          </a:xfrm>
        </p:spPr>
        <p:txBody>
          <a:bodyPr>
            <a:normAutofit/>
          </a:bodyPr>
          <a:lstStyle/>
          <a:p>
            <a:pPr algn="ctr"/>
            <a:r>
              <a:rPr lang="uz-Cyrl-UZ" sz="2400" b="1" dirty="0">
                <a:latin typeface="Times New Roman" panose="02020603050405020304" pitchFamily="18" charset="0"/>
                <a:cs typeface="Times New Roman" panose="02020603050405020304" pitchFamily="18" charset="0"/>
              </a:rPr>
              <a:t>Манфаатлар тўқнашувининг кўринишлари</a:t>
            </a:r>
            <a:endParaRPr lang="en-US" sz="2400" b="1" dirty="0">
              <a:latin typeface="Times New Roman" panose="02020603050405020304" pitchFamily="18" charset="0"/>
              <a:cs typeface="Times New Roman" panose="02020603050405020304" pitchFamily="18" charset="0"/>
            </a:endParaRPr>
          </a:p>
        </p:txBody>
      </p:sp>
      <p:sp>
        <p:nvSpPr>
          <p:cNvPr id="47" name="Freeform: Shape 46">
            <a:extLst>
              <a:ext uri="{FF2B5EF4-FFF2-40B4-BE49-F238E27FC236}">
                <a16:creationId xmlns:a16="http://schemas.microsoft.com/office/drawing/2014/main" id="{9E3D2098-CC6B-4E5F-B01F-AE549C9535F4}"/>
              </a:ext>
            </a:extLst>
          </p:cNvPr>
          <p:cNvSpPr/>
          <p:nvPr/>
        </p:nvSpPr>
        <p:spPr>
          <a:xfrm>
            <a:off x="6234086" y="3733339"/>
            <a:ext cx="2024456" cy="2024456"/>
          </a:xfrm>
          <a:custGeom>
            <a:avLst/>
            <a:gdLst>
              <a:gd name="connsiteX0" fmla="*/ 0 w 2447131"/>
              <a:gd name="connsiteY0" fmla="*/ 0 h 2447131"/>
              <a:gd name="connsiteX1" fmla="*/ 1375532 w 2447131"/>
              <a:gd name="connsiteY1" fmla="*/ 0 h 2447131"/>
              <a:gd name="connsiteX2" fmla="*/ 2447131 w 2447131"/>
              <a:gd name="connsiteY2" fmla="*/ 1071599 h 2447131"/>
              <a:gd name="connsiteX3" fmla="*/ 2447131 w 2447131"/>
              <a:gd name="connsiteY3" fmla="*/ 2447131 h 2447131"/>
              <a:gd name="connsiteX4" fmla="*/ 1071599 w 2447131"/>
              <a:gd name="connsiteY4" fmla="*/ 2447131 h 2447131"/>
              <a:gd name="connsiteX5" fmla="*/ 0 w 2447131"/>
              <a:gd name="connsiteY5" fmla="*/ 1375532 h 244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7131" h="2447131">
                <a:moveTo>
                  <a:pt x="0" y="0"/>
                </a:moveTo>
                <a:lnTo>
                  <a:pt x="1375532" y="0"/>
                </a:lnTo>
                <a:cubicBezTo>
                  <a:pt x="1967360" y="0"/>
                  <a:pt x="2447131" y="479771"/>
                  <a:pt x="2447131" y="1071599"/>
                </a:cubicBezTo>
                <a:lnTo>
                  <a:pt x="2447131" y="2447131"/>
                </a:lnTo>
                <a:lnTo>
                  <a:pt x="1071599" y="2447131"/>
                </a:lnTo>
                <a:cubicBezTo>
                  <a:pt x="479771" y="2447131"/>
                  <a:pt x="0" y="1967360"/>
                  <a:pt x="0" y="137553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Freeform: Shape 49">
            <a:extLst>
              <a:ext uri="{FF2B5EF4-FFF2-40B4-BE49-F238E27FC236}">
                <a16:creationId xmlns:a16="http://schemas.microsoft.com/office/drawing/2014/main" id="{C82B1D2D-89AD-41E3-BFB8-D8DC684057D8}"/>
              </a:ext>
            </a:extLst>
          </p:cNvPr>
          <p:cNvSpPr/>
          <p:nvPr/>
        </p:nvSpPr>
        <p:spPr>
          <a:xfrm>
            <a:off x="3911045" y="3763195"/>
            <a:ext cx="2024456" cy="2024456"/>
          </a:xfrm>
          <a:custGeom>
            <a:avLst/>
            <a:gdLst>
              <a:gd name="connsiteX0" fmla="*/ 1071599 w 2447131"/>
              <a:gd name="connsiteY0" fmla="*/ 0 h 2447131"/>
              <a:gd name="connsiteX1" fmla="*/ 2447131 w 2447131"/>
              <a:gd name="connsiteY1" fmla="*/ 0 h 2447131"/>
              <a:gd name="connsiteX2" fmla="*/ 2447131 w 2447131"/>
              <a:gd name="connsiteY2" fmla="*/ 1375532 h 2447131"/>
              <a:gd name="connsiteX3" fmla="*/ 1375532 w 2447131"/>
              <a:gd name="connsiteY3" fmla="*/ 2447131 h 2447131"/>
              <a:gd name="connsiteX4" fmla="*/ 0 w 2447131"/>
              <a:gd name="connsiteY4" fmla="*/ 2447131 h 2447131"/>
              <a:gd name="connsiteX5" fmla="*/ 0 w 2447131"/>
              <a:gd name="connsiteY5" fmla="*/ 1071599 h 2447131"/>
              <a:gd name="connsiteX6" fmla="*/ 1071599 w 2447131"/>
              <a:gd name="connsiteY6" fmla="*/ 0 h 244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7131" h="2447131">
                <a:moveTo>
                  <a:pt x="1071599" y="0"/>
                </a:moveTo>
                <a:lnTo>
                  <a:pt x="2447131" y="0"/>
                </a:lnTo>
                <a:lnTo>
                  <a:pt x="2447131" y="1375532"/>
                </a:lnTo>
                <a:cubicBezTo>
                  <a:pt x="2447131" y="1967360"/>
                  <a:pt x="1967360" y="2447131"/>
                  <a:pt x="1375532" y="2447131"/>
                </a:cubicBezTo>
                <a:lnTo>
                  <a:pt x="0" y="2447131"/>
                </a:lnTo>
                <a:lnTo>
                  <a:pt x="0" y="1071599"/>
                </a:lnTo>
                <a:cubicBezTo>
                  <a:pt x="0" y="479771"/>
                  <a:pt x="479771" y="0"/>
                  <a:pt x="10715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Freeform: Shape 52">
            <a:extLst>
              <a:ext uri="{FF2B5EF4-FFF2-40B4-BE49-F238E27FC236}">
                <a16:creationId xmlns:a16="http://schemas.microsoft.com/office/drawing/2014/main" id="{9B1A908C-4752-4ABC-AE26-00A618DC92EE}"/>
              </a:ext>
            </a:extLst>
          </p:cNvPr>
          <p:cNvSpPr/>
          <p:nvPr/>
        </p:nvSpPr>
        <p:spPr>
          <a:xfrm>
            <a:off x="3883338" y="1464554"/>
            <a:ext cx="2024456" cy="2024456"/>
          </a:xfrm>
          <a:custGeom>
            <a:avLst/>
            <a:gdLst>
              <a:gd name="connsiteX0" fmla="*/ 0 w 2447131"/>
              <a:gd name="connsiteY0" fmla="*/ 0 h 2447131"/>
              <a:gd name="connsiteX1" fmla="*/ 1375532 w 2447131"/>
              <a:gd name="connsiteY1" fmla="*/ 0 h 2447131"/>
              <a:gd name="connsiteX2" fmla="*/ 2447131 w 2447131"/>
              <a:gd name="connsiteY2" fmla="*/ 1071599 h 2447131"/>
              <a:gd name="connsiteX3" fmla="*/ 2447131 w 2447131"/>
              <a:gd name="connsiteY3" fmla="*/ 2447131 h 2447131"/>
              <a:gd name="connsiteX4" fmla="*/ 1071599 w 2447131"/>
              <a:gd name="connsiteY4" fmla="*/ 2447131 h 2447131"/>
              <a:gd name="connsiteX5" fmla="*/ 0 w 2447131"/>
              <a:gd name="connsiteY5" fmla="*/ 1375532 h 244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7131" h="2447131">
                <a:moveTo>
                  <a:pt x="0" y="0"/>
                </a:moveTo>
                <a:lnTo>
                  <a:pt x="1375532" y="0"/>
                </a:lnTo>
                <a:cubicBezTo>
                  <a:pt x="1967360" y="0"/>
                  <a:pt x="2447131" y="479771"/>
                  <a:pt x="2447131" y="1071599"/>
                </a:cubicBezTo>
                <a:lnTo>
                  <a:pt x="2447131" y="2447131"/>
                </a:lnTo>
                <a:lnTo>
                  <a:pt x="1071599" y="2447131"/>
                </a:lnTo>
                <a:cubicBezTo>
                  <a:pt x="479771" y="2447131"/>
                  <a:pt x="0" y="1967360"/>
                  <a:pt x="0" y="137553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Freeform: Shape 55">
            <a:extLst>
              <a:ext uri="{FF2B5EF4-FFF2-40B4-BE49-F238E27FC236}">
                <a16:creationId xmlns:a16="http://schemas.microsoft.com/office/drawing/2014/main" id="{2BB8EC00-9315-48E3-B602-9DBFDFE5CA7A}"/>
              </a:ext>
            </a:extLst>
          </p:cNvPr>
          <p:cNvSpPr/>
          <p:nvPr/>
        </p:nvSpPr>
        <p:spPr>
          <a:xfrm>
            <a:off x="6193061" y="1455283"/>
            <a:ext cx="2024456" cy="2024456"/>
          </a:xfrm>
          <a:custGeom>
            <a:avLst/>
            <a:gdLst>
              <a:gd name="connsiteX0" fmla="*/ 1071599 w 2447131"/>
              <a:gd name="connsiteY0" fmla="*/ 0 h 2447131"/>
              <a:gd name="connsiteX1" fmla="*/ 2447131 w 2447131"/>
              <a:gd name="connsiteY1" fmla="*/ 0 h 2447131"/>
              <a:gd name="connsiteX2" fmla="*/ 2447131 w 2447131"/>
              <a:gd name="connsiteY2" fmla="*/ 1375532 h 2447131"/>
              <a:gd name="connsiteX3" fmla="*/ 1375532 w 2447131"/>
              <a:gd name="connsiteY3" fmla="*/ 2447131 h 2447131"/>
              <a:gd name="connsiteX4" fmla="*/ 0 w 2447131"/>
              <a:gd name="connsiteY4" fmla="*/ 2447131 h 2447131"/>
              <a:gd name="connsiteX5" fmla="*/ 0 w 2447131"/>
              <a:gd name="connsiteY5" fmla="*/ 1071599 h 2447131"/>
              <a:gd name="connsiteX6" fmla="*/ 1071599 w 2447131"/>
              <a:gd name="connsiteY6" fmla="*/ 0 h 244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7131" h="2447131">
                <a:moveTo>
                  <a:pt x="1071599" y="0"/>
                </a:moveTo>
                <a:lnTo>
                  <a:pt x="2447131" y="0"/>
                </a:lnTo>
                <a:lnTo>
                  <a:pt x="2447131" y="1375532"/>
                </a:lnTo>
                <a:cubicBezTo>
                  <a:pt x="2447131" y="1967360"/>
                  <a:pt x="1967360" y="2447131"/>
                  <a:pt x="1375532" y="2447131"/>
                </a:cubicBezTo>
                <a:lnTo>
                  <a:pt x="0" y="2447131"/>
                </a:lnTo>
                <a:lnTo>
                  <a:pt x="0" y="1071599"/>
                </a:lnTo>
                <a:cubicBezTo>
                  <a:pt x="0" y="479771"/>
                  <a:pt x="479771" y="0"/>
                  <a:pt x="107159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Graphic 5" descr="Chat">
            <a:extLst>
              <a:ext uri="{FF2B5EF4-FFF2-40B4-BE49-F238E27FC236}">
                <a16:creationId xmlns:a16="http://schemas.microsoft.com/office/drawing/2014/main" id="{1FE20DD1-C5D6-432E-863B-AB4C96AC423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0370" y="1703488"/>
            <a:ext cx="1427291" cy="1427291"/>
          </a:xfrm>
          <a:prstGeom prst="rect">
            <a:avLst/>
          </a:prstGeom>
        </p:spPr>
      </p:pic>
      <p:pic>
        <p:nvPicPr>
          <p:cNvPr id="10" name="Graphic 9" descr="Bullseye">
            <a:extLst>
              <a:ext uri="{FF2B5EF4-FFF2-40B4-BE49-F238E27FC236}">
                <a16:creationId xmlns:a16="http://schemas.microsoft.com/office/drawing/2014/main" id="{FC29060E-C3E9-43C7-BBBE-9B7BD68363F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32667" y="1713048"/>
            <a:ext cx="1427291" cy="1427291"/>
          </a:xfrm>
          <a:prstGeom prst="rect">
            <a:avLst/>
          </a:prstGeom>
        </p:spPr>
      </p:pic>
      <p:pic>
        <p:nvPicPr>
          <p:cNvPr id="14" name="Graphic 13" descr="Shopping cart">
            <a:extLst>
              <a:ext uri="{FF2B5EF4-FFF2-40B4-BE49-F238E27FC236}">
                <a16:creationId xmlns:a16="http://schemas.microsoft.com/office/drawing/2014/main" id="{63B03035-460D-4DC4-B96C-8B7105479EB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30369" y="4031921"/>
            <a:ext cx="1427291" cy="1427291"/>
          </a:xfrm>
          <a:prstGeom prst="rect">
            <a:avLst/>
          </a:prstGeom>
        </p:spPr>
      </p:pic>
      <p:pic>
        <p:nvPicPr>
          <p:cNvPr id="17" name="Graphic 16" descr="Unlock">
            <a:extLst>
              <a:ext uri="{FF2B5EF4-FFF2-40B4-BE49-F238E27FC236}">
                <a16:creationId xmlns:a16="http://schemas.microsoft.com/office/drawing/2014/main" id="{B967D578-B745-4490-B751-A7495E1464B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32667" y="4031921"/>
            <a:ext cx="1427291" cy="1427291"/>
          </a:xfrm>
          <a:prstGeom prst="rect">
            <a:avLst/>
          </a:prstGeom>
        </p:spPr>
      </p:pic>
      <p:sp>
        <p:nvSpPr>
          <p:cNvPr id="57" name="Freeform: Shape 56">
            <a:extLst>
              <a:ext uri="{FF2B5EF4-FFF2-40B4-BE49-F238E27FC236}">
                <a16:creationId xmlns:a16="http://schemas.microsoft.com/office/drawing/2014/main" id="{D6F2C6BE-6218-4D70-A78A-907E78F39C47}"/>
              </a:ext>
            </a:extLst>
          </p:cNvPr>
          <p:cNvSpPr/>
          <p:nvPr/>
        </p:nvSpPr>
        <p:spPr>
          <a:xfrm rot="16200000">
            <a:off x="6234087" y="1432714"/>
            <a:ext cx="2024455" cy="2024455"/>
          </a:xfrm>
          <a:custGeom>
            <a:avLst/>
            <a:gdLst>
              <a:gd name="connsiteX0" fmla="*/ 2447130 w 2447130"/>
              <a:gd name="connsiteY0" fmla="*/ 2447130 h 2447130"/>
              <a:gd name="connsiteX1" fmla="*/ 1071599 w 2447130"/>
              <a:gd name="connsiteY1" fmla="*/ 2447130 h 2447130"/>
              <a:gd name="connsiteX2" fmla="*/ 0 w 2447130"/>
              <a:gd name="connsiteY2" fmla="*/ 1375531 h 2447130"/>
              <a:gd name="connsiteX3" fmla="*/ 0 w 2447130"/>
              <a:gd name="connsiteY3" fmla="*/ 0 h 2447130"/>
            </a:gdLst>
            <a:ahLst/>
            <a:cxnLst>
              <a:cxn ang="0">
                <a:pos x="connsiteX0" y="connsiteY0"/>
              </a:cxn>
              <a:cxn ang="0">
                <a:pos x="connsiteX1" y="connsiteY1"/>
              </a:cxn>
              <a:cxn ang="0">
                <a:pos x="connsiteX2" y="connsiteY2"/>
              </a:cxn>
              <a:cxn ang="0">
                <a:pos x="connsiteX3" y="connsiteY3"/>
              </a:cxn>
            </a:cxnLst>
            <a:rect l="l" t="t" r="r" b="b"/>
            <a:pathLst>
              <a:path w="2447130" h="2447130">
                <a:moveTo>
                  <a:pt x="2447130" y="2447130"/>
                </a:moveTo>
                <a:lnTo>
                  <a:pt x="1071599" y="2447130"/>
                </a:lnTo>
                <a:cubicBezTo>
                  <a:pt x="479771" y="2447130"/>
                  <a:pt x="0" y="1967359"/>
                  <a:pt x="0" y="1375531"/>
                </a:cubicBezTo>
                <a:lnTo>
                  <a:pt x="0" y="0"/>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Freeform: Shape 53">
            <a:extLst>
              <a:ext uri="{FF2B5EF4-FFF2-40B4-BE49-F238E27FC236}">
                <a16:creationId xmlns:a16="http://schemas.microsoft.com/office/drawing/2014/main" id="{4873203C-9DB2-41C9-98DF-D0B74FDB5096}"/>
              </a:ext>
            </a:extLst>
          </p:cNvPr>
          <p:cNvSpPr/>
          <p:nvPr/>
        </p:nvSpPr>
        <p:spPr>
          <a:xfrm>
            <a:off x="3933459" y="1432714"/>
            <a:ext cx="2024455" cy="2024455"/>
          </a:xfrm>
          <a:custGeom>
            <a:avLst/>
            <a:gdLst>
              <a:gd name="connsiteX0" fmla="*/ 0 w 2447130"/>
              <a:gd name="connsiteY0" fmla="*/ 0 h 2447130"/>
              <a:gd name="connsiteX1" fmla="*/ 2447130 w 2447130"/>
              <a:gd name="connsiteY1" fmla="*/ 2447130 h 2447130"/>
              <a:gd name="connsiteX2" fmla="*/ 1071599 w 2447130"/>
              <a:gd name="connsiteY2" fmla="*/ 2447130 h 2447130"/>
              <a:gd name="connsiteX3" fmla="*/ 0 w 2447130"/>
              <a:gd name="connsiteY3" fmla="*/ 1375531 h 2447130"/>
            </a:gdLst>
            <a:ahLst/>
            <a:cxnLst>
              <a:cxn ang="0">
                <a:pos x="connsiteX0" y="connsiteY0"/>
              </a:cxn>
              <a:cxn ang="0">
                <a:pos x="connsiteX1" y="connsiteY1"/>
              </a:cxn>
              <a:cxn ang="0">
                <a:pos x="connsiteX2" y="connsiteY2"/>
              </a:cxn>
              <a:cxn ang="0">
                <a:pos x="connsiteX3" y="connsiteY3"/>
              </a:cxn>
            </a:cxnLst>
            <a:rect l="l" t="t" r="r" b="b"/>
            <a:pathLst>
              <a:path w="2447130" h="2447130">
                <a:moveTo>
                  <a:pt x="0" y="0"/>
                </a:moveTo>
                <a:lnTo>
                  <a:pt x="2447130" y="2447130"/>
                </a:lnTo>
                <a:lnTo>
                  <a:pt x="1071599" y="2447130"/>
                </a:lnTo>
                <a:cubicBezTo>
                  <a:pt x="479771" y="2447130"/>
                  <a:pt x="0" y="1967359"/>
                  <a:pt x="0" y="1375531"/>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Freeform: Shape 50">
            <a:extLst>
              <a:ext uri="{FF2B5EF4-FFF2-40B4-BE49-F238E27FC236}">
                <a16:creationId xmlns:a16="http://schemas.microsoft.com/office/drawing/2014/main" id="{DF07870A-F291-4938-A50F-07C11DD33603}"/>
              </a:ext>
            </a:extLst>
          </p:cNvPr>
          <p:cNvSpPr/>
          <p:nvPr/>
        </p:nvSpPr>
        <p:spPr>
          <a:xfrm>
            <a:off x="3933459" y="3733339"/>
            <a:ext cx="2024456" cy="2024456"/>
          </a:xfrm>
          <a:custGeom>
            <a:avLst/>
            <a:gdLst>
              <a:gd name="connsiteX0" fmla="*/ 1071599 w 2447131"/>
              <a:gd name="connsiteY0" fmla="*/ 0 h 2447131"/>
              <a:gd name="connsiteX1" fmla="*/ 2447131 w 2447131"/>
              <a:gd name="connsiteY1" fmla="*/ 0 h 2447131"/>
              <a:gd name="connsiteX2" fmla="*/ 0 w 2447131"/>
              <a:gd name="connsiteY2" fmla="*/ 2447131 h 2447131"/>
              <a:gd name="connsiteX3" fmla="*/ 0 w 2447131"/>
              <a:gd name="connsiteY3" fmla="*/ 1071599 h 2447131"/>
              <a:gd name="connsiteX4" fmla="*/ 1071599 w 2447131"/>
              <a:gd name="connsiteY4" fmla="*/ 0 h 244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131" h="2447131">
                <a:moveTo>
                  <a:pt x="1071599" y="0"/>
                </a:moveTo>
                <a:lnTo>
                  <a:pt x="2447131" y="0"/>
                </a:lnTo>
                <a:lnTo>
                  <a:pt x="0" y="2447131"/>
                </a:lnTo>
                <a:lnTo>
                  <a:pt x="0" y="1071599"/>
                </a:lnTo>
                <a:cubicBezTo>
                  <a:pt x="0" y="479771"/>
                  <a:pt x="479771" y="0"/>
                  <a:pt x="1071599" y="0"/>
                </a:cubicBezTo>
                <a:close/>
              </a:path>
            </a:pathLst>
          </a:custGeom>
          <a:solidFill>
            <a:srgbClr val="00206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Freeform: Shape 47">
            <a:extLst>
              <a:ext uri="{FF2B5EF4-FFF2-40B4-BE49-F238E27FC236}">
                <a16:creationId xmlns:a16="http://schemas.microsoft.com/office/drawing/2014/main" id="{AF9F1FEA-E656-4EFA-9745-63B5279AA416}"/>
              </a:ext>
            </a:extLst>
          </p:cNvPr>
          <p:cNvSpPr/>
          <p:nvPr/>
        </p:nvSpPr>
        <p:spPr>
          <a:xfrm rot="10800000">
            <a:off x="6234086" y="3733339"/>
            <a:ext cx="2024456" cy="2024456"/>
          </a:xfrm>
          <a:custGeom>
            <a:avLst/>
            <a:gdLst>
              <a:gd name="connsiteX0" fmla="*/ 2447131 w 2447131"/>
              <a:gd name="connsiteY0" fmla="*/ 2447131 h 2447131"/>
              <a:gd name="connsiteX1" fmla="*/ 1071599 w 2447131"/>
              <a:gd name="connsiteY1" fmla="*/ 2447131 h 2447131"/>
              <a:gd name="connsiteX2" fmla="*/ 0 w 2447131"/>
              <a:gd name="connsiteY2" fmla="*/ 1375532 h 2447131"/>
              <a:gd name="connsiteX3" fmla="*/ 0 w 2447131"/>
              <a:gd name="connsiteY3" fmla="*/ 0 h 2447131"/>
            </a:gdLst>
            <a:ahLst/>
            <a:cxnLst>
              <a:cxn ang="0">
                <a:pos x="connsiteX0" y="connsiteY0"/>
              </a:cxn>
              <a:cxn ang="0">
                <a:pos x="connsiteX1" y="connsiteY1"/>
              </a:cxn>
              <a:cxn ang="0">
                <a:pos x="connsiteX2" y="connsiteY2"/>
              </a:cxn>
              <a:cxn ang="0">
                <a:pos x="connsiteX3" y="connsiteY3"/>
              </a:cxn>
            </a:cxnLst>
            <a:rect l="l" t="t" r="r" b="b"/>
            <a:pathLst>
              <a:path w="2447131" h="2447131">
                <a:moveTo>
                  <a:pt x="2447131" y="2447131"/>
                </a:moveTo>
                <a:lnTo>
                  <a:pt x="1071599" y="2447131"/>
                </a:lnTo>
                <a:cubicBezTo>
                  <a:pt x="479771" y="2447131"/>
                  <a:pt x="0" y="1967360"/>
                  <a:pt x="0" y="1375532"/>
                </a:cubicBezTo>
                <a:lnTo>
                  <a:pt x="0" y="0"/>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8299568" y="1702014"/>
            <a:ext cx="3717151" cy="1754326"/>
          </a:xfrm>
          <a:prstGeom prst="rect">
            <a:avLst/>
          </a:prstGeom>
          <a:noFill/>
        </p:spPr>
        <p:txBody>
          <a:bodyPr wrap="square" rtlCol="0">
            <a:spAutoFit/>
          </a:bodyPr>
          <a:lstStyle/>
          <a:p>
            <a:pPr algn="ctr"/>
            <a:r>
              <a:rPr lang="ru-RU" b="1" dirty="0">
                <a:solidFill>
                  <a:srgbClr val="C00000"/>
                </a:solidFill>
                <a:latin typeface="Times New Roman" panose="02020603050405020304" pitchFamily="18" charset="0"/>
                <a:cs typeface="Times New Roman" panose="02020603050405020304" pitchFamily="18" charset="0"/>
              </a:rPr>
              <a:t>Непотизм (лот.</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nepos</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жиян</a:t>
            </a:r>
            <a:r>
              <a:rPr lang="ru-RU" b="1" dirty="0">
                <a:solidFill>
                  <a:srgbClr val="C00000"/>
                </a:solidFill>
                <a:latin typeface="Times New Roman" panose="02020603050405020304" pitchFamily="18" charset="0"/>
                <a:cs typeface="Times New Roman" panose="02020603050405020304" pitchFamily="18" charset="0"/>
              </a:rPr>
              <a:t>)</a:t>
            </a:r>
          </a:p>
          <a:p>
            <a:pPr algn="ctr"/>
            <a:r>
              <a:rPr lang="ru-RU" b="1" dirty="0" err="1">
                <a:solidFill>
                  <a:prstClr val="black"/>
                </a:solidFill>
                <a:latin typeface="Times New Roman" panose="02020603050405020304" pitchFamily="18" charset="0"/>
                <a:cs typeface="Times New Roman" panose="02020603050405020304" pitchFamily="18" charset="0"/>
              </a:rPr>
              <a:t>қариндош-уруғчилик</a:t>
            </a:r>
            <a:r>
              <a:rPr lang="ru-RU" b="1" dirty="0">
                <a:solidFill>
                  <a:prstClr val="black"/>
                </a:solidFill>
                <a:latin typeface="Times New Roman" panose="02020603050405020304" pitchFamily="18" charset="0"/>
                <a:cs typeface="Times New Roman" panose="02020603050405020304" pitchFamily="18" charset="0"/>
              </a:rPr>
              <a:t>, </a:t>
            </a:r>
            <a:r>
              <a:rPr lang="uz-Cyrl-UZ" b="1" dirty="0">
                <a:solidFill>
                  <a:prstClr val="black"/>
                </a:solidFill>
                <a:latin typeface="Times New Roman" panose="02020603050405020304" pitchFamily="18" charset="0"/>
                <a:cs typeface="Times New Roman" panose="02020603050405020304" pitchFamily="18" charset="0"/>
              </a:rPr>
              <a:t>ҳудудий ёки этник принциплар асосида давлат тузилмаларида ёки бошқа тузилмаларда тор гуруҳчилик манфаатлари билан иш кўриш</a:t>
            </a:r>
            <a:endParaRPr lang="en-US" sz="1400" b="1" dirty="0">
              <a:solidFill>
                <a:prstClr val="black">
                  <a:lumMod val="65000"/>
                  <a:lumOff val="35000"/>
                </a:prstClr>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8275779" y="3626346"/>
            <a:ext cx="3781965" cy="1477328"/>
          </a:xfrm>
          <a:prstGeom prst="rect">
            <a:avLst/>
          </a:prstGeom>
          <a:noFill/>
        </p:spPr>
        <p:txBody>
          <a:bodyPr wrap="square" rtlCol="0">
            <a:spAutoFit/>
          </a:bodyPr>
          <a:lstStyle/>
          <a:p>
            <a:pPr indent="269875" algn="just"/>
            <a:r>
              <a:rPr lang="ru-RU" b="1" dirty="0" err="1">
                <a:solidFill>
                  <a:srgbClr val="C00000"/>
                </a:solidFill>
                <a:latin typeface="Times New Roman" panose="02020603050405020304" pitchFamily="18" charset="0"/>
                <a:cs typeface="Times New Roman" panose="02020603050405020304" pitchFamily="18" charset="0"/>
              </a:rPr>
              <a:t>Кронизм</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инглиз</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хамфикр</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4472C4">
                    <a:lumMod val="50000"/>
                  </a:srgbClr>
                </a:solidFill>
                <a:latin typeface="Times New Roman" panose="02020603050405020304" pitchFamily="18" charset="0"/>
                <a:cs typeface="Times New Roman" panose="02020603050405020304" pitchFamily="18" charset="0"/>
              </a:rPr>
              <a:t>таниш</a:t>
            </a:r>
            <a:r>
              <a:rPr lang="ru-RU" b="1" dirty="0">
                <a:solidFill>
                  <a:srgbClr val="4472C4">
                    <a:lumMod val="50000"/>
                  </a:srgbClr>
                </a:solidFill>
                <a:latin typeface="Times New Roman" panose="02020603050405020304" pitchFamily="18" charset="0"/>
                <a:cs typeface="Times New Roman" panose="02020603050405020304" pitchFamily="18" charset="0"/>
              </a:rPr>
              <a:t> </a:t>
            </a:r>
            <a:r>
              <a:rPr lang="ru-RU" b="1" dirty="0" err="1">
                <a:solidFill>
                  <a:srgbClr val="4472C4">
                    <a:lumMod val="50000"/>
                  </a:srgbClr>
                </a:solidFill>
                <a:latin typeface="Times New Roman" panose="02020603050405020304" pitchFamily="18" charset="0"/>
                <a:cs typeface="Times New Roman" panose="02020603050405020304" pitchFamily="18" charset="0"/>
              </a:rPr>
              <a:t>билишчилик</a:t>
            </a:r>
            <a:r>
              <a:rPr lang="ru-RU" b="1" dirty="0">
                <a:solidFill>
                  <a:srgbClr val="4472C4">
                    <a:lumMod val="50000"/>
                  </a:srgbClr>
                </a:solidFill>
                <a:latin typeface="Times New Roman" panose="02020603050405020304" pitchFamily="18" charset="0"/>
                <a:cs typeface="Times New Roman" panose="02020603050405020304" pitchFamily="18" charset="0"/>
              </a:rPr>
              <a:t>, </a:t>
            </a:r>
            <a:r>
              <a:rPr lang="ru-RU" b="1" dirty="0" err="1">
                <a:solidFill>
                  <a:srgbClr val="4472C4">
                    <a:lumMod val="50000"/>
                  </a:srgbClr>
                </a:solidFill>
                <a:latin typeface="Times New Roman" panose="02020603050405020304" pitchFamily="18" charset="0"/>
                <a:cs typeface="Times New Roman" panose="02020603050405020304" pitchFamily="18" charset="0"/>
              </a:rPr>
              <a:t>гуруҳбозлик</a:t>
            </a:r>
            <a:r>
              <a:rPr lang="ru-RU" b="1" dirty="0">
                <a:solidFill>
                  <a:srgbClr val="4472C4">
                    <a:lumMod val="50000"/>
                  </a:srgbClr>
                </a:solidFill>
                <a:latin typeface="Times New Roman" panose="02020603050405020304" pitchFamily="18" charset="0"/>
                <a:cs typeface="Times New Roman" panose="02020603050405020304" pitchFamily="18" charset="0"/>
              </a:rPr>
              <a:t>)</a:t>
            </a:r>
            <a:endParaRPr lang="en-US" b="1" dirty="0">
              <a:solidFill>
                <a:srgbClr val="4472C4">
                  <a:lumMod val="50000"/>
                </a:srgbClr>
              </a:solidFill>
              <a:latin typeface="Times New Roman" panose="02020603050405020304" pitchFamily="18" charset="0"/>
              <a:cs typeface="Times New Roman" panose="02020603050405020304" pitchFamily="18" charset="0"/>
            </a:endParaRPr>
          </a:p>
          <a:p>
            <a:pPr indent="269875" algn="just"/>
            <a:r>
              <a:rPr lang="uz-Cyrl-UZ" b="1" dirty="0">
                <a:solidFill>
                  <a:prstClr val="black"/>
                </a:solidFill>
                <a:latin typeface="Times New Roman" panose="02020603050405020304" pitchFamily="18" charset="0"/>
                <a:cs typeface="Times New Roman" panose="02020603050405020304" pitchFamily="18" charset="0"/>
              </a:rPr>
              <a:t>лавозимларни таниш-билишчилик асосида дўстларга бериш</a:t>
            </a:r>
            <a:endParaRPr lang="en-US" sz="1400" b="1" dirty="0">
              <a:solidFill>
                <a:prstClr val="black">
                  <a:lumMod val="65000"/>
                  <a:lumOff val="35000"/>
                </a:prstClr>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134258" y="3151237"/>
            <a:ext cx="3634154" cy="1569660"/>
          </a:xfrm>
          <a:prstGeom prst="rect">
            <a:avLst/>
          </a:prstGeom>
          <a:noFill/>
        </p:spPr>
        <p:txBody>
          <a:bodyPr wrap="square" rtlCol="0">
            <a:spAutoFit/>
          </a:bodyPr>
          <a:lstStyle/>
          <a:p>
            <a:pPr algn="ctr" defTabSz="355600"/>
            <a:r>
              <a:rPr lang="ru-RU" sz="2400" b="1" dirty="0">
                <a:solidFill>
                  <a:prstClr val="black"/>
                </a:solidFill>
              </a:rPr>
              <a:t> </a:t>
            </a:r>
            <a:r>
              <a:rPr lang="ru-RU" b="1" dirty="0" err="1">
                <a:solidFill>
                  <a:srgbClr val="C00000"/>
                </a:solidFill>
                <a:latin typeface="Times New Roman" panose="02020603050405020304" pitchFamily="18" charset="0"/>
                <a:cs typeface="Times New Roman" panose="02020603050405020304" pitchFamily="18" charset="0"/>
              </a:rPr>
              <a:t>Раҳнамолик</a:t>
            </a:r>
            <a:r>
              <a:rPr lang="ru-RU" b="1" dirty="0">
                <a:solidFill>
                  <a:srgbClr val="C00000"/>
                </a:solidFill>
                <a:latin typeface="Times New Roman" panose="02020603050405020304" pitchFamily="18" charset="0"/>
                <a:cs typeface="Times New Roman" panose="02020603050405020304" pitchFamily="18" charset="0"/>
              </a:rPr>
              <a:t>, фаворитизм </a:t>
            </a:r>
          </a:p>
          <a:p>
            <a:pPr algn="ctr" defTabSz="355600"/>
            <a:r>
              <a:rPr lang="ru-RU" b="1" dirty="0">
                <a:solidFill>
                  <a:srgbClr val="C00000"/>
                </a:solidFill>
                <a:latin typeface="Times New Roman" panose="02020603050405020304" pitchFamily="18" charset="0"/>
                <a:cs typeface="Times New Roman" panose="02020603050405020304" pitchFamily="18" charset="0"/>
              </a:rPr>
              <a:t>(фр. </a:t>
            </a:r>
            <a:r>
              <a:rPr lang="en-US" b="1" dirty="0" err="1">
                <a:solidFill>
                  <a:srgbClr val="C00000"/>
                </a:solidFill>
                <a:latin typeface="Times New Roman" panose="02020603050405020304" pitchFamily="18" charset="0"/>
                <a:cs typeface="Times New Roman" panose="02020603050405020304" pitchFamily="18" charset="0"/>
              </a:rPr>
              <a:t>favorit</a:t>
            </a:r>
            <a:r>
              <a:rPr lang="uz-Cyrl-UZ" b="1" dirty="0">
                <a:solidFill>
                  <a:srgbClr val="C00000"/>
                </a:solidFill>
                <a:latin typeface="Times New Roman" panose="02020603050405020304" pitchFamily="18" charset="0"/>
                <a:cs typeface="Times New Roman" panose="02020603050405020304" pitchFamily="18" charset="0"/>
              </a:rPr>
              <a:t>) </a:t>
            </a:r>
            <a:endParaRPr lang="ru-RU" b="1" dirty="0">
              <a:solidFill>
                <a:srgbClr val="C00000"/>
              </a:solidFill>
              <a:latin typeface="Times New Roman" panose="02020603050405020304" pitchFamily="18" charset="0"/>
              <a:cs typeface="Times New Roman" panose="02020603050405020304" pitchFamily="18" charset="0"/>
            </a:endParaRPr>
          </a:p>
          <a:p>
            <a:pPr algn="ctr"/>
            <a:r>
              <a:rPr lang="uz-Cyrl-UZ" b="1" dirty="0">
                <a:solidFill>
                  <a:prstClr val="black"/>
                </a:solidFill>
                <a:latin typeface="Times New Roman" panose="02020603050405020304" pitchFamily="18" charset="0"/>
                <a:cs typeface="Times New Roman" panose="02020603050405020304" pitchFamily="18" charset="0"/>
              </a:rPr>
              <a:t>химоя остидаги</a:t>
            </a:r>
            <a:r>
              <a:rPr lang="ru-RU" b="1" dirty="0">
                <a:solidFill>
                  <a:prstClr val="black"/>
                </a:solidFill>
                <a:latin typeface="Times New Roman" panose="02020603050405020304" pitchFamily="18" charset="0"/>
                <a:cs typeface="Times New Roman" panose="02020603050405020304" pitchFamily="18" charset="0"/>
              </a:rPr>
              <a:t>  </a:t>
            </a:r>
            <a:r>
              <a:rPr lang="uz-Cyrl-UZ" b="1" dirty="0">
                <a:solidFill>
                  <a:prstClr val="black"/>
                </a:solidFill>
                <a:latin typeface="Times New Roman" panose="02020603050405020304" pitchFamily="18" charset="0"/>
                <a:cs typeface="Times New Roman" panose="02020603050405020304" pitchFamily="18" charset="0"/>
              </a:rPr>
              <a:t>айрим ходимларни яқин олиш ва қуллаб-қувватлаш</a:t>
            </a:r>
            <a:endParaRPr lang="en-US" sz="1400" b="1" dirty="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120191" y="720749"/>
            <a:ext cx="3731217" cy="2308324"/>
          </a:xfrm>
          <a:prstGeom prst="rect">
            <a:avLst/>
          </a:prstGeom>
          <a:noFill/>
        </p:spPr>
        <p:txBody>
          <a:bodyPr wrap="square" rtlCol="0">
            <a:spAutoFit/>
          </a:bodyPr>
          <a:lstStyle/>
          <a:p>
            <a:pPr algn="ctr"/>
            <a:r>
              <a:rPr lang="ru-RU" b="1" dirty="0">
                <a:solidFill>
                  <a:srgbClr val="C00000"/>
                </a:solidFill>
                <a:latin typeface="Times New Roman" panose="02020603050405020304" pitchFamily="18" charset="0"/>
                <a:cs typeface="Times New Roman" panose="02020603050405020304" pitchFamily="18" charset="0"/>
              </a:rPr>
              <a:t>Лоббизм </a:t>
            </a:r>
          </a:p>
          <a:p>
            <a:pPr algn="ctr"/>
            <a:r>
              <a:rPr lang="ru-RU" b="1" dirty="0">
                <a:solidFill>
                  <a:srgbClr val="C00000"/>
                </a:solidFill>
                <a:latin typeface="Times New Roman" panose="02020603050405020304" pitchFamily="18" charset="0"/>
                <a:cs typeface="Times New Roman" panose="02020603050405020304" pitchFamily="18" charset="0"/>
              </a:rPr>
              <a:t>(</a:t>
            </a:r>
            <a:r>
              <a:rPr lang="ru-RU" b="1" dirty="0" err="1">
                <a:solidFill>
                  <a:srgbClr val="C00000"/>
                </a:solidFill>
                <a:latin typeface="Times New Roman" panose="02020603050405020304" pitchFamily="18" charset="0"/>
                <a:cs typeface="Times New Roman" panose="02020603050405020304" pitchFamily="18" charset="0"/>
              </a:rPr>
              <a:t>инглиз</a:t>
            </a:r>
            <a:r>
              <a:rPr lang="ru-RU" b="1" dirty="0">
                <a:solidFill>
                  <a:srgbClr val="C00000"/>
                </a:solidFill>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lobby – </a:t>
            </a:r>
            <a:r>
              <a:rPr lang="ru-RU" b="1" dirty="0">
                <a:solidFill>
                  <a:srgbClr val="C00000"/>
                </a:solidFill>
                <a:latin typeface="Times New Roman" panose="02020603050405020304" pitchFamily="18" charset="0"/>
                <a:cs typeface="Times New Roman" panose="02020603050405020304" pitchFamily="18" charset="0"/>
              </a:rPr>
              <a:t>кулуар, коридор) </a:t>
            </a:r>
            <a:endParaRPr lang="ru-RU" b="1" dirty="0">
              <a:solidFill>
                <a:prstClr val="black"/>
              </a:solidFill>
              <a:latin typeface="Times New Roman" panose="02020603050405020304" pitchFamily="18" charset="0"/>
              <a:cs typeface="Times New Roman" panose="02020603050405020304" pitchFamily="18" charset="0"/>
            </a:endParaRPr>
          </a:p>
          <a:p>
            <a:pPr algn="ctr"/>
            <a:r>
              <a:rPr lang="ru-RU" b="1" dirty="0">
                <a:solidFill>
                  <a:prstClr val="black"/>
                </a:solidFill>
                <a:latin typeface="Times New Roman" panose="02020603050405020304" pitchFamily="18" charset="0"/>
                <a:cs typeface="Times New Roman" panose="02020603050405020304" pitchFamily="18" charset="0"/>
              </a:rPr>
              <a:t>расмий вакиллар билан </a:t>
            </a:r>
            <a:r>
              <a:rPr lang="ru-RU" b="1" dirty="0" err="1">
                <a:solidFill>
                  <a:prstClr val="black"/>
                </a:solidFill>
                <a:latin typeface="Times New Roman" panose="02020603050405020304" pitchFamily="18" charset="0"/>
                <a:cs typeface="Times New Roman" panose="02020603050405020304" pitchFamily="18" charset="0"/>
              </a:rPr>
              <a:t>норасмий</a:t>
            </a:r>
            <a:r>
              <a:rPr lang="ru-RU" b="1" dirty="0">
                <a:solidFill>
                  <a:prstClr val="black"/>
                </a:solidFill>
                <a:latin typeface="Times New Roman" panose="02020603050405020304" pitchFamily="18" charset="0"/>
                <a:cs typeface="Times New Roman" panose="02020603050405020304" pitchFamily="18" charset="0"/>
              </a:rPr>
              <a:t> </a:t>
            </a:r>
            <a:r>
              <a:rPr lang="ru-RU" b="1" dirty="0" err="1">
                <a:solidFill>
                  <a:prstClr val="black"/>
                </a:solidFill>
                <a:latin typeface="Times New Roman" panose="02020603050405020304" pitchFamily="18" charset="0"/>
                <a:cs typeface="Times New Roman" panose="02020603050405020304" pitchFamily="18" charset="0"/>
              </a:rPr>
              <a:t>шахсларнинг</a:t>
            </a:r>
            <a:r>
              <a:rPr lang="ru-RU" b="1" dirty="0">
                <a:solidFill>
                  <a:prstClr val="black"/>
                </a:solidFill>
                <a:latin typeface="Times New Roman" panose="02020603050405020304" pitchFamily="18" charset="0"/>
                <a:cs typeface="Times New Roman" panose="02020603050405020304" pitchFamily="18" charset="0"/>
              </a:rPr>
              <a:t> </a:t>
            </a:r>
            <a:r>
              <a:rPr lang="ru-RU" b="1" dirty="0" err="1">
                <a:solidFill>
                  <a:prstClr val="black"/>
                </a:solidFill>
                <a:latin typeface="Times New Roman" panose="02020603050405020304" pitchFamily="18" charset="0"/>
                <a:cs typeface="Times New Roman" panose="02020603050405020304" pitchFamily="18" charset="0"/>
              </a:rPr>
              <a:t>ўзаро</a:t>
            </a:r>
            <a:r>
              <a:rPr lang="ru-RU" b="1" dirty="0">
                <a:solidFill>
                  <a:prstClr val="black"/>
                </a:solidFill>
                <a:latin typeface="Times New Roman" panose="02020603050405020304" pitchFamily="18" charset="0"/>
                <a:cs typeface="Times New Roman" panose="02020603050405020304" pitchFamily="18" charset="0"/>
              </a:rPr>
              <a:t> </a:t>
            </a:r>
            <a:r>
              <a:rPr lang="ru-RU" b="1" dirty="0" err="1">
                <a:solidFill>
                  <a:prstClr val="black"/>
                </a:solidFill>
                <a:latin typeface="Times New Roman" panose="02020603050405020304" pitchFamily="18" charset="0"/>
                <a:cs typeface="Times New Roman" panose="02020603050405020304" pitchFamily="18" charset="0"/>
              </a:rPr>
              <a:t>учрашиб</a:t>
            </a:r>
            <a:r>
              <a:rPr lang="ru-RU" b="1" dirty="0">
                <a:solidFill>
                  <a:prstClr val="black"/>
                </a:solidFill>
                <a:latin typeface="Times New Roman" panose="02020603050405020304" pitchFamily="18" charset="0"/>
                <a:cs typeface="Times New Roman" panose="02020603050405020304" pitchFamily="18" charset="0"/>
              </a:rPr>
              <a:t>, расмий </a:t>
            </a:r>
            <a:r>
              <a:rPr lang="ru-RU" b="1" dirty="0" err="1">
                <a:solidFill>
                  <a:prstClr val="black"/>
                </a:solidFill>
                <a:latin typeface="Times New Roman" panose="02020603050405020304" pitchFamily="18" charset="0"/>
                <a:cs typeface="Times New Roman" panose="02020603050405020304" pitchFamily="18" charset="0"/>
              </a:rPr>
              <a:t>қарорлар</a:t>
            </a:r>
            <a:r>
              <a:rPr lang="ru-RU" b="1" dirty="0">
                <a:solidFill>
                  <a:prstClr val="black"/>
                </a:solidFill>
                <a:latin typeface="Times New Roman" panose="02020603050405020304" pitchFamily="18" charset="0"/>
                <a:cs typeface="Times New Roman" panose="02020603050405020304" pitchFamily="18" charset="0"/>
              </a:rPr>
              <a:t> устунлик </a:t>
            </a:r>
            <a:r>
              <a:rPr lang="ru-RU" b="1" dirty="0" err="1">
                <a:solidFill>
                  <a:prstClr val="black"/>
                </a:solidFill>
                <a:latin typeface="Times New Roman" panose="02020603050405020304" pitchFamily="18" charset="0"/>
                <a:cs typeface="Times New Roman" panose="02020603050405020304" pitchFamily="18" charset="0"/>
              </a:rPr>
              <a:t>қабул</a:t>
            </a:r>
            <a:r>
              <a:rPr lang="ru-RU" b="1" dirty="0">
                <a:solidFill>
                  <a:prstClr val="black"/>
                </a:solidFill>
                <a:latin typeface="Times New Roman" panose="02020603050405020304" pitchFamily="18" charset="0"/>
                <a:cs typeface="Times New Roman" panose="02020603050405020304" pitchFamily="18" charset="0"/>
              </a:rPr>
              <a:t> </a:t>
            </a:r>
          </a:p>
          <a:p>
            <a:pPr algn="ctr"/>
            <a:r>
              <a:rPr lang="ru-RU" b="1" dirty="0" err="1">
                <a:solidFill>
                  <a:prstClr val="black"/>
                </a:solidFill>
                <a:latin typeface="Times New Roman" panose="02020603050405020304" pitchFamily="18" charset="0"/>
                <a:cs typeface="Times New Roman" panose="02020603050405020304" pitchFamily="18" charset="0"/>
              </a:rPr>
              <a:t>қилишдаги</a:t>
            </a:r>
            <a:r>
              <a:rPr lang="ru-RU" b="1" dirty="0">
                <a:solidFill>
                  <a:prstClr val="black"/>
                </a:solidFill>
                <a:latin typeface="Times New Roman" panose="02020603050405020304" pitchFamily="18" charset="0"/>
                <a:cs typeface="Times New Roman" panose="02020603050405020304" pitchFamily="18" charset="0"/>
              </a:rPr>
              <a:t> </a:t>
            </a:r>
            <a:r>
              <a:rPr lang="ru-RU" b="1" dirty="0" err="1">
                <a:solidFill>
                  <a:prstClr val="black"/>
                </a:solidFill>
                <a:latin typeface="Times New Roman" panose="02020603050405020304" pitchFamily="18" charset="0"/>
                <a:cs typeface="Times New Roman" panose="02020603050405020304" pitchFamily="18" charset="0"/>
              </a:rPr>
              <a:t>сиёсий</a:t>
            </a:r>
            <a:r>
              <a:rPr lang="ru-RU" b="1" dirty="0">
                <a:solidFill>
                  <a:prstClr val="black"/>
                </a:solidFill>
                <a:latin typeface="Times New Roman" panose="02020603050405020304" pitchFamily="18" charset="0"/>
                <a:cs typeface="Times New Roman" panose="02020603050405020304" pitchFamily="18" charset="0"/>
              </a:rPr>
              <a:t> </a:t>
            </a:r>
            <a:r>
              <a:rPr lang="ru-RU" b="1" dirty="0" err="1">
                <a:solidFill>
                  <a:prstClr val="black"/>
                </a:solidFill>
                <a:latin typeface="Times New Roman" panose="02020603050405020304" pitchFamily="18" charset="0"/>
                <a:cs typeface="Times New Roman" panose="02020603050405020304" pitchFamily="18" charset="0"/>
              </a:rPr>
              <a:t>таъсирнинг</a:t>
            </a:r>
            <a:r>
              <a:rPr lang="ru-RU" b="1" dirty="0">
                <a:solidFill>
                  <a:prstClr val="black"/>
                </a:solidFill>
                <a:latin typeface="Times New Roman" panose="02020603050405020304" pitchFamily="18" charset="0"/>
                <a:cs typeface="Times New Roman" panose="02020603050405020304" pitchFamily="18" charset="0"/>
              </a:rPr>
              <a:t> </a:t>
            </a:r>
          </a:p>
          <a:p>
            <a:pPr algn="ctr"/>
            <a:r>
              <a:rPr lang="ru-RU" b="1" dirty="0" err="1">
                <a:solidFill>
                  <a:prstClr val="black"/>
                </a:solidFill>
                <a:latin typeface="Times New Roman" panose="02020603050405020304" pitchFamily="18" charset="0"/>
                <a:cs typeface="Times New Roman" panose="02020603050405020304" pitchFamily="18" charset="0"/>
              </a:rPr>
              <a:t>ўзига</a:t>
            </a:r>
            <a:r>
              <a:rPr lang="ru-RU" b="1" dirty="0">
                <a:solidFill>
                  <a:prstClr val="black"/>
                </a:solidFill>
                <a:latin typeface="Times New Roman" panose="02020603050405020304" pitchFamily="18" charset="0"/>
                <a:cs typeface="Times New Roman" panose="02020603050405020304" pitchFamily="18" charset="0"/>
              </a:rPr>
              <a:t> </a:t>
            </a:r>
            <a:r>
              <a:rPr lang="ru-RU" b="1" dirty="0" err="1">
                <a:solidFill>
                  <a:prstClr val="black"/>
                </a:solidFill>
                <a:latin typeface="Times New Roman" panose="02020603050405020304" pitchFamily="18" charset="0"/>
                <a:cs typeface="Times New Roman" panose="02020603050405020304" pitchFamily="18" charset="0"/>
              </a:rPr>
              <a:t>хос</a:t>
            </a:r>
            <a:r>
              <a:rPr lang="ru-RU" b="1" dirty="0">
                <a:solidFill>
                  <a:prstClr val="black"/>
                </a:solidFill>
                <a:latin typeface="Times New Roman" panose="02020603050405020304" pitchFamily="18" charset="0"/>
                <a:cs typeface="Times New Roman" panose="02020603050405020304" pitchFamily="18" charset="0"/>
              </a:rPr>
              <a:t> тури</a:t>
            </a:r>
          </a:p>
        </p:txBody>
      </p:sp>
      <p:sp>
        <p:nvSpPr>
          <p:cNvPr id="4" name="Прямоугольник 3">
            <a:extLst>
              <a:ext uri="{FF2B5EF4-FFF2-40B4-BE49-F238E27FC236}">
                <a16:creationId xmlns:a16="http://schemas.microsoft.com/office/drawing/2014/main" id="{2CF39C1D-1E6F-4709-8AFF-D65F7E5A9160}"/>
              </a:ext>
            </a:extLst>
          </p:cNvPr>
          <p:cNvSpPr/>
          <p:nvPr/>
        </p:nvSpPr>
        <p:spPr>
          <a:xfrm>
            <a:off x="287375" y="4965226"/>
            <a:ext cx="6096000" cy="1477328"/>
          </a:xfrm>
          <a:prstGeom prst="rect">
            <a:avLst/>
          </a:prstGeom>
        </p:spPr>
        <p:txBody>
          <a:bodyPr>
            <a:spAutoFit/>
          </a:bodyPr>
          <a:lstStyle/>
          <a:p>
            <a:r>
              <a:rPr lang="uz-Cyrl-UZ"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  Клиентелизм</a:t>
            </a:r>
            <a:r>
              <a:rPr lang="uz-Cyrl-UZ"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 (</a:t>
            </a:r>
            <a:r>
              <a:rPr lang="uz-Cyrl-UZ"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ингл. clientelism, </a:t>
            </a:r>
          </a:p>
          <a:p>
            <a:r>
              <a:rPr lang="uz-Cyrl-UZ" b="1"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лот. clientēla - мижоз) </a:t>
            </a:r>
            <a:r>
              <a:rPr lang="uz-Cyrl-UZ"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 юқори </a:t>
            </a:r>
          </a:p>
          <a:p>
            <a:r>
              <a:rPr lang="uz-Cyrl-UZ"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лавозимдаги мансабдор шахс ва </a:t>
            </a:r>
          </a:p>
          <a:p>
            <a:r>
              <a:rPr lang="uz-Cyrl-UZ" b="1"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унга хайрихох бўлган шахслар (мансабдор шахслар, тадбиркорлар, сиёсий гуруҳлар) </a:t>
            </a:r>
            <a:endParaRPr lang="ru-RU" b="1" dirty="0">
              <a:solidFill>
                <a:prstClr val="black"/>
              </a:solidFill>
            </a:endParaRPr>
          </a:p>
        </p:txBody>
      </p:sp>
      <p:sp>
        <p:nvSpPr>
          <p:cNvPr id="5" name="Прямоугольник 4">
            <a:extLst>
              <a:ext uri="{FF2B5EF4-FFF2-40B4-BE49-F238E27FC236}">
                <a16:creationId xmlns:a16="http://schemas.microsoft.com/office/drawing/2014/main" id="{82FAB217-C40D-4ADC-96D1-DD4A9CEFDDCD}"/>
              </a:ext>
            </a:extLst>
          </p:cNvPr>
          <p:cNvSpPr/>
          <p:nvPr/>
        </p:nvSpPr>
        <p:spPr>
          <a:xfrm>
            <a:off x="8407834" y="5103674"/>
            <a:ext cx="4044745" cy="1477328"/>
          </a:xfrm>
          <a:prstGeom prst="rect">
            <a:avLst/>
          </a:prstGeom>
        </p:spPr>
        <p:txBody>
          <a:bodyPr wrap="square">
            <a:spAutoFit/>
          </a:bodyPr>
          <a:lstStyle/>
          <a:p>
            <a:r>
              <a:rPr lang="uz-Cyrl-UZ" b="1" dirty="0">
                <a:solidFill>
                  <a:srgbClr val="C00000"/>
                </a:solidFill>
                <a:latin typeface="Times New Roman" pitchFamily="18" charset="0"/>
                <a:cs typeface="Times New Roman" pitchFamily="18" charset="0"/>
              </a:rPr>
              <a:t>   Пантуфляж </a:t>
            </a:r>
            <a:r>
              <a:rPr lang="uz-Cyrl-UZ" dirty="0">
                <a:solidFill>
                  <a:srgbClr val="C00000"/>
                </a:solidFill>
                <a:latin typeface="Times New Roman" pitchFamily="18" charset="0"/>
                <a:cs typeface="Times New Roman" pitchFamily="18" charset="0"/>
              </a:rPr>
              <a:t>(</a:t>
            </a:r>
            <a:r>
              <a:rPr lang="uz-Cyrl-UZ" b="1" dirty="0">
                <a:solidFill>
                  <a:srgbClr val="C00000"/>
                </a:solidFill>
                <a:latin typeface="Times New Roman" pitchFamily="18" charset="0"/>
                <a:cs typeface="Times New Roman" pitchFamily="18" charset="0"/>
              </a:rPr>
              <a:t>фран. шиппакни </a:t>
            </a:r>
          </a:p>
          <a:p>
            <a:r>
              <a:rPr lang="uz-Cyrl-UZ" b="1" dirty="0">
                <a:solidFill>
                  <a:srgbClr val="C00000"/>
                </a:solidFill>
                <a:latin typeface="Times New Roman" pitchFamily="18" charset="0"/>
                <a:cs typeface="Times New Roman" pitchFamily="18" charset="0"/>
              </a:rPr>
              <a:t>алмаштириш)  </a:t>
            </a:r>
            <a:r>
              <a:rPr lang="uz-Cyrl-UZ" b="1" dirty="0">
                <a:solidFill>
                  <a:prstClr val="black"/>
                </a:solidFill>
                <a:latin typeface="Times New Roman" pitchFamily="18" charset="0"/>
                <a:cs typeface="Times New Roman" pitchFamily="18" charset="0"/>
              </a:rPr>
              <a:t>–давлат хизматчиси давлат секторидан кетиб, хусусий секторга ишга жойлашиши</a:t>
            </a:r>
          </a:p>
          <a:p>
            <a:r>
              <a:rPr lang="uz-Cyrl-UZ" b="1" dirty="0">
                <a:solidFill>
                  <a:prstClr val="black"/>
                </a:solidFill>
                <a:latin typeface="Times New Roman" pitchFamily="18" charset="0"/>
                <a:cs typeface="Times New Roman" pitchFamily="18" charset="0"/>
              </a:rPr>
              <a:t> </a:t>
            </a:r>
            <a:endParaRPr lang="ru-RU" b="1" dirty="0">
              <a:solidFill>
                <a:prstClr val="black"/>
              </a:solidFill>
            </a:endParaRPr>
          </a:p>
        </p:txBody>
      </p:sp>
      <p:sp>
        <p:nvSpPr>
          <p:cNvPr id="7" name="Прямоугольник 6">
            <a:extLst>
              <a:ext uri="{FF2B5EF4-FFF2-40B4-BE49-F238E27FC236}">
                <a16:creationId xmlns:a16="http://schemas.microsoft.com/office/drawing/2014/main" id="{1B58D3FB-D476-4CDB-8851-08BAC9944A9B}"/>
              </a:ext>
            </a:extLst>
          </p:cNvPr>
          <p:cNvSpPr/>
          <p:nvPr/>
        </p:nvSpPr>
        <p:spPr>
          <a:xfrm>
            <a:off x="8071064" y="756114"/>
            <a:ext cx="4120936" cy="923330"/>
          </a:xfrm>
          <a:prstGeom prst="rect">
            <a:avLst/>
          </a:prstGeom>
        </p:spPr>
        <p:txBody>
          <a:bodyPr wrap="none">
            <a:spAutoFit/>
          </a:bodyPr>
          <a:lstStyle/>
          <a:p>
            <a:pPr indent="182563"/>
            <a:r>
              <a:rPr lang="ru-RU" b="1" dirty="0">
                <a:solidFill>
                  <a:srgbClr val="C00000"/>
                </a:solidFill>
                <a:latin typeface="Times New Roman" panose="02020603050405020304" pitchFamily="18" charset="0"/>
                <a:cs typeface="Times New Roman" panose="02020603050405020304" pitchFamily="18" charset="0"/>
              </a:rPr>
              <a:t>Протекционизм (лот. к</a:t>
            </a:r>
            <a:r>
              <a:rPr lang="uz-Cyrl-UZ" b="1" dirty="0">
                <a:solidFill>
                  <a:srgbClr val="C00000"/>
                </a:solidFill>
                <a:latin typeface="Times New Roman" panose="02020603050405020304" pitchFamily="18" charset="0"/>
                <a:cs typeface="Times New Roman" panose="02020603050405020304" pitchFamily="18" charset="0"/>
              </a:rPr>
              <a:t>ўмаклашиш)</a:t>
            </a:r>
          </a:p>
          <a:p>
            <a:pPr indent="182563"/>
            <a:r>
              <a:rPr lang="uz-Cyrl-UZ" b="1" dirty="0">
                <a:solidFill>
                  <a:srgbClr val="333333"/>
                </a:solidFill>
                <a:latin typeface="Times New Roman" panose="02020603050405020304" pitchFamily="18" charset="0"/>
                <a:cs typeface="Times New Roman" panose="02020603050405020304" pitchFamily="18" charset="0"/>
              </a:rPr>
              <a:t>маълум бир шахсларни лавозимга </a:t>
            </a:r>
          </a:p>
          <a:p>
            <a:pPr indent="182563"/>
            <a:r>
              <a:rPr lang="uz-Cyrl-UZ" b="1" dirty="0">
                <a:solidFill>
                  <a:srgbClr val="333333"/>
                </a:solidFill>
                <a:latin typeface="Times New Roman" panose="02020603050405020304" pitchFamily="18" charset="0"/>
                <a:cs typeface="Times New Roman" panose="02020603050405020304" pitchFamily="18" charset="0"/>
              </a:rPr>
              <a:t>тайинлашга кўмаклашиш</a:t>
            </a:r>
            <a:r>
              <a:rPr lang="ru-RU" b="1" dirty="0">
                <a:solidFill>
                  <a:srgbClr val="333333"/>
                </a:solidFill>
                <a:latin typeface="Times New Roman" panose="02020603050405020304" pitchFamily="18" charset="0"/>
                <a:cs typeface="Times New Roman" panose="02020603050405020304" pitchFamily="18" charset="0"/>
              </a:rPr>
              <a:t> </a:t>
            </a:r>
            <a:endParaRPr lang="ru-RU"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069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
          <p:cNvSpPr/>
          <p:nvPr/>
        </p:nvSpPr>
        <p:spPr>
          <a:xfrm>
            <a:off x="5942013" y="5019675"/>
            <a:ext cx="5466216" cy="1138238"/>
          </a:xfrm>
          <a:prstGeom prst="rect">
            <a:avLst/>
          </a:prstGeom>
          <a:solidFill>
            <a:schemeClr val="bg1"/>
          </a:solidFill>
          <a:ln w="38100">
            <a:solidFill>
              <a:srgbClr val="0091DA"/>
            </a:solidFill>
          </a:ln>
        </p:spPr>
        <p:style>
          <a:lnRef idx="1">
            <a:schemeClr val="accent1"/>
          </a:lnRef>
          <a:fillRef idx="0">
            <a:schemeClr val="accent1"/>
          </a:fillRef>
          <a:effectRef idx="0">
            <a:schemeClr val="accent1"/>
          </a:effectRef>
          <a:fontRef idx="minor">
            <a:schemeClr val="tx1"/>
          </a:fontRef>
        </p:style>
        <p:txBody>
          <a:bodyPr lIns="180000" tIns="0" rIns="504000" bIns="0" anchor="ctr"/>
          <a:lstStyle/>
          <a:p>
            <a:pPr eaLnBrk="1" fontAlgn="auto" hangingPunct="1">
              <a:spcBef>
                <a:spcPts val="0"/>
              </a:spcBef>
              <a:spcAft>
                <a:spcPts val="0"/>
              </a:spcAft>
              <a:defRPr/>
            </a:pPr>
            <a:r>
              <a:rPr lang="ru-RU" dirty="0" err="1">
                <a:latin typeface="Times New Roman" panose="02020603050405020304" pitchFamily="18" charset="0"/>
                <a:cs typeface="Times New Roman" panose="02020603050405020304" pitchFamily="18" charset="0"/>
              </a:rPr>
              <a:t>Ходимни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манфаатлар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тўқнашуви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билан</a:t>
            </a:r>
            <a:r>
              <a:rPr lang="ru-RU" dirty="0">
                <a:latin typeface="Times New Roman" panose="02020603050405020304" pitchFamily="18" charset="0"/>
                <a:cs typeface="Times New Roman" panose="02020603050405020304" pitchFamily="18" charset="0"/>
              </a:rPr>
              <a:t> </a:t>
            </a:r>
          </a:p>
          <a:p>
            <a:pPr eaLnBrk="1" fontAlgn="auto" hangingPunct="1">
              <a:spcBef>
                <a:spcPts val="0"/>
              </a:spcBef>
              <a:spcAft>
                <a:spcPts val="0"/>
              </a:spcAft>
              <a:defRPr/>
            </a:pPr>
            <a:r>
              <a:rPr lang="ru-RU" dirty="0" err="1">
                <a:latin typeface="Times New Roman" panose="02020603050405020304" pitchFamily="18" charset="0"/>
                <a:cs typeface="Times New Roman" panose="02020603050405020304" pitchFamily="18" charset="0"/>
              </a:rPr>
              <a:t>боғлиқ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бўлмаган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меҳнат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функцияларини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бажаришни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назарда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тутадиган</a:t>
            </a:r>
            <a:r>
              <a:rPr lang="ru-RU" dirty="0">
                <a:latin typeface="Times New Roman" panose="02020603050405020304" pitchFamily="18" charset="0"/>
                <a:cs typeface="Times New Roman" panose="02020603050405020304" pitchFamily="18" charset="0"/>
              </a:rPr>
              <a:t> </a:t>
            </a:r>
          </a:p>
          <a:p>
            <a:pPr eaLnBrk="1" fontAlgn="auto" hangingPunct="1">
              <a:spcBef>
                <a:spcPts val="0"/>
              </a:spcBef>
              <a:spcAft>
                <a:spcPts val="0"/>
              </a:spcAft>
              <a:defRPr/>
            </a:pPr>
            <a:r>
              <a:rPr lang="ru-RU" dirty="0" err="1">
                <a:latin typeface="Times New Roman" panose="02020603050405020304" pitchFamily="18" charset="0"/>
                <a:cs typeface="Times New Roman" panose="02020603050405020304" pitchFamily="18" charset="0"/>
              </a:rPr>
              <a:t>лавозимга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ўтказиш</a:t>
            </a:r>
            <a:endParaRPr lang="ru-RU" dirty="0">
              <a:latin typeface="Times New Roman" panose="02020603050405020304" pitchFamily="18" charset="0"/>
              <a:cs typeface="Times New Roman" panose="02020603050405020304" pitchFamily="18" charset="0"/>
            </a:endParaRPr>
          </a:p>
        </p:txBody>
      </p:sp>
      <p:sp>
        <p:nvSpPr>
          <p:cNvPr id="5" name="Rectangle 1"/>
          <p:cNvSpPr/>
          <p:nvPr/>
        </p:nvSpPr>
        <p:spPr>
          <a:xfrm>
            <a:off x="3043238" y="1738313"/>
            <a:ext cx="5541962" cy="44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anchor="ctr"/>
          <a:lstStyle/>
          <a:p>
            <a:pPr algn="ctr" eaLnBrk="1" fontAlgn="auto" hangingPunct="1">
              <a:spcBef>
                <a:spcPts val="0"/>
              </a:spcBef>
              <a:spcAft>
                <a:spcPts val="0"/>
              </a:spcAft>
              <a:defRPr/>
            </a:pP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6" name="Rectangle 18"/>
          <p:cNvSpPr/>
          <p:nvPr/>
        </p:nvSpPr>
        <p:spPr>
          <a:xfrm>
            <a:off x="811016" y="3760907"/>
            <a:ext cx="5017808" cy="1147762"/>
          </a:xfrm>
          <a:prstGeom prst="rect">
            <a:avLst/>
          </a:prstGeom>
          <a:solidFill>
            <a:schemeClr val="bg1"/>
          </a:solidFill>
          <a:ln w="38100">
            <a:solidFill>
              <a:srgbClr val="0091DA"/>
            </a:solidFill>
          </a:ln>
        </p:spPr>
        <p:style>
          <a:lnRef idx="1">
            <a:schemeClr val="accent1"/>
          </a:lnRef>
          <a:fillRef idx="0">
            <a:schemeClr val="accent1"/>
          </a:fillRef>
          <a:effectRef idx="0">
            <a:schemeClr val="accent1"/>
          </a:effectRef>
          <a:fontRef idx="minor">
            <a:schemeClr val="tx1"/>
          </a:fontRef>
        </p:style>
        <p:txBody>
          <a:bodyPr lIns="180000" tIns="0" rIns="504000" bIns="0" anchor="ctr"/>
          <a:lstStyle/>
          <a:p>
            <a:pPr eaLnBrk="1" fontAlgn="auto" hangingPunct="1">
              <a:spcBef>
                <a:spcPts val="0"/>
              </a:spcBef>
              <a:spcAft>
                <a:spcPts val="600"/>
              </a:spcAft>
              <a:defRPr/>
            </a:pPr>
            <a:r>
              <a:rPr lang="ru-RU" dirty="0" err="1">
                <a:latin typeface="Times New Roman" panose="02020603050405020304" pitchFamily="18" charset="0"/>
                <a:cs typeface="Times New Roman" panose="02020603050405020304" pitchFamily="18" charset="0"/>
              </a:rPr>
              <a:t>Манфатлар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тўқнашувининг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олдини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учун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ходимнинг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мажбуриятларини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ўзгартириш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ёки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қайта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кўриб</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чиқиш</a:t>
            </a:r>
            <a:endParaRPr lang="ru-RU" dirty="0">
              <a:latin typeface="Times New Roman" panose="02020603050405020304" pitchFamily="18" charset="0"/>
              <a:cs typeface="Times New Roman" panose="02020603050405020304" pitchFamily="18" charset="0"/>
            </a:endParaRPr>
          </a:p>
        </p:txBody>
      </p:sp>
      <p:sp>
        <p:nvSpPr>
          <p:cNvPr id="7" name="Rectangle 19"/>
          <p:cNvSpPr/>
          <p:nvPr/>
        </p:nvSpPr>
        <p:spPr>
          <a:xfrm>
            <a:off x="509134" y="5006975"/>
            <a:ext cx="5304291" cy="1150938"/>
          </a:xfrm>
          <a:prstGeom prst="rect">
            <a:avLst/>
          </a:prstGeom>
          <a:solidFill>
            <a:schemeClr val="bg1"/>
          </a:solidFill>
          <a:ln w="38100">
            <a:solidFill>
              <a:srgbClr val="0091DA"/>
            </a:solidFill>
          </a:ln>
        </p:spPr>
        <p:style>
          <a:lnRef idx="1">
            <a:schemeClr val="accent1"/>
          </a:lnRef>
          <a:fillRef idx="0">
            <a:schemeClr val="accent1"/>
          </a:fillRef>
          <a:effectRef idx="0">
            <a:schemeClr val="accent1"/>
          </a:effectRef>
          <a:fontRef idx="minor">
            <a:schemeClr val="tx1"/>
          </a:fontRef>
        </p:style>
        <p:txBody>
          <a:bodyPr lIns="180000" tIns="0" rIns="504000" bIns="0" anchor="ctr"/>
          <a:lstStyle/>
          <a:p>
            <a:pPr eaLnBrk="1" fontAlgn="auto" hangingPunct="1">
              <a:spcBef>
                <a:spcPts val="0"/>
              </a:spcBef>
              <a:spcAft>
                <a:spcPts val="600"/>
              </a:spcAft>
              <a:defRPr/>
            </a:pPr>
            <a:r>
              <a:rPr lang="ru-RU" dirty="0" err="1">
                <a:latin typeface="Times New Roman" panose="02020603050405020304" pitchFamily="18" charset="0"/>
                <a:cs typeface="Times New Roman" panose="02020603050405020304" pitchFamily="18" charset="0"/>
              </a:rPr>
              <a:t>Ходимни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маълум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лавозим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вазифадан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озод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этиш</a:t>
            </a:r>
            <a:endParaRPr lang="ru-RU" dirty="0">
              <a:latin typeface="Times New Roman" panose="02020603050405020304" pitchFamily="18" charset="0"/>
              <a:cs typeface="Times New Roman" panose="02020603050405020304" pitchFamily="18" charset="0"/>
            </a:endParaRPr>
          </a:p>
        </p:txBody>
      </p:sp>
      <p:sp>
        <p:nvSpPr>
          <p:cNvPr id="8" name="Rectangle 21"/>
          <p:cNvSpPr/>
          <p:nvPr/>
        </p:nvSpPr>
        <p:spPr>
          <a:xfrm>
            <a:off x="5949202" y="2401398"/>
            <a:ext cx="4788467" cy="1268902"/>
          </a:xfrm>
          <a:prstGeom prst="rect">
            <a:avLst/>
          </a:prstGeom>
          <a:solidFill>
            <a:schemeClr val="bg1"/>
          </a:solidFill>
          <a:ln w="38100">
            <a:solidFill>
              <a:srgbClr val="0091DA"/>
            </a:solidFill>
          </a:ln>
        </p:spPr>
        <p:style>
          <a:lnRef idx="1">
            <a:schemeClr val="accent1"/>
          </a:lnRef>
          <a:fillRef idx="0">
            <a:schemeClr val="accent1"/>
          </a:fillRef>
          <a:effectRef idx="0">
            <a:schemeClr val="accent1"/>
          </a:effectRef>
          <a:fontRef idx="minor">
            <a:schemeClr val="tx1"/>
          </a:fontRef>
        </p:style>
        <p:txBody>
          <a:bodyPr lIns="180000" tIns="0" rIns="504000" bIns="0" anchor="ctr"/>
          <a:lstStyle/>
          <a:p>
            <a:pPr eaLnBrk="1" fontAlgn="auto" hangingPunct="1">
              <a:spcBef>
                <a:spcPts val="0"/>
              </a:spcBef>
              <a:spcAft>
                <a:spcPts val="600"/>
              </a:spcAft>
              <a:defRPr/>
            </a:pPr>
            <a:r>
              <a:rPr lang="ru-RU" dirty="0" err="1">
                <a:latin typeface="Times New Roman" panose="02020603050405020304" pitchFamily="18" charset="0"/>
                <a:cs typeface="Times New Roman" panose="02020603050405020304" pitchFamily="18" charset="0"/>
              </a:rPr>
              <a:t>Ходимнинг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шахсий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манфаатларига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таъсир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кўрсатиши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мумкин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бўлган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маълумотлар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ҳужжатлардан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фойдаланишини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чеклаш</a:t>
            </a:r>
            <a:endParaRPr lang="ru-RU" dirty="0">
              <a:latin typeface="Times New Roman" panose="02020603050405020304" pitchFamily="18" charset="0"/>
              <a:cs typeface="Times New Roman" panose="02020603050405020304" pitchFamily="18" charset="0"/>
            </a:endParaRPr>
          </a:p>
        </p:txBody>
      </p:sp>
      <p:sp>
        <p:nvSpPr>
          <p:cNvPr id="9" name="Rectangle 27"/>
          <p:cNvSpPr/>
          <p:nvPr/>
        </p:nvSpPr>
        <p:spPr>
          <a:xfrm>
            <a:off x="1233548" y="2381396"/>
            <a:ext cx="4579877" cy="1276350"/>
          </a:xfrm>
          <a:prstGeom prst="rect">
            <a:avLst/>
          </a:prstGeom>
          <a:solidFill>
            <a:schemeClr val="bg1"/>
          </a:solidFill>
          <a:ln w="38100">
            <a:solidFill>
              <a:srgbClr val="0091DA"/>
            </a:solidFill>
          </a:ln>
        </p:spPr>
        <p:style>
          <a:lnRef idx="1">
            <a:schemeClr val="accent1"/>
          </a:lnRef>
          <a:fillRef idx="0">
            <a:schemeClr val="accent1"/>
          </a:fillRef>
          <a:effectRef idx="0">
            <a:schemeClr val="accent1"/>
          </a:effectRef>
          <a:fontRef idx="minor">
            <a:schemeClr val="tx1"/>
          </a:fontRef>
        </p:style>
        <p:txBody>
          <a:bodyPr lIns="180000" tIns="0" rIns="504000" bIns="0" anchor="ctr"/>
          <a:lstStyle/>
          <a:p>
            <a:pPr eaLnBrk="1" fontAlgn="auto" hangingPunct="1">
              <a:spcBef>
                <a:spcPts val="0"/>
              </a:spcBef>
              <a:spcAft>
                <a:spcPts val="600"/>
              </a:spcAft>
              <a:defRPr/>
            </a:pPr>
            <a:r>
              <a:rPr lang="ru-RU" sz="1600" dirty="0" err="1">
                <a:latin typeface="Times New Roman" panose="02020603050405020304" pitchFamily="18" charset="0"/>
                <a:cs typeface="Times New Roman" panose="02020603050405020304" pitchFamily="18" charset="0"/>
              </a:rPr>
              <a:t>Ходимнинг</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манфаатлар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тўқнашуви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бўйича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қарорларни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қабул</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қилиш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муҳокама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қилиш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жараёнида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қатнашишдан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ихтиёрий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равишда</a:t>
            </a:r>
            <a:r>
              <a:rPr lang="ru-RU" sz="1600" dirty="0">
                <a:latin typeface="Times New Roman" panose="02020603050405020304" pitchFamily="18" charset="0"/>
                <a:cs typeface="Times New Roman" panose="02020603050405020304" pitchFamily="18" charset="0"/>
              </a:rPr>
              <a:t> воз </a:t>
            </a:r>
            <a:r>
              <a:rPr lang="ru-RU" sz="1600" dirty="0" err="1">
                <a:latin typeface="Times New Roman" panose="02020603050405020304" pitchFamily="18" charset="0"/>
                <a:cs typeface="Times New Roman" panose="02020603050405020304" pitchFamily="18" charset="0"/>
              </a:rPr>
              <a:t>кечиш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ўз-ўзини</a:t>
            </a:r>
            <a:r>
              <a:rPr lang="ru-RU" sz="1600" dirty="0">
                <a:latin typeface="Times New Roman" panose="02020603050405020304" pitchFamily="18" charset="0"/>
                <a:cs typeface="Times New Roman" panose="02020603050405020304" pitchFamily="18" charset="0"/>
              </a:rPr>
              <a:t> рад </a:t>
            </a:r>
            <a:r>
              <a:rPr lang="ru-RU" sz="1600" dirty="0" err="1">
                <a:latin typeface="Times New Roman" panose="02020603050405020304" pitchFamily="18" charset="0"/>
                <a:cs typeface="Times New Roman" panose="02020603050405020304" pitchFamily="18" charset="0"/>
              </a:rPr>
              <a:t>этишини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тасдиқлаш</a:t>
            </a:r>
            <a:endParaRPr lang="ru-RU" sz="1600" dirty="0">
              <a:latin typeface="Times New Roman" panose="02020603050405020304" pitchFamily="18" charset="0"/>
              <a:cs typeface="Times New Roman" panose="02020603050405020304" pitchFamily="18" charset="0"/>
            </a:endParaRPr>
          </a:p>
        </p:txBody>
      </p:sp>
      <p:sp>
        <p:nvSpPr>
          <p:cNvPr id="10" name="Rectangle 30"/>
          <p:cNvSpPr/>
          <p:nvPr/>
        </p:nvSpPr>
        <p:spPr>
          <a:xfrm>
            <a:off x="5942013" y="3762375"/>
            <a:ext cx="5170124" cy="1147763"/>
          </a:xfrm>
          <a:prstGeom prst="rect">
            <a:avLst/>
          </a:prstGeom>
          <a:solidFill>
            <a:schemeClr val="bg1"/>
          </a:solidFill>
          <a:ln w="38100">
            <a:solidFill>
              <a:srgbClr val="0091DA"/>
            </a:solidFill>
          </a:ln>
        </p:spPr>
        <p:style>
          <a:lnRef idx="1">
            <a:schemeClr val="accent1"/>
          </a:lnRef>
          <a:fillRef idx="0">
            <a:schemeClr val="accent1"/>
          </a:fillRef>
          <a:effectRef idx="0">
            <a:schemeClr val="accent1"/>
          </a:effectRef>
          <a:fontRef idx="minor">
            <a:schemeClr val="tx1"/>
          </a:fontRef>
        </p:style>
        <p:txBody>
          <a:bodyPr lIns="180000" tIns="0" rIns="504000" bIns="0" anchor="ctr"/>
          <a:lstStyle/>
          <a:p>
            <a:pPr eaLnBrk="1" fontAlgn="auto" hangingPunct="1">
              <a:spcBef>
                <a:spcPts val="0"/>
              </a:spcBef>
              <a:spcAft>
                <a:spcPts val="0"/>
              </a:spcAft>
              <a:defRPr/>
            </a:pPr>
            <a:r>
              <a:rPr lang="ru-RU" dirty="0" err="1">
                <a:latin typeface="Times New Roman" panose="02020603050405020304" pitchFamily="18" charset="0"/>
                <a:cs typeface="Times New Roman" panose="02020603050405020304" pitchFamily="18" charset="0"/>
              </a:rPr>
              <a:t>Ходимни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маълум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давлат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харид</a:t>
            </a:r>
            <a:r>
              <a:rPr lang="ru-RU" dirty="0">
                <a:latin typeface="Times New Roman" panose="02020603050405020304" pitchFamily="18" charset="0"/>
                <a:cs typeface="Times New Roman" panose="02020603050405020304" pitchFamily="18" charset="0"/>
              </a:rPr>
              <a:t> </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иштирокчиси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билан</a:t>
            </a:r>
            <a:r>
              <a:rPr lang="ru-RU" dirty="0">
                <a:latin typeface="Times New Roman" panose="02020603050405020304" pitchFamily="18" charset="0"/>
                <a:cs typeface="Times New Roman" panose="02020603050405020304" pitchFamily="18" charset="0"/>
              </a:rPr>
              <a:t>  ходим </a:t>
            </a:r>
            <a:r>
              <a:rPr lang="ru-RU" dirty="0" err="1">
                <a:latin typeface="Times New Roman" panose="02020603050405020304" pitchFamily="18" charset="0"/>
                <a:cs typeface="Times New Roman" panose="02020603050405020304" pitchFamily="18" charset="0"/>
              </a:rPr>
              <a:t>учун</a:t>
            </a:r>
            <a:r>
              <a:rPr lang="ru-RU" dirty="0">
                <a:latin typeface="Times New Roman" panose="02020603050405020304" pitchFamily="18" charset="0"/>
                <a:cs typeface="Times New Roman" panose="02020603050405020304" pitchFamily="18" charset="0"/>
              </a:rPr>
              <a:t> </a:t>
            </a:r>
            <a:br>
              <a:rPr lang="ru-RU" dirty="0">
                <a:latin typeface="Times New Roman" panose="02020603050405020304" pitchFamily="18" charset="0"/>
                <a:cs typeface="Times New Roman" panose="02020603050405020304" pitchFamily="18" charset="0"/>
              </a:rPr>
            </a:br>
            <a:r>
              <a:rPr lang="ru-RU" dirty="0" err="1">
                <a:latin typeface="Times New Roman" panose="02020603050405020304" pitchFamily="18" charset="0"/>
                <a:cs typeface="Times New Roman" panose="02020603050405020304" pitchFamily="18" charset="0"/>
              </a:rPr>
              <a:t>қарорларни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қабул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қилиш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жараёнидан</a:t>
            </a:r>
            <a:r>
              <a:rPr lang="ru-RU" dirty="0">
                <a:latin typeface="Times New Roman" panose="02020603050405020304" pitchFamily="18" charset="0"/>
                <a:cs typeface="Times New Roman" panose="02020603050405020304" pitchFamily="18" charset="0"/>
              </a:rPr>
              <a:t> </a:t>
            </a:r>
          </a:p>
          <a:p>
            <a:pPr eaLnBrk="1" fontAlgn="auto" hangingPunct="1">
              <a:spcBef>
                <a:spcPts val="0"/>
              </a:spcBef>
              <a:spcAft>
                <a:spcPts val="0"/>
              </a:spcAft>
              <a:defRPr/>
            </a:pPr>
            <a:r>
              <a:rPr lang="ru-RU" dirty="0" err="1">
                <a:latin typeface="Times New Roman" panose="02020603050405020304" pitchFamily="18" charset="0"/>
                <a:cs typeface="Times New Roman" panose="02020603050405020304" pitchFamily="18" charset="0"/>
              </a:rPr>
              <a:t>четлаштириш</a:t>
            </a:r>
            <a:endParaRPr lang="ru-RU" dirty="0">
              <a:latin typeface="Times New Roman" panose="02020603050405020304" pitchFamily="18" charset="0"/>
              <a:cs typeface="Times New Roman" panose="02020603050405020304" pitchFamily="18" charset="0"/>
            </a:endParaRPr>
          </a:p>
        </p:txBody>
      </p:sp>
      <p:graphicFrame>
        <p:nvGraphicFramePr>
          <p:cNvPr id="97" name="Схема 96"/>
          <p:cNvGraphicFramePr/>
          <p:nvPr>
            <p:extLst/>
          </p:nvPr>
        </p:nvGraphicFramePr>
        <p:xfrm>
          <a:off x="1332411" y="407041"/>
          <a:ext cx="10199189" cy="1035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74" name="TextBox 11"/>
          <p:cNvSpPr txBox="1">
            <a:spLocks noChangeArrowheads="1"/>
          </p:cNvSpPr>
          <p:nvPr/>
        </p:nvSpPr>
        <p:spPr bwMode="auto">
          <a:xfrm>
            <a:off x="3292474" y="1771650"/>
            <a:ext cx="5886359" cy="43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0409" tIns="50409" rIns="50409" bIns="50409"/>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spcAft>
                <a:spcPts val="550"/>
              </a:spcAft>
            </a:pPr>
            <a:r>
              <a:rPr lang="ru-RU" altLang="ru-RU" sz="2400" b="1" dirty="0" err="1">
                <a:latin typeface="Times New Roman" panose="02020603050405020304" pitchFamily="18" charset="0"/>
                <a:cs typeface="Times New Roman" panose="02020603050405020304" pitchFamily="18" charset="0"/>
              </a:rPr>
              <a:t>Манфаатлар</a:t>
            </a:r>
            <a:r>
              <a:rPr lang="ru-RU" altLang="ru-RU" sz="2400" b="1" dirty="0">
                <a:latin typeface="Times New Roman" panose="02020603050405020304" pitchFamily="18" charset="0"/>
                <a:cs typeface="Times New Roman" panose="02020603050405020304" pitchFamily="18" charset="0"/>
              </a:rPr>
              <a:t> </a:t>
            </a:r>
            <a:r>
              <a:rPr lang="ru-RU" altLang="ru-RU" sz="2400" b="1" dirty="0" err="1">
                <a:latin typeface="Times New Roman" panose="02020603050405020304" pitchFamily="18" charset="0"/>
                <a:cs typeface="Times New Roman" panose="02020603050405020304" pitchFamily="18" charset="0"/>
              </a:rPr>
              <a:t>тўқнашувини</a:t>
            </a:r>
            <a:r>
              <a:rPr lang="ru-RU" altLang="ru-RU" sz="2400" b="1" dirty="0">
                <a:latin typeface="Times New Roman" panose="02020603050405020304" pitchFamily="18" charset="0"/>
                <a:cs typeface="Times New Roman" panose="02020603050405020304" pitchFamily="18" charset="0"/>
              </a:rPr>
              <a:t> </a:t>
            </a:r>
            <a:r>
              <a:rPr lang="ru-RU" altLang="ru-RU" sz="2400" b="1" dirty="0" err="1">
                <a:latin typeface="Times New Roman" panose="02020603050405020304" pitchFamily="18" charset="0"/>
                <a:cs typeface="Times New Roman" panose="02020603050405020304" pitchFamily="18" charset="0"/>
              </a:rPr>
              <a:t>бошқариш</a:t>
            </a:r>
            <a:endParaRPr lang="ru-RU" altLang="ru-RU" sz="2400" b="1" dirty="0">
              <a:latin typeface="Times New Roman" panose="02020603050405020304" pitchFamily="18" charset="0"/>
              <a:cs typeface="Times New Roman" panose="02020603050405020304" pitchFamily="18" charset="0"/>
            </a:endParaRPr>
          </a:p>
          <a:p>
            <a:pPr eaLnBrk="1" hangingPunct="1">
              <a:spcAft>
                <a:spcPts val="550"/>
              </a:spcAft>
            </a:pPr>
            <a:endParaRPr lang="en-US" altLang="ru-RU" sz="1200" dirty="0">
              <a:solidFill>
                <a:schemeClr val="tx2"/>
              </a:solidFill>
              <a:latin typeface="Times New Roman" panose="02020603050405020304" pitchFamily="18" charset="0"/>
              <a:cs typeface="Times New Roman" panose="02020603050405020304" pitchFamily="18" charset="0"/>
            </a:endParaRPr>
          </a:p>
        </p:txBody>
      </p:sp>
      <p:cxnSp>
        <p:nvCxnSpPr>
          <p:cNvPr id="14" name="Straight Connector 396"/>
          <p:cNvCxnSpPr/>
          <p:nvPr/>
        </p:nvCxnSpPr>
        <p:spPr>
          <a:xfrm>
            <a:off x="2368550" y="2174875"/>
            <a:ext cx="606425" cy="0"/>
          </a:xfrm>
          <a:prstGeom prst="line">
            <a:avLst/>
          </a:prstGeom>
          <a:ln w="88900">
            <a:solidFill>
              <a:srgbClr val="0091DA"/>
            </a:solidFill>
          </a:ln>
        </p:spPr>
        <p:style>
          <a:lnRef idx="1">
            <a:schemeClr val="accent1"/>
          </a:lnRef>
          <a:fillRef idx="0">
            <a:schemeClr val="accent1"/>
          </a:fillRef>
          <a:effectRef idx="0">
            <a:schemeClr val="accent1"/>
          </a:effectRef>
          <a:fontRef idx="minor">
            <a:schemeClr val="tx1"/>
          </a:fontRef>
        </p:style>
      </p:cxnSp>
      <p:pic>
        <p:nvPicPr>
          <p:cNvPr id="11277" name="Picture 9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0468" y="2637379"/>
            <a:ext cx="7239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0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0852" y="5279033"/>
            <a:ext cx="887412"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0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41944" y="2577306"/>
            <a:ext cx="9445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02"/>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66613" y="3857991"/>
            <a:ext cx="83978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0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321836" y="5203825"/>
            <a:ext cx="10144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82" name="Group 185"/>
          <p:cNvGrpSpPr>
            <a:grpSpLocks noChangeAspect="1"/>
          </p:cNvGrpSpPr>
          <p:nvPr/>
        </p:nvGrpSpPr>
        <p:grpSpPr bwMode="auto">
          <a:xfrm>
            <a:off x="4906882" y="4076747"/>
            <a:ext cx="863600" cy="744537"/>
            <a:chOff x="4774" y="2744"/>
            <a:chExt cx="1135" cy="977"/>
          </a:xfrm>
        </p:grpSpPr>
        <p:sp>
          <p:nvSpPr>
            <p:cNvPr id="11283" name="AutoShape 184"/>
            <p:cNvSpPr>
              <a:spLocks noChangeAspect="1" noChangeArrowheads="1" noTextEdit="1"/>
            </p:cNvSpPr>
            <p:nvPr/>
          </p:nvSpPr>
          <p:spPr bwMode="auto">
            <a:xfrm>
              <a:off x="4774" y="2749"/>
              <a:ext cx="1135" cy="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1284" name="Freeform 186"/>
            <p:cNvSpPr>
              <a:spLocks/>
            </p:cNvSpPr>
            <p:nvPr/>
          </p:nvSpPr>
          <p:spPr bwMode="auto">
            <a:xfrm>
              <a:off x="5480" y="3673"/>
              <a:ext cx="67" cy="46"/>
            </a:xfrm>
            <a:custGeom>
              <a:avLst/>
              <a:gdLst>
                <a:gd name="T0" fmla="*/ 1077 w 25"/>
                <a:gd name="T1" fmla="*/ 1185 h 17"/>
                <a:gd name="T2" fmla="*/ 1077 w 25"/>
                <a:gd name="T3" fmla="*/ 5090 h 17"/>
                <a:gd name="T4" fmla="*/ 5258 w 25"/>
                <a:gd name="T5" fmla="*/ 6224 h 17"/>
                <a:gd name="T6" fmla="*/ 8568 w 25"/>
                <a:gd name="T7" fmla="*/ 3485 h 17"/>
                <a:gd name="T8" fmla="*/ 8871 w 25"/>
                <a:gd name="T9" fmla="*/ 0 h 17"/>
                <a:gd name="T10" fmla="*/ 1077 w 25"/>
                <a:gd name="T11" fmla="*/ 1185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7">
                  <a:moveTo>
                    <a:pt x="3" y="3"/>
                  </a:moveTo>
                  <a:cubicBezTo>
                    <a:pt x="3" y="3"/>
                    <a:pt x="0" y="9"/>
                    <a:pt x="3" y="13"/>
                  </a:cubicBezTo>
                  <a:cubicBezTo>
                    <a:pt x="5" y="15"/>
                    <a:pt x="6" y="17"/>
                    <a:pt x="14" y="16"/>
                  </a:cubicBezTo>
                  <a:cubicBezTo>
                    <a:pt x="21" y="16"/>
                    <a:pt x="23" y="11"/>
                    <a:pt x="23" y="9"/>
                  </a:cubicBezTo>
                  <a:cubicBezTo>
                    <a:pt x="25" y="0"/>
                    <a:pt x="24" y="0"/>
                    <a:pt x="24" y="0"/>
                  </a:cubicBezTo>
                  <a:lnTo>
                    <a:pt x="3" y="3"/>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85" name="Freeform 187"/>
            <p:cNvSpPr>
              <a:spLocks/>
            </p:cNvSpPr>
            <p:nvPr/>
          </p:nvSpPr>
          <p:spPr bwMode="auto">
            <a:xfrm>
              <a:off x="5480" y="3611"/>
              <a:ext cx="69" cy="100"/>
            </a:xfrm>
            <a:custGeom>
              <a:avLst/>
              <a:gdLst>
                <a:gd name="T0" fmla="*/ 2781 w 26"/>
                <a:gd name="T1" fmla="*/ 2295 h 37"/>
                <a:gd name="T2" fmla="*/ 656 w 26"/>
                <a:gd name="T3" fmla="*/ 12381 h 37"/>
                <a:gd name="T4" fmla="*/ 3177 w 26"/>
                <a:gd name="T5" fmla="*/ 13981 h 37"/>
                <a:gd name="T6" fmla="*/ 8036 w 26"/>
                <a:gd name="T7" fmla="*/ 10935 h 37"/>
                <a:gd name="T8" fmla="*/ 8431 w 26"/>
                <a:gd name="T9" fmla="*/ 3886 h 37"/>
                <a:gd name="T10" fmla="*/ 2781 w 26"/>
                <a:gd name="T11" fmla="*/ 2295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37">
                  <a:moveTo>
                    <a:pt x="8" y="6"/>
                  </a:moveTo>
                  <a:cubicBezTo>
                    <a:pt x="8" y="22"/>
                    <a:pt x="0" y="27"/>
                    <a:pt x="2" y="32"/>
                  </a:cubicBezTo>
                  <a:cubicBezTo>
                    <a:pt x="4" y="36"/>
                    <a:pt x="4" y="35"/>
                    <a:pt x="9" y="36"/>
                  </a:cubicBezTo>
                  <a:cubicBezTo>
                    <a:pt x="15" y="37"/>
                    <a:pt x="21" y="34"/>
                    <a:pt x="23" y="28"/>
                  </a:cubicBezTo>
                  <a:cubicBezTo>
                    <a:pt x="26" y="23"/>
                    <a:pt x="24" y="20"/>
                    <a:pt x="24" y="10"/>
                  </a:cubicBezTo>
                  <a:cubicBezTo>
                    <a:pt x="23" y="0"/>
                    <a:pt x="8" y="6"/>
                    <a:pt x="8"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86" name="Freeform 188"/>
            <p:cNvSpPr>
              <a:spLocks/>
            </p:cNvSpPr>
            <p:nvPr/>
          </p:nvSpPr>
          <p:spPr bwMode="auto">
            <a:xfrm>
              <a:off x="5458" y="3222"/>
              <a:ext cx="124" cy="459"/>
            </a:xfrm>
            <a:custGeom>
              <a:avLst/>
              <a:gdLst>
                <a:gd name="T0" fmla="*/ 2682 w 46"/>
                <a:gd name="T1" fmla="*/ 0 h 171"/>
                <a:gd name="T2" fmla="*/ 1585 w 46"/>
                <a:gd name="T3" fmla="*/ 32610 h 171"/>
                <a:gd name="T4" fmla="*/ 2682 w 46"/>
                <a:gd name="T5" fmla="*/ 61731 h 171"/>
                <a:gd name="T6" fmla="*/ 14257 w 46"/>
                <a:gd name="T7" fmla="*/ 60631 h 171"/>
                <a:gd name="T8" fmla="*/ 14511 w 46"/>
                <a:gd name="T9" fmla="*/ 35101 h 171"/>
                <a:gd name="T10" fmla="*/ 17630 w 46"/>
                <a:gd name="T11" fmla="*/ 7119 h 171"/>
                <a:gd name="T12" fmla="*/ 2682 w 46"/>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71">
                  <a:moveTo>
                    <a:pt x="7" y="0"/>
                  </a:moveTo>
                  <a:cubicBezTo>
                    <a:pt x="0" y="34"/>
                    <a:pt x="5" y="35"/>
                    <a:pt x="4" y="87"/>
                  </a:cubicBezTo>
                  <a:cubicBezTo>
                    <a:pt x="5" y="113"/>
                    <a:pt x="5" y="134"/>
                    <a:pt x="7" y="165"/>
                  </a:cubicBezTo>
                  <a:cubicBezTo>
                    <a:pt x="26" y="171"/>
                    <a:pt x="37" y="162"/>
                    <a:pt x="37" y="162"/>
                  </a:cubicBezTo>
                  <a:cubicBezTo>
                    <a:pt x="37" y="162"/>
                    <a:pt x="38" y="104"/>
                    <a:pt x="38" y="94"/>
                  </a:cubicBezTo>
                  <a:cubicBezTo>
                    <a:pt x="38" y="83"/>
                    <a:pt x="46" y="19"/>
                    <a:pt x="46" y="19"/>
                  </a:cubicBezTo>
                  <a:cubicBezTo>
                    <a:pt x="7" y="0"/>
                    <a:pt x="7" y="0"/>
                    <a:pt x="7"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87" name="Freeform 189"/>
            <p:cNvSpPr>
              <a:spLocks/>
            </p:cNvSpPr>
            <p:nvPr/>
          </p:nvSpPr>
          <p:spPr bwMode="auto">
            <a:xfrm>
              <a:off x="5576" y="3173"/>
              <a:ext cx="126" cy="505"/>
            </a:xfrm>
            <a:custGeom>
              <a:avLst/>
              <a:gdLst>
                <a:gd name="T0" fmla="*/ 15911 w 47"/>
                <a:gd name="T1" fmla="*/ 21828 h 188"/>
                <a:gd name="T2" fmla="*/ 13024 w 47"/>
                <a:gd name="T3" fmla="*/ 40139 h 188"/>
                <a:gd name="T4" fmla="*/ 11061 w 47"/>
                <a:gd name="T5" fmla="*/ 69932 h 188"/>
                <a:gd name="T6" fmla="*/ 676 w 47"/>
                <a:gd name="T7" fmla="*/ 69932 h 188"/>
                <a:gd name="T8" fmla="*/ 1078 w 47"/>
                <a:gd name="T9" fmla="*/ 61288 h 188"/>
                <a:gd name="T10" fmla="*/ 1078 w 47"/>
                <a:gd name="T11" fmla="*/ 36091 h 188"/>
                <a:gd name="T12" fmla="*/ 402 w 47"/>
                <a:gd name="T13" fmla="*/ 6726 h 188"/>
                <a:gd name="T14" fmla="*/ 15911 w 47"/>
                <a:gd name="T15" fmla="*/ 21828 h 1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188">
                  <a:moveTo>
                    <a:pt x="43" y="58"/>
                  </a:moveTo>
                  <a:cubicBezTo>
                    <a:pt x="39" y="94"/>
                    <a:pt x="35" y="107"/>
                    <a:pt x="35" y="107"/>
                  </a:cubicBezTo>
                  <a:cubicBezTo>
                    <a:pt x="35" y="107"/>
                    <a:pt x="36" y="159"/>
                    <a:pt x="30" y="186"/>
                  </a:cubicBezTo>
                  <a:cubicBezTo>
                    <a:pt x="14" y="188"/>
                    <a:pt x="2" y="186"/>
                    <a:pt x="2" y="186"/>
                  </a:cubicBezTo>
                  <a:cubicBezTo>
                    <a:pt x="2" y="186"/>
                    <a:pt x="2" y="185"/>
                    <a:pt x="3" y="163"/>
                  </a:cubicBezTo>
                  <a:cubicBezTo>
                    <a:pt x="3" y="144"/>
                    <a:pt x="3" y="116"/>
                    <a:pt x="3" y="96"/>
                  </a:cubicBezTo>
                  <a:cubicBezTo>
                    <a:pt x="3" y="73"/>
                    <a:pt x="3" y="36"/>
                    <a:pt x="1" y="18"/>
                  </a:cubicBezTo>
                  <a:cubicBezTo>
                    <a:pt x="0" y="0"/>
                    <a:pt x="47" y="25"/>
                    <a:pt x="43" y="5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88" name="Freeform 190"/>
            <p:cNvSpPr>
              <a:spLocks/>
            </p:cNvSpPr>
            <p:nvPr/>
          </p:nvSpPr>
          <p:spPr bwMode="auto">
            <a:xfrm>
              <a:off x="5590" y="3619"/>
              <a:ext cx="99" cy="102"/>
            </a:xfrm>
            <a:custGeom>
              <a:avLst/>
              <a:gdLst>
                <a:gd name="T0" fmla="*/ 9887 w 37"/>
                <a:gd name="T1" fmla="*/ 8624 h 38"/>
                <a:gd name="T2" fmla="*/ 8105 w 37"/>
                <a:gd name="T3" fmla="*/ 0 h 38"/>
                <a:gd name="T4" fmla="*/ 2205 w 37"/>
                <a:gd name="T5" fmla="*/ 403 h 38"/>
                <a:gd name="T6" fmla="*/ 2205 w 37"/>
                <a:gd name="T7" fmla="*/ 1562 h 38"/>
                <a:gd name="T8" fmla="*/ 1496 w 37"/>
                <a:gd name="T9" fmla="*/ 2225 h 38"/>
                <a:gd name="T10" fmla="*/ 1496 w 37"/>
                <a:gd name="T11" fmla="*/ 10015 h 38"/>
                <a:gd name="T12" fmla="*/ 3695 w 37"/>
                <a:gd name="T13" fmla="*/ 11255 h 38"/>
                <a:gd name="T14" fmla="*/ 10309 w 37"/>
                <a:gd name="T15" fmla="*/ 13813 h 38"/>
                <a:gd name="T16" fmla="*/ 9887 w 37"/>
                <a:gd name="T17" fmla="*/ 8624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8">
                  <a:moveTo>
                    <a:pt x="27" y="23"/>
                  </a:moveTo>
                  <a:cubicBezTo>
                    <a:pt x="21" y="20"/>
                    <a:pt x="20" y="10"/>
                    <a:pt x="22" y="0"/>
                  </a:cubicBezTo>
                  <a:cubicBezTo>
                    <a:pt x="6" y="1"/>
                    <a:pt x="6" y="1"/>
                    <a:pt x="6" y="1"/>
                  </a:cubicBezTo>
                  <a:cubicBezTo>
                    <a:pt x="6" y="1"/>
                    <a:pt x="6" y="2"/>
                    <a:pt x="6" y="4"/>
                  </a:cubicBezTo>
                  <a:cubicBezTo>
                    <a:pt x="4" y="6"/>
                    <a:pt x="4" y="6"/>
                    <a:pt x="4" y="6"/>
                  </a:cubicBezTo>
                  <a:cubicBezTo>
                    <a:pt x="3" y="14"/>
                    <a:pt x="0" y="24"/>
                    <a:pt x="4" y="27"/>
                  </a:cubicBezTo>
                  <a:cubicBezTo>
                    <a:pt x="6" y="28"/>
                    <a:pt x="8" y="28"/>
                    <a:pt x="10" y="30"/>
                  </a:cubicBezTo>
                  <a:cubicBezTo>
                    <a:pt x="10" y="31"/>
                    <a:pt x="15" y="37"/>
                    <a:pt x="28" y="37"/>
                  </a:cubicBezTo>
                  <a:cubicBezTo>
                    <a:pt x="37" y="38"/>
                    <a:pt x="36" y="29"/>
                    <a:pt x="27"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89" name="Freeform 191"/>
            <p:cNvSpPr>
              <a:spLocks/>
            </p:cNvSpPr>
            <p:nvPr/>
          </p:nvSpPr>
          <p:spPr bwMode="auto">
            <a:xfrm>
              <a:off x="5624" y="3222"/>
              <a:ext cx="65" cy="451"/>
            </a:xfrm>
            <a:custGeom>
              <a:avLst/>
              <a:gdLst>
                <a:gd name="T0" fmla="*/ 4791 w 24"/>
                <a:gd name="T1" fmla="*/ 62466 h 168"/>
                <a:gd name="T2" fmla="*/ 7153 w 24"/>
                <a:gd name="T3" fmla="*/ 29965 h 168"/>
                <a:gd name="T4" fmla="*/ 9038 w 24"/>
                <a:gd name="T5" fmla="*/ 15321 h 168"/>
                <a:gd name="T6" fmla="*/ 3234 w 24"/>
                <a:gd name="T7" fmla="*/ 26233 h 168"/>
                <a:gd name="T8" fmla="*/ 0 w 24"/>
                <a:gd name="T9" fmla="*/ 62893 h 168"/>
                <a:gd name="T10" fmla="*/ 4791 w 24"/>
                <a:gd name="T11" fmla="*/ 62466 h 1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68">
                  <a:moveTo>
                    <a:pt x="12" y="167"/>
                  </a:moveTo>
                  <a:cubicBezTo>
                    <a:pt x="18" y="140"/>
                    <a:pt x="18" y="80"/>
                    <a:pt x="18" y="80"/>
                  </a:cubicBezTo>
                  <a:cubicBezTo>
                    <a:pt x="18" y="80"/>
                    <a:pt x="21" y="76"/>
                    <a:pt x="23" y="41"/>
                  </a:cubicBezTo>
                  <a:cubicBezTo>
                    <a:pt x="24" y="0"/>
                    <a:pt x="11" y="32"/>
                    <a:pt x="8" y="70"/>
                  </a:cubicBezTo>
                  <a:cubicBezTo>
                    <a:pt x="6" y="103"/>
                    <a:pt x="2" y="149"/>
                    <a:pt x="0" y="168"/>
                  </a:cubicBezTo>
                  <a:cubicBezTo>
                    <a:pt x="8" y="168"/>
                    <a:pt x="8" y="168"/>
                    <a:pt x="12" y="167"/>
                  </a:cubicBezTo>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90" name="Freeform 192"/>
            <p:cNvSpPr>
              <a:spLocks/>
            </p:cNvSpPr>
            <p:nvPr/>
          </p:nvSpPr>
          <p:spPr bwMode="auto">
            <a:xfrm>
              <a:off x="5649" y="2969"/>
              <a:ext cx="91" cy="239"/>
            </a:xfrm>
            <a:custGeom>
              <a:avLst/>
              <a:gdLst>
                <a:gd name="T0" fmla="*/ 4004 w 34"/>
                <a:gd name="T1" fmla="*/ 0 h 89"/>
                <a:gd name="T2" fmla="*/ 8782 w 34"/>
                <a:gd name="T3" fmla="*/ 15763 h 89"/>
                <a:gd name="T4" fmla="*/ 11391 w 34"/>
                <a:gd name="T5" fmla="*/ 29185 h 89"/>
                <a:gd name="T6" fmla="*/ 674 w 34"/>
                <a:gd name="T7" fmla="*/ 33387 h 89"/>
                <a:gd name="T8" fmla="*/ 0 w 34"/>
                <a:gd name="T9" fmla="*/ 12006 h 89"/>
                <a:gd name="T10" fmla="*/ 2628 w 34"/>
                <a:gd name="T11" fmla="*/ 2653 h 89"/>
                <a:gd name="T12" fmla="*/ 4004 w 34"/>
                <a:gd name="T13" fmla="*/ 0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89">
                  <a:moveTo>
                    <a:pt x="11" y="0"/>
                  </a:moveTo>
                  <a:cubicBezTo>
                    <a:pt x="17" y="0"/>
                    <a:pt x="19" y="8"/>
                    <a:pt x="24" y="42"/>
                  </a:cubicBezTo>
                  <a:cubicBezTo>
                    <a:pt x="26" y="53"/>
                    <a:pt x="34" y="73"/>
                    <a:pt x="31" y="78"/>
                  </a:cubicBezTo>
                  <a:cubicBezTo>
                    <a:pt x="25" y="89"/>
                    <a:pt x="2" y="89"/>
                    <a:pt x="2" y="89"/>
                  </a:cubicBezTo>
                  <a:cubicBezTo>
                    <a:pt x="0" y="32"/>
                    <a:pt x="0" y="32"/>
                    <a:pt x="0" y="32"/>
                  </a:cubicBezTo>
                  <a:cubicBezTo>
                    <a:pt x="7" y="7"/>
                    <a:pt x="7" y="7"/>
                    <a:pt x="7" y="7"/>
                  </a:cubicBezTo>
                  <a:cubicBezTo>
                    <a:pt x="7" y="7"/>
                    <a:pt x="10" y="1"/>
                    <a:pt x="1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91" name="Freeform 193"/>
            <p:cNvSpPr>
              <a:spLocks/>
            </p:cNvSpPr>
            <p:nvPr/>
          </p:nvSpPr>
          <p:spPr bwMode="auto">
            <a:xfrm>
              <a:off x="5498" y="2881"/>
              <a:ext cx="94" cy="169"/>
            </a:xfrm>
            <a:custGeom>
              <a:avLst/>
              <a:gdLst>
                <a:gd name="T0" fmla="*/ 3333 w 35"/>
                <a:gd name="T1" fmla="*/ 0 h 63"/>
                <a:gd name="T2" fmla="*/ 2906 w 35"/>
                <a:gd name="T3" fmla="*/ 6677 h 63"/>
                <a:gd name="T4" fmla="*/ 0 w 35"/>
                <a:gd name="T5" fmla="*/ 9327 h 63"/>
                <a:gd name="T6" fmla="*/ 7539 w 35"/>
                <a:gd name="T7" fmla="*/ 22775 h 63"/>
                <a:gd name="T8" fmla="*/ 13114 w 35"/>
                <a:gd name="T9" fmla="*/ 13780 h 63"/>
                <a:gd name="T10" fmla="*/ 12435 w 35"/>
                <a:gd name="T11" fmla="*/ 676 h 63"/>
                <a:gd name="T12" fmla="*/ 3333 w 35"/>
                <a:gd name="T13" fmla="*/ 0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63">
                  <a:moveTo>
                    <a:pt x="9" y="0"/>
                  </a:moveTo>
                  <a:cubicBezTo>
                    <a:pt x="8" y="18"/>
                    <a:pt x="8" y="18"/>
                    <a:pt x="8" y="18"/>
                  </a:cubicBezTo>
                  <a:cubicBezTo>
                    <a:pt x="0" y="25"/>
                    <a:pt x="0" y="25"/>
                    <a:pt x="0" y="25"/>
                  </a:cubicBezTo>
                  <a:cubicBezTo>
                    <a:pt x="0" y="25"/>
                    <a:pt x="12" y="58"/>
                    <a:pt x="20" y="61"/>
                  </a:cubicBezTo>
                  <a:cubicBezTo>
                    <a:pt x="28" y="63"/>
                    <a:pt x="35" y="43"/>
                    <a:pt x="35" y="37"/>
                  </a:cubicBezTo>
                  <a:cubicBezTo>
                    <a:pt x="35" y="32"/>
                    <a:pt x="33" y="2"/>
                    <a:pt x="33" y="2"/>
                  </a:cubicBezTo>
                  <a:cubicBezTo>
                    <a:pt x="9" y="0"/>
                    <a:pt x="9" y="0"/>
                    <a:pt x="9" y="0"/>
                  </a:cubicBezTo>
                </a:path>
              </a:pathLst>
            </a:custGeom>
            <a:solidFill>
              <a:srgbClr val="DDAC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92" name="Freeform 194"/>
            <p:cNvSpPr>
              <a:spLocks/>
            </p:cNvSpPr>
            <p:nvPr/>
          </p:nvSpPr>
          <p:spPr bwMode="auto">
            <a:xfrm>
              <a:off x="5547" y="2891"/>
              <a:ext cx="75" cy="167"/>
            </a:xfrm>
            <a:custGeom>
              <a:avLst/>
              <a:gdLst>
                <a:gd name="T0" fmla="*/ 10339 w 28"/>
                <a:gd name="T1" fmla="*/ 9476 h 62"/>
                <a:gd name="T2" fmla="*/ 5920 w 28"/>
                <a:gd name="T3" fmla="*/ 5376 h 62"/>
                <a:gd name="T4" fmla="*/ 5518 w 28"/>
                <a:gd name="T5" fmla="*/ 0 h 62"/>
                <a:gd name="T6" fmla="*/ 1808 w 28"/>
                <a:gd name="T7" fmla="*/ 0 h 62"/>
                <a:gd name="T8" fmla="*/ 0 w 28"/>
                <a:gd name="T9" fmla="*/ 22941 h 62"/>
                <a:gd name="T10" fmla="*/ 10339 w 28"/>
                <a:gd name="T11" fmla="*/ 9476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62">
                  <a:moveTo>
                    <a:pt x="28" y="25"/>
                  </a:moveTo>
                  <a:cubicBezTo>
                    <a:pt x="28" y="23"/>
                    <a:pt x="16" y="21"/>
                    <a:pt x="16" y="14"/>
                  </a:cubicBezTo>
                  <a:cubicBezTo>
                    <a:pt x="16" y="4"/>
                    <a:pt x="15" y="0"/>
                    <a:pt x="15" y="0"/>
                  </a:cubicBezTo>
                  <a:cubicBezTo>
                    <a:pt x="5" y="0"/>
                    <a:pt x="5" y="0"/>
                    <a:pt x="5" y="0"/>
                  </a:cubicBezTo>
                  <a:cubicBezTo>
                    <a:pt x="0" y="60"/>
                    <a:pt x="0" y="60"/>
                    <a:pt x="0" y="60"/>
                  </a:cubicBezTo>
                  <a:cubicBezTo>
                    <a:pt x="8" y="62"/>
                    <a:pt x="28" y="31"/>
                    <a:pt x="28" y="25"/>
                  </a:cubicBezTo>
                </a:path>
              </a:pathLst>
            </a:custGeom>
            <a:solidFill>
              <a:srgbClr val="E8C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pic>
          <p:nvPicPr>
            <p:cNvPr id="11293" name="Picture 19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45" y="2880"/>
              <a:ext cx="56"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Freeform 198"/>
            <p:cNvSpPr>
              <a:spLocks/>
            </p:cNvSpPr>
            <p:nvPr/>
          </p:nvSpPr>
          <p:spPr bwMode="auto">
            <a:xfrm>
              <a:off x="5504" y="2773"/>
              <a:ext cx="110" cy="151"/>
            </a:xfrm>
            <a:custGeom>
              <a:avLst/>
              <a:gdLst>
                <a:gd name="T0" fmla="*/ 14195 w 41"/>
                <a:gd name="T1" fmla="*/ 8413 h 56"/>
                <a:gd name="T2" fmla="*/ 7515 w 41"/>
                <a:gd name="T3" fmla="*/ 429 h 56"/>
                <a:gd name="T4" fmla="*/ 402 w 41"/>
                <a:gd name="T5" fmla="*/ 9998 h 56"/>
                <a:gd name="T6" fmla="*/ 7104 w 41"/>
                <a:gd name="T7" fmla="*/ 21091 h 56"/>
                <a:gd name="T8" fmla="*/ 13482 w 41"/>
                <a:gd name="T9" fmla="*/ 14550 h 56"/>
                <a:gd name="T10" fmla="*/ 14871 w 41"/>
                <a:gd name="T11" fmla="*/ 11533 h 56"/>
                <a:gd name="T12" fmla="*/ 14195 w 41"/>
                <a:gd name="T13" fmla="*/ 8413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56">
                  <a:moveTo>
                    <a:pt x="38" y="22"/>
                  </a:moveTo>
                  <a:cubicBezTo>
                    <a:pt x="38" y="11"/>
                    <a:pt x="36" y="1"/>
                    <a:pt x="20" y="1"/>
                  </a:cubicBezTo>
                  <a:cubicBezTo>
                    <a:pt x="0" y="0"/>
                    <a:pt x="2" y="13"/>
                    <a:pt x="1" y="26"/>
                  </a:cubicBezTo>
                  <a:cubicBezTo>
                    <a:pt x="1" y="40"/>
                    <a:pt x="9" y="55"/>
                    <a:pt x="19" y="55"/>
                  </a:cubicBezTo>
                  <a:cubicBezTo>
                    <a:pt x="26" y="56"/>
                    <a:pt x="33" y="47"/>
                    <a:pt x="36" y="38"/>
                  </a:cubicBezTo>
                  <a:cubicBezTo>
                    <a:pt x="38" y="36"/>
                    <a:pt x="40" y="34"/>
                    <a:pt x="40" y="30"/>
                  </a:cubicBezTo>
                  <a:cubicBezTo>
                    <a:pt x="41" y="26"/>
                    <a:pt x="41" y="22"/>
                    <a:pt x="38" y="22"/>
                  </a:cubicBezTo>
                  <a:close/>
                </a:path>
              </a:pathLst>
            </a:custGeom>
            <a:solidFill>
              <a:srgbClr val="E8C8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95" name="Freeform 199"/>
            <p:cNvSpPr>
              <a:spLocks/>
            </p:cNvSpPr>
            <p:nvPr/>
          </p:nvSpPr>
          <p:spPr bwMode="auto">
            <a:xfrm>
              <a:off x="5496" y="2776"/>
              <a:ext cx="61" cy="145"/>
            </a:xfrm>
            <a:custGeom>
              <a:avLst/>
              <a:gdLst>
                <a:gd name="T0" fmla="*/ 1435 w 23"/>
                <a:gd name="T1" fmla="*/ 7535 h 54"/>
                <a:gd name="T2" fmla="*/ 1048 w 23"/>
                <a:gd name="T3" fmla="*/ 7535 h 54"/>
                <a:gd name="T4" fmla="*/ 395 w 23"/>
                <a:gd name="T5" fmla="*/ 10456 h 54"/>
                <a:gd name="T6" fmla="*/ 1681 w 23"/>
                <a:gd name="T7" fmla="*/ 13512 h 54"/>
                <a:gd name="T8" fmla="*/ 7612 w 23"/>
                <a:gd name="T9" fmla="*/ 20233 h 54"/>
                <a:gd name="T10" fmla="*/ 8018 w 23"/>
                <a:gd name="T11" fmla="*/ 20233 h 54"/>
                <a:gd name="T12" fmla="*/ 8018 w 23"/>
                <a:gd name="T13" fmla="*/ 0 h 54"/>
                <a:gd name="T14" fmla="*/ 1435 w 23"/>
                <a:gd name="T15" fmla="*/ 7535 h 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54">
                  <a:moveTo>
                    <a:pt x="4" y="20"/>
                  </a:moveTo>
                  <a:cubicBezTo>
                    <a:pt x="3" y="20"/>
                    <a:pt x="3" y="20"/>
                    <a:pt x="3" y="20"/>
                  </a:cubicBezTo>
                  <a:cubicBezTo>
                    <a:pt x="0" y="20"/>
                    <a:pt x="0" y="23"/>
                    <a:pt x="1" y="28"/>
                  </a:cubicBezTo>
                  <a:cubicBezTo>
                    <a:pt x="1" y="32"/>
                    <a:pt x="3" y="35"/>
                    <a:pt x="5" y="36"/>
                  </a:cubicBezTo>
                  <a:cubicBezTo>
                    <a:pt x="8" y="46"/>
                    <a:pt x="14" y="54"/>
                    <a:pt x="22" y="54"/>
                  </a:cubicBezTo>
                  <a:cubicBezTo>
                    <a:pt x="23" y="54"/>
                    <a:pt x="23" y="54"/>
                    <a:pt x="23" y="54"/>
                  </a:cubicBezTo>
                  <a:cubicBezTo>
                    <a:pt x="23" y="0"/>
                    <a:pt x="23" y="0"/>
                    <a:pt x="23" y="0"/>
                  </a:cubicBezTo>
                  <a:cubicBezTo>
                    <a:pt x="6" y="0"/>
                    <a:pt x="5" y="9"/>
                    <a:pt x="4" y="20"/>
                  </a:cubicBezTo>
                  <a:close/>
                </a:path>
              </a:pathLst>
            </a:custGeom>
            <a:solidFill>
              <a:srgbClr val="DDAC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96" name="Freeform 200"/>
            <p:cNvSpPr>
              <a:spLocks/>
            </p:cNvSpPr>
            <p:nvPr/>
          </p:nvSpPr>
          <p:spPr bwMode="auto">
            <a:xfrm>
              <a:off x="5498" y="2752"/>
              <a:ext cx="62" cy="83"/>
            </a:xfrm>
            <a:custGeom>
              <a:avLst/>
              <a:gdLst>
                <a:gd name="T0" fmla="*/ 6540 w 23"/>
                <a:gd name="T1" fmla="*/ 2881 h 31"/>
                <a:gd name="T2" fmla="*/ 6540 w 23"/>
                <a:gd name="T3" fmla="*/ 2632 h 31"/>
                <a:gd name="T4" fmla="*/ 8815 w 23"/>
                <a:gd name="T5" fmla="*/ 0 h 31"/>
                <a:gd name="T6" fmla="*/ 5383 w 23"/>
                <a:gd name="T7" fmla="*/ 1499 h 31"/>
                <a:gd name="T8" fmla="*/ 7230 w 23"/>
                <a:gd name="T9" fmla="*/ 402 h 31"/>
                <a:gd name="T10" fmla="*/ 3857 w 23"/>
                <a:gd name="T11" fmla="*/ 1807 h 31"/>
                <a:gd name="T12" fmla="*/ 2275 w 23"/>
                <a:gd name="T13" fmla="*/ 2209 h 31"/>
                <a:gd name="T14" fmla="*/ 1156 w 23"/>
                <a:gd name="T15" fmla="*/ 2881 h 31"/>
                <a:gd name="T16" fmla="*/ 1585 w 23"/>
                <a:gd name="T17" fmla="*/ 2632 h 31"/>
                <a:gd name="T18" fmla="*/ 429 w 23"/>
                <a:gd name="T19" fmla="*/ 6316 h 31"/>
                <a:gd name="T20" fmla="*/ 0 w 23"/>
                <a:gd name="T21" fmla="*/ 7714 h 31"/>
                <a:gd name="T22" fmla="*/ 429 w 23"/>
                <a:gd name="T23" fmla="*/ 10744 h 31"/>
                <a:gd name="T24" fmla="*/ 1156 w 23"/>
                <a:gd name="T25" fmla="*/ 10744 h 31"/>
                <a:gd name="T26" fmla="*/ 1838 w 23"/>
                <a:gd name="T27" fmla="*/ 11398 h 31"/>
                <a:gd name="T28" fmla="*/ 2275 w 23"/>
                <a:gd name="T29" fmla="*/ 9612 h 31"/>
                <a:gd name="T30" fmla="*/ 3429 w 23"/>
                <a:gd name="T31" fmla="*/ 6316 h 31"/>
                <a:gd name="T32" fmla="*/ 8130 w 23"/>
                <a:gd name="T33" fmla="*/ 5914 h 31"/>
                <a:gd name="T34" fmla="*/ 6540 w 23"/>
                <a:gd name="T35" fmla="*/ 2881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 h="31">
                  <a:moveTo>
                    <a:pt x="17" y="8"/>
                  </a:moveTo>
                  <a:cubicBezTo>
                    <a:pt x="17" y="7"/>
                    <a:pt x="17" y="7"/>
                    <a:pt x="17" y="7"/>
                  </a:cubicBezTo>
                  <a:cubicBezTo>
                    <a:pt x="17" y="7"/>
                    <a:pt x="23" y="0"/>
                    <a:pt x="23" y="0"/>
                  </a:cubicBezTo>
                  <a:cubicBezTo>
                    <a:pt x="22" y="0"/>
                    <a:pt x="15" y="1"/>
                    <a:pt x="14" y="4"/>
                  </a:cubicBezTo>
                  <a:cubicBezTo>
                    <a:pt x="19" y="1"/>
                    <a:pt x="19" y="1"/>
                    <a:pt x="19" y="1"/>
                  </a:cubicBezTo>
                  <a:cubicBezTo>
                    <a:pt x="10" y="5"/>
                    <a:pt x="10" y="5"/>
                    <a:pt x="10" y="5"/>
                  </a:cubicBezTo>
                  <a:cubicBezTo>
                    <a:pt x="10" y="5"/>
                    <a:pt x="8" y="5"/>
                    <a:pt x="6" y="6"/>
                  </a:cubicBezTo>
                  <a:cubicBezTo>
                    <a:pt x="5" y="7"/>
                    <a:pt x="3" y="8"/>
                    <a:pt x="3" y="8"/>
                  </a:cubicBezTo>
                  <a:cubicBezTo>
                    <a:pt x="3" y="8"/>
                    <a:pt x="4" y="10"/>
                    <a:pt x="4" y="7"/>
                  </a:cubicBezTo>
                  <a:cubicBezTo>
                    <a:pt x="2" y="8"/>
                    <a:pt x="1" y="14"/>
                    <a:pt x="1" y="17"/>
                  </a:cubicBezTo>
                  <a:cubicBezTo>
                    <a:pt x="0" y="19"/>
                    <a:pt x="0" y="20"/>
                    <a:pt x="0" y="21"/>
                  </a:cubicBezTo>
                  <a:cubicBezTo>
                    <a:pt x="0" y="27"/>
                    <a:pt x="1" y="29"/>
                    <a:pt x="1" y="29"/>
                  </a:cubicBezTo>
                  <a:cubicBezTo>
                    <a:pt x="3" y="29"/>
                    <a:pt x="3" y="29"/>
                    <a:pt x="3" y="29"/>
                  </a:cubicBezTo>
                  <a:cubicBezTo>
                    <a:pt x="5" y="31"/>
                    <a:pt x="5" y="31"/>
                    <a:pt x="5" y="31"/>
                  </a:cubicBezTo>
                  <a:cubicBezTo>
                    <a:pt x="6" y="26"/>
                    <a:pt x="6" y="26"/>
                    <a:pt x="6" y="26"/>
                  </a:cubicBezTo>
                  <a:cubicBezTo>
                    <a:pt x="6" y="26"/>
                    <a:pt x="4" y="21"/>
                    <a:pt x="9" y="17"/>
                  </a:cubicBezTo>
                  <a:cubicBezTo>
                    <a:pt x="14" y="13"/>
                    <a:pt x="21" y="16"/>
                    <a:pt x="21" y="16"/>
                  </a:cubicBezTo>
                  <a:lnTo>
                    <a:pt x="1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97" name="Freeform 201"/>
            <p:cNvSpPr>
              <a:spLocks/>
            </p:cNvSpPr>
            <p:nvPr/>
          </p:nvSpPr>
          <p:spPr bwMode="auto">
            <a:xfrm>
              <a:off x="5531" y="2744"/>
              <a:ext cx="88" cy="91"/>
            </a:xfrm>
            <a:custGeom>
              <a:avLst/>
              <a:gdLst>
                <a:gd name="T0" fmla="*/ 10773 w 33"/>
                <a:gd name="T1" fmla="*/ 6576 h 34"/>
                <a:gd name="T2" fmla="*/ 8648 w 33"/>
                <a:gd name="T3" fmla="*/ 3704 h 34"/>
                <a:gd name="T4" fmla="*/ 5824 w 33"/>
                <a:gd name="T5" fmla="*/ 1496 h 34"/>
                <a:gd name="T6" fmla="*/ 6883 w 33"/>
                <a:gd name="T7" fmla="*/ 3281 h 34"/>
                <a:gd name="T8" fmla="*/ 5005 w 33"/>
                <a:gd name="T9" fmla="*/ 674 h 34"/>
                <a:gd name="T10" fmla="*/ 5005 w 33"/>
                <a:gd name="T11" fmla="*/ 2872 h 34"/>
                <a:gd name="T12" fmla="*/ 5005 w 33"/>
                <a:gd name="T13" fmla="*/ 2872 h 34"/>
                <a:gd name="T14" fmla="*/ 4701 w 33"/>
                <a:gd name="T15" fmla="*/ 401 h 34"/>
                <a:gd name="T16" fmla="*/ 3891 w 33"/>
                <a:gd name="T17" fmla="*/ 2872 h 34"/>
                <a:gd name="T18" fmla="*/ 4301 w 33"/>
                <a:gd name="T19" fmla="*/ 401 h 34"/>
                <a:gd name="T20" fmla="*/ 1459 w 33"/>
                <a:gd name="T21" fmla="*/ 3281 h 34"/>
                <a:gd name="T22" fmla="*/ 1459 w 33"/>
                <a:gd name="T23" fmla="*/ 3281 h 34"/>
                <a:gd name="T24" fmla="*/ 1059 w 33"/>
                <a:gd name="T25" fmla="*/ 4004 h 34"/>
                <a:gd name="T26" fmla="*/ 1059 w 33"/>
                <a:gd name="T27" fmla="*/ 4004 h 34"/>
                <a:gd name="T28" fmla="*/ 1059 w 33"/>
                <a:gd name="T29" fmla="*/ 6576 h 34"/>
                <a:gd name="T30" fmla="*/ 6067 w 33"/>
                <a:gd name="T31" fmla="*/ 7034 h 34"/>
                <a:gd name="T32" fmla="*/ 8648 w 33"/>
                <a:gd name="T33" fmla="*/ 9584 h 34"/>
                <a:gd name="T34" fmla="*/ 9045 w 33"/>
                <a:gd name="T35" fmla="*/ 12122 h 34"/>
                <a:gd name="T36" fmla="*/ 10376 w 33"/>
                <a:gd name="T37" fmla="*/ 12122 h 34"/>
                <a:gd name="T38" fmla="*/ 10773 w 33"/>
                <a:gd name="T39" fmla="*/ 12521 h 34"/>
                <a:gd name="T40" fmla="*/ 10773 w 33"/>
                <a:gd name="T41" fmla="*/ 6576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 h="34">
                  <a:moveTo>
                    <a:pt x="30" y="18"/>
                  </a:moveTo>
                  <a:cubicBezTo>
                    <a:pt x="28" y="14"/>
                    <a:pt x="27" y="11"/>
                    <a:pt x="24" y="10"/>
                  </a:cubicBezTo>
                  <a:cubicBezTo>
                    <a:pt x="23" y="7"/>
                    <a:pt x="17" y="4"/>
                    <a:pt x="16" y="4"/>
                  </a:cubicBezTo>
                  <a:cubicBezTo>
                    <a:pt x="16" y="4"/>
                    <a:pt x="19" y="7"/>
                    <a:pt x="19" y="9"/>
                  </a:cubicBezTo>
                  <a:cubicBezTo>
                    <a:pt x="18" y="6"/>
                    <a:pt x="15" y="2"/>
                    <a:pt x="14" y="2"/>
                  </a:cubicBezTo>
                  <a:cubicBezTo>
                    <a:pt x="14" y="2"/>
                    <a:pt x="14" y="6"/>
                    <a:pt x="14" y="8"/>
                  </a:cubicBezTo>
                  <a:cubicBezTo>
                    <a:pt x="14" y="8"/>
                    <a:pt x="14" y="8"/>
                    <a:pt x="14" y="8"/>
                  </a:cubicBezTo>
                  <a:cubicBezTo>
                    <a:pt x="14" y="5"/>
                    <a:pt x="13" y="0"/>
                    <a:pt x="13" y="1"/>
                  </a:cubicBezTo>
                  <a:cubicBezTo>
                    <a:pt x="13" y="2"/>
                    <a:pt x="12" y="5"/>
                    <a:pt x="11" y="8"/>
                  </a:cubicBezTo>
                  <a:cubicBezTo>
                    <a:pt x="11" y="5"/>
                    <a:pt x="14" y="3"/>
                    <a:pt x="12" y="1"/>
                  </a:cubicBezTo>
                  <a:cubicBezTo>
                    <a:pt x="13" y="4"/>
                    <a:pt x="7" y="5"/>
                    <a:pt x="4" y="9"/>
                  </a:cubicBezTo>
                  <a:cubicBezTo>
                    <a:pt x="4" y="9"/>
                    <a:pt x="4" y="9"/>
                    <a:pt x="4" y="9"/>
                  </a:cubicBezTo>
                  <a:cubicBezTo>
                    <a:pt x="3" y="10"/>
                    <a:pt x="3" y="10"/>
                    <a:pt x="3" y="11"/>
                  </a:cubicBezTo>
                  <a:cubicBezTo>
                    <a:pt x="3" y="11"/>
                    <a:pt x="3" y="11"/>
                    <a:pt x="3" y="11"/>
                  </a:cubicBezTo>
                  <a:cubicBezTo>
                    <a:pt x="3" y="11"/>
                    <a:pt x="0" y="16"/>
                    <a:pt x="3" y="18"/>
                  </a:cubicBezTo>
                  <a:cubicBezTo>
                    <a:pt x="4" y="20"/>
                    <a:pt x="12" y="19"/>
                    <a:pt x="17" y="19"/>
                  </a:cubicBezTo>
                  <a:cubicBezTo>
                    <a:pt x="20" y="21"/>
                    <a:pt x="23" y="24"/>
                    <a:pt x="24" y="26"/>
                  </a:cubicBezTo>
                  <a:cubicBezTo>
                    <a:pt x="25" y="28"/>
                    <a:pt x="25" y="33"/>
                    <a:pt x="25" y="33"/>
                  </a:cubicBezTo>
                  <a:cubicBezTo>
                    <a:pt x="29" y="33"/>
                    <a:pt x="29" y="33"/>
                    <a:pt x="29" y="33"/>
                  </a:cubicBezTo>
                  <a:cubicBezTo>
                    <a:pt x="30" y="34"/>
                    <a:pt x="30" y="34"/>
                    <a:pt x="30" y="34"/>
                  </a:cubicBezTo>
                  <a:cubicBezTo>
                    <a:pt x="30" y="34"/>
                    <a:pt x="33" y="24"/>
                    <a:pt x="30" y="18"/>
                  </a:cubicBezTo>
                  <a:close/>
                </a:path>
              </a:pathLst>
            </a:custGeom>
            <a:solidFill>
              <a:srgbClr val="232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98" name="Freeform 202"/>
            <p:cNvSpPr>
              <a:spLocks/>
            </p:cNvSpPr>
            <p:nvPr/>
          </p:nvSpPr>
          <p:spPr bwMode="auto">
            <a:xfrm>
              <a:off x="5504" y="2929"/>
              <a:ext cx="107" cy="142"/>
            </a:xfrm>
            <a:custGeom>
              <a:avLst/>
              <a:gdLst>
                <a:gd name="T0" fmla="*/ 11770 w 40"/>
                <a:gd name="T1" fmla="*/ 675 h 53"/>
                <a:gd name="T2" fmla="*/ 6548 w 40"/>
                <a:gd name="T3" fmla="*/ 4421 h 53"/>
                <a:gd name="T4" fmla="*/ 1795 w 40"/>
                <a:gd name="T5" fmla="*/ 0 h 53"/>
                <a:gd name="T6" fmla="*/ 0 w 40"/>
                <a:gd name="T7" fmla="*/ 1500 h 53"/>
                <a:gd name="T8" fmla="*/ 7370 w 40"/>
                <a:gd name="T9" fmla="*/ 19575 h 53"/>
                <a:gd name="T10" fmla="*/ 14640 w 40"/>
                <a:gd name="T11" fmla="*/ 3287 h 53"/>
                <a:gd name="T12" fmla="*/ 11770 w 40"/>
                <a:gd name="T13" fmla="*/ 675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53">
                  <a:moveTo>
                    <a:pt x="32" y="2"/>
                  </a:moveTo>
                  <a:cubicBezTo>
                    <a:pt x="31" y="3"/>
                    <a:pt x="22" y="12"/>
                    <a:pt x="18" y="12"/>
                  </a:cubicBezTo>
                  <a:cubicBezTo>
                    <a:pt x="14" y="11"/>
                    <a:pt x="7" y="3"/>
                    <a:pt x="5" y="0"/>
                  </a:cubicBezTo>
                  <a:cubicBezTo>
                    <a:pt x="4" y="1"/>
                    <a:pt x="0" y="4"/>
                    <a:pt x="0" y="4"/>
                  </a:cubicBezTo>
                  <a:cubicBezTo>
                    <a:pt x="20" y="53"/>
                    <a:pt x="20" y="53"/>
                    <a:pt x="20" y="53"/>
                  </a:cubicBezTo>
                  <a:cubicBezTo>
                    <a:pt x="40" y="9"/>
                    <a:pt x="40" y="9"/>
                    <a:pt x="40" y="9"/>
                  </a:cubicBezTo>
                  <a:lnTo>
                    <a:pt x="32" y="2"/>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299" name="Freeform 203"/>
            <p:cNvSpPr>
              <a:spLocks/>
            </p:cNvSpPr>
            <p:nvPr/>
          </p:nvSpPr>
          <p:spPr bwMode="auto">
            <a:xfrm>
              <a:off x="5504" y="2929"/>
              <a:ext cx="51" cy="156"/>
            </a:xfrm>
            <a:custGeom>
              <a:avLst/>
              <a:gdLst>
                <a:gd name="T0" fmla="*/ 1815 w 19"/>
                <a:gd name="T1" fmla="*/ 0 h 58"/>
                <a:gd name="T2" fmla="*/ 6694 w 19"/>
                <a:gd name="T3" fmla="*/ 4239 h 58"/>
                <a:gd name="T4" fmla="*/ 7119 w 19"/>
                <a:gd name="T5" fmla="*/ 21985 h 58"/>
                <a:gd name="T6" fmla="*/ 0 w 19"/>
                <a:gd name="T7" fmla="*/ 1576 h 58"/>
                <a:gd name="T8" fmla="*/ 1815 w 19"/>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58">
                  <a:moveTo>
                    <a:pt x="5" y="0"/>
                  </a:moveTo>
                  <a:cubicBezTo>
                    <a:pt x="7" y="3"/>
                    <a:pt x="14" y="10"/>
                    <a:pt x="18" y="11"/>
                  </a:cubicBezTo>
                  <a:cubicBezTo>
                    <a:pt x="19" y="58"/>
                    <a:pt x="19" y="58"/>
                    <a:pt x="19" y="58"/>
                  </a:cubicBezTo>
                  <a:cubicBezTo>
                    <a:pt x="0" y="4"/>
                    <a:pt x="0" y="4"/>
                    <a:pt x="0" y="4"/>
                  </a:cubicBezTo>
                  <a:cubicBezTo>
                    <a:pt x="0" y="4"/>
                    <a:pt x="4"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00" name="Freeform 204"/>
            <p:cNvSpPr>
              <a:spLocks/>
            </p:cNvSpPr>
            <p:nvPr/>
          </p:nvSpPr>
          <p:spPr bwMode="auto">
            <a:xfrm>
              <a:off x="5536" y="2953"/>
              <a:ext cx="16" cy="22"/>
            </a:xfrm>
            <a:custGeom>
              <a:avLst/>
              <a:gdLst>
                <a:gd name="T0" fmla="*/ 8 w 16"/>
                <a:gd name="T1" fmla="*/ 22 h 22"/>
                <a:gd name="T2" fmla="*/ 16 w 16"/>
                <a:gd name="T3" fmla="*/ 22 h 22"/>
                <a:gd name="T4" fmla="*/ 16 w 16"/>
                <a:gd name="T5" fmla="*/ 0 h 22"/>
                <a:gd name="T6" fmla="*/ 0 w 16"/>
                <a:gd name="T7" fmla="*/ 0 h 22"/>
                <a:gd name="T8" fmla="*/ 0 w 16"/>
                <a:gd name="T9" fmla="*/ 11 h 22"/>
                <a:gd name="T10" fmla="*/ 8 w 16"/>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2">
                  <a:moveTo>
                    <a:pt x="8" y="22"/>
                  </a:moveTo>
                  <a:lnTo>
                    <a:pt x="16" y="22"/>
                  </a:lnTo>
                  <a:lnTo>
                    <a:pt x="16" y="0"/>
                  </a:lnTo>
                  <a:lnTo>
                    <a:pt x="0" y="0"/>
                  </a:lnTo>
                  <a:lnTo>
                    <a:pt x="0" y="11"/>
                  </a:lnTo>
                  <a:lnTo>
                    <a:pt x="8" y="22"/>
                  </a:lnTo>
                  <a:close/>
                </a:path>
              </a:pathLst>
            </a:custGeom>
            <a:solidFill>
              <a:srgbClr val="001C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01" name="Freeform 205"/>
            <p:cNvSpPr>
              <a:spLocks/>
            </p:cNvSpPr>
            <p:nvPr/>
          </p:nvSpPr>
          <p:spPr bwMode="auto">
            <a:xfrm>
              <a:off x="5531" y="2972"/>
              <a:ext cx="21" cy="150"/>
            </a:xfrm>
            <a:custGeom>
              <a:avLst/>
              <a:gdLst>
                <a:gd name="T0" fmla="*/ 13 w 21"/>
                <a:gd name="T1" fmla="*/ 0 h 150"/>
                <a:gd name="T2" fmla="*/ 0 w 21"/>
                <a:gd name="T3" fmla="*/ 134 h 150"/>
                <a:gd name="T4" fmla="*/ 21 w 21"/>
                <a:gd name="T5" fmla="*/ 150 h 150"/>
                <a:gd name="T6" fmla="*/ 21 w 21"/>
                <a:gd name="T7" fmla="*/ 150 h 150"/>
                <a:gd name="T8" fmla="*/ 21 w 21"/>
                <a:gd name="T9" fmla="*/ 0 h 150"/>
                <a:gd name="T10" fmla="*/ 13 w 21"/>
                <a:gd name="T11" fmla="*/ 0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150">
                  <a:moveTo>
                    <a:pt x="13" y="0"/>
                  </a:moveTo>
                  <a:lnTo>
                    <a:pt x="0" y="134"/>
                  </a:lnTo>
                  <a:lnTo>
                    <a:pt x="21" y="150"/>
                  </a:lnTo>
                  <a:lnTo>
                    <a:pt x="21" y="0"/>
                  </a:lnTo>
                  <a:lnTo>
                    <a:pt x="13" y="0"/>
                  </a:lnTo>
                  <a:close/>
                </a:path>
              </a:pathLst>
            </a:custGeom>
            <a:solidFill>
              <a:srgbClr val="001C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02" name="Freeform 206"/>
            <p:cNvSpPr>
              <a:spLocks/>
            </p:cNvSpPr>
            <p:nvPr/>
          </p:nvSpPr>
          <p:spPr bwMode="auto">
            <a:xfrm>
              <a:off x="5552" y="2953"/>
              <a:ext cx="16" cy="22"/>
            </a:xfrm>
            <a:custGeom>
              <a:avLst/>
              <a:gdLst>
                <a:gd name="T0" fmla="*/ 8 w 16"/>
                <a:gd name="T1" fmla="*/ 22 h 22"/>
                <a:gd name="T2" fmla="*/ 0 w 16"/>
                <a:gd name="T3" fmla="*/ 22 h 22"/>
                <a:gd name="T4" fmla="*/ 0 w 16"/>
                <a:gd name="T5" fmla="*/ 0 h 22"/>
                <a:gd name="T6" fmla="*/ 16 w 16"/>
                <a:gd name="T7" fmla="*/ 0 h 22"/>
                <a:gd name="T8" fmla="*/ 16 w 16"/>
                <a:gd name="T9" fmla="*/ 11 h 22"/>
                <a:gd name="T10" fmla="*/ 8 w 16"/>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2">
                  <a:moveTo>
                    <a:pt x="8" y="22"/>
                  </a:moveTo>
                  <a:lnTo>
                    <a:pt x="0" y="22"/>
                  </a:lnTo>
                  <a:lnTo>
                    <a:pt x="0" y="0"/>
                  </a:lnTo>
                  <a:lnTo>
                    <a:pt x="16" y="0"/>
                  </a:lnTo>
                  <a:lnTo>
                    <a:pt x="16" y="11"/>
                  </a:lnTo>
                  <a:lnTo>
                    <a:pt x="8" y="22"/>
                  </a:lnTo>
                  <a:close/>
                </a:path>
              </a:pathLst>
            </a:custGeom>
            <a:solidFill>
              <a:srgbClr val="0D3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03" name="Freeform 207"/>
            <p:cNvSpPr>
              <a:spLocks/>
            </p:cNvSpPr>
            <p:nvPr/>
          </p:nvSpPr>
          <p:spPr bwMode="auto">
            <a:xfrm>
              <a:off x="5552" y="2972"/>
              <a:ext cx="21" cy="150"/>
            </a:xfrm>
            <a:custGeom>
              <a:avLst/>
              <a:gdLst>
                <a:gd name="T0" fmla="*/ 8 w 21"/>
                <a:gd name="T1" fmla="*/ 0 h 150"/>
                <a:gd name="T2" fmla="*/ 21 w 21"/>
                <a:gd name="T3" fmla="*/ 134 h 150"/>
                <a:gd name="T4" fmla="*/ 0 w 21"/>
                <a:gd name="T5" fmla="*/ 150 h 150"/>
                <a:gd name="T6" fmla="*/ 0 w 21"/>
                <a:gd name="T7" fmla="*/ 0 h 150"/>
                <a:gd name="T8" fmla="*/ 8 w 21"/>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0">
                  <a:moveTo>
                    <a:pt x="8" y="0"/>
                  </a:moveTo>
                  <a:lnTo>
                    <a:pt x="21" y="134"/>
                  </a:lnTo>
                  <a:lnTo>
                    <a:pt x="0" y="150"/>
                  </a:lnTo>
                  <a:lnTo>
                    <a:pt x="0" y="0"/>
                  </a:lnTo>
                  <a:lnTo>
                    <a:pt x="8" y="0"/>
                  </a:lnTo>
                  <a:close/>
                </a:path>
              </a:pathLst>
            </a:custGeom>
            <a:solidFill>
              <a:srgbClr val="0D3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04" name="Rectangle 208"/>
            <p:cNvSpPr>
              <a:spLocks noChangeArrowheads="1"/>
            </p:cNvSpPr>
            <p:nvPr/>
          </p:nvSpPr>
          <p:spPr bwMode="auto">
            <a:xfrm>
              <a:off x="5544" y="2975"/>
              <a:ext cx="16" cy="1"/>
            </a:xfrm>
            <a:prstGeom prst="rect">
              <a:avLst/>
            </a:prstGeom>
            <a:solidFill>
              <a:srgbClr val="0D3B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ru-RU" sz="1200">
                <a:latin typeface="Times New Roman" panose="02020603050405020304" pitchFamily="18" charset="0"/>
                <a:cs typeface="Times New Roman" panose="02020603050405020304" pitchFamily="18" charset="0"/>
              </a:endParaRPr>
            </a:p>
          </p:txBody>
        </p:sp>
        <p:sp>
          <p:nvSpPr>
            <p:cNvPr id="11305" name="Freeform 209"/>
            <p:cNvSpPr>
              <a:spLocks/>
            </p:cNvSpPr>
            <p:nvPr/>
          </p:nvSpPr>
          <p:spPr bwMode="auto">
            <a:xfrm>
              <a:off x="5418" y="2940"/>
              <a:ext cx="147" cy="397"/>
            </a:xfrm>
            <a:custGeom>
              <a:avLst/>
              <a:gdLst>
                <a:gd name="T0" fmla="*/ 15007 w 55"/>
                <a:gd name="T1" fmla="*/ 55145 h 148"/>
                <a:gd name="T2" fmla="*/ 2865 w 55"/>
                <a:gd name="T3" fmla="*/ 53332 h 148"/>
                <a:gd name="T4" fmla="*/ 5458 w 55"/>
                <a:gd name="T5" fmla="*/ 32366 h 148"/>
                <a:gd name="T6" fmla="*/ 3263 w 55"/>
                <a:gd name="T7" fmla="*/ 18997 h 148"/>
                <a:gd name="T8" fmla="*/ 671 w 55"/>
                <a:gd name="T9" fmla="*/ 7082 h 148"/>
                <a:gd name="T10" fmla="*/ 2593 w 55"/>
                <a:gd name="T11" fmla="*/ 3729 h 148"/>
                <a:gd name="T12" fmla="*/ 12393 w 55"/>
                <a:gd name="T13" fmla="*/ 0 h 148"/>
                <a:gd name="T14" fmla="*/ 14588 w 55"/>
                <a:gd name="T15" fmla="*/ 8900 h 148"/>
                <a:gd name="T16" fmla="*/ 17450 w 55"/>
                <a:gd name="T17" fmla="*/ 16830 h 148"/>
                <a:gd name="T18" fmla="*/ 18979 w 55"/>
                <a:gd name="T19" fmla="*/ 21234 h 148"/>
                <a:gd name="T20" fmla="*/ 20045 w 55"/>
                <a:gd name="T21" fmla="*/ 23047 h 148"/>
                <a:gd name="T22" fmla="*/ 18979 w 55"/>
                <a:gd name="T23" fmla="*/ 40532 h 148"/>
                <a:gd name="T24" fmla="*/ 15673 w 55"/>
                <a:gd name="T25" fmla="*/ 55145 h 148"/>
                <a:gd name="T26" fmla="*/ 15007 w 55"/>
                <a:gd name="T27" fmla="*/ 55145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5" h="148">
                  <a:moveTo>
                    <a:pt x="41" y="148"/>
                  </a:moveTo>
                  <a:cubicBezTo>
                    <a:pt x="41" y="148"/>
                    <a:pt x="8" y="144"/>
                    <a:pt x="8" y="143"/>
                  </a:cubicBezTo>
                  <a:cubicBezTo>
                    <a:pt x="8" y="117"/>
                    <a:pt x="15" y="93"/>
                    <a:pt x="15" y="87"/>
                  </a:cubicBezTo>
                  <a:cubicBezTo>
                    <a:pt x="16" y="78"/>
                    <a:pt x="11" y="55"/>
                    <a:pt x="9" y="51"/>
                  </a:cubicBezTo>
                  <a:cubicBezTo>
                    <a:pt x="8" y="48"/>
                    <a:pt x="0" y="27"/>
                    <a:pt x="2" y="19"/>
                  </a:cubicBezTo>
                  <a:cubicBezTo>
                    <a:pt x="3" y="16"/>
                    <a:pt x="4" y="10"/>
                    <a:pt x="7" y="10"/>
                  </a:cubicBezTo>
                  <a:cubicBezTo>
                    <a:pt x="17" y="8"/>
                    <a:pt x="17" y="7"/>
                    <a:pt x="34" y="0"/>
                  </a:cubicBezTo>
                  <a:cubicBezTo>
                    <a:pt x="34" y="0"/>
                    <a:pt x="37" y="18"/>
                    <a:pt x="40" y="24"/>
                  </a:cubicBezTo>
                  <a:cubicBezTo>
                    <a:pt x="43" y="30"/>
                    <a:pt x="45" y="42"/>
                    <a:pt x="48" y="45"/>
                  </a:cubicBezTo>
                  <a:cubicBezTo>
                    <a:pt x="51" y="50"/>
                    <a:pt x="52" y="57"/>
                    <a:pt x="52" y="57"/>
                  </a:cubicBezTo>
                  <a:cubicBezTo>
                    <a:pt x="55" y="62"/>
                    <a:pt x="55" y="62"/>
                    <a:pt x="55" y="62"/>
                  </a:cubicBezTo>
                  <a:cubicBezTo>
                    <a:pt x="52" y="109"/>
                    <a:pt x="52" y="109"/>
                    <a:pt x="52" y="109"/>
                  </a:cubicBezTo>
                  <a:cubicBezTo>
                    <a:pt x="43" y="148"/>
                    <a:pt x="43" y="148"/>
                    <a:pt x="43" y="148"/>
                  </a:cubicBezTo>
                  <a:cubicBezTo>
                    <a:pt x="41" y="148"/>
                    <a:pt x="41" y="148"/>
                    <a:pt x="41" y="14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06" name="Freeform 210"/>
            <p:cNvSpPr>
              <a:spLocks/>
            </p:cNvSpPr>
            <p:nvPr/>
          </p:nvSpPr>
          <p:spPr bwMode="auto">
            <a:xfrm>
              <a:off x="5547" y="2942"/>
              <a:ext cx="136" cy="390"/>
            </a:xfrm>
            <a:custGeom>
              <a:avLst/>
              <a:gdLst>
                <a:gd name="T0" fmla="*/ 2184 w 51"/>
                <a:gd name="T1" fmla="*/ 54893 h 145"/>
                <a:gd name="T2" fmla="*/ 0 w 51"/>
                <a:gd name="T3" fmla="*/ 38567 h 145"/>
                <a:gd name="T4" fmla="*/ 661 w 51"/>
                <a:gd name="T5" fmla="*/ 19266 h 145"/>
                <a:gd name="T6" fmla="*/ 7133 w 51"/>
                <a:gd name="T7" fmla="*/ 2257 h 145"/>
                <a:gd name="T8" fmla="*/ 7531 w 51"/>
                <a:gd name="T9" fmla="*/ 0 h 145"/>
                <a:gd name="T10" fmla="*/ 16840 w 51"/>
                <a:gd name="T11" fmla="*/ 3811 h 145"/>
                <a:gd name="T12" fmla="*/ 17237 w 51"/>
                <a:gd name="T13" fmla="*/ 6748 h 145"/>
                <a:gd name="T14" fmla="*/ 14016 w 51"/>
                <a:gd name="T15" fmla="*/ 18838 h 145"/>
                <a:gd name="T16" fmla="*/ 12949 w 51"/>
                <a:gd name="T17" fmla="*/ 31816 h 145"/>
                <a:gd name="T18" fmla="*/ 16179 w 51"/>
                <a:gd name="T19" fmla="*/ 54482 h 145"/>
                <a:gd name="T20" fmla="*/ 2184 w 51"/>
                <a:gd name="T21" fmla="*/ 54893 h 1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145">
                  <a:moveTo>
                    <a:pt x="6" y="145"/>
                  </a:moveTo>
                  <a:cubicBezTo>
                    <a:pt x="0" y="102"/>
                    <a:pt x="0" y="102"/>
                    <a:pt x="0" y="102"/>
                  </a:cubicBezTo>
                  <a:cubicBezTo>
                    <a:pt x="2" y="51"/>
                    <a:pt x="2" y="51"/>
                    <a:pt x="2" y="51"/>
                  </a:cubicBezTo>
                  <a:cubicBezTo>
                    <a:pt x="2" y="51"/>
                    <a:pt x="14" y="31"/>
                    <a:pt x="20" y="6"/>
                  </a:cubicBezTo>
                  <a:cubicBezTo>
                    <a:pt x="21" y="0"/>
                    <a:pt x="21" y="0"/>
                    <a:pt x="21" y="0"/>
                  </a:cubicBezTo>
                  <a:cubicBezTo>
                    <a:pt x="36" y="7"/>
                    <a:pt x="38" y="6"/>
                    <a:pt x="47" y="10"/>
                  </a:cubicBezTo>
                  <a:cubicBezTo>
                    <a:pt x="51" y="11"/>
                    <a:pt x="48" y="18"/>
                    <a:pt x="48" y="18"/>
                  </a:cubicBezTo>
                  <a:cubicBezTo>
                    <a:pt x="48" y="18"/>
                    <a:pt x="40" y="47"/>
                    <a:pt x="39" y="50"/>
                  </a:cubicBezTo>
                  <a:cubicBezTo>
                    <a:pt x="38" y="54"/>
                    <a:pt x="36" y="76"/>
                    <a:pt x="36" y="84"/>
                  </a:cubicBezTo>
                  <a:cubicBezTo>
                    <a:pt x="37" y="89"/>
                    <a:pt x="45" y="127"/>
                    <a:pt x="45" y="144"/>
                  </a:cubicBezTo>
                  <a:cubicBezTo>
                    <a:pt x="6" y="145"/>
                    <a:pt x="6" y="145"/>
                    <a:pt x="6" y="145"/>
                  </a:cubicBezTo>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07" name="Freeform 211"/>
            <p:cNvSpPr>
              <a:spLocks/>
            </p:cNvSpPr>
            <p:nvPr/>
          </p:nvSpPr>
          <p:spPr bwMode="auto">
            <a:xfrm>
              <a:off x="5509" y="2929"/>
              <a:ext cx="38" cy="48"/>
            </a:xfrm>
            <a:custGeom>
              <a:avLst/>
              <a:gdLst>
                <a:gd name="T0" fmla="*/ 38 w 38"/>
                <a:gd name="T1" fmla="*/ 24 h 48"/>
                <a:gd name="T2" fmla="*/ 19 w 38"/>
                <a:gd name="T3" fmla="*/ 48 h 48"/>
                <a:gd name="T4" fmla="*/ 5 w 38"/>
                <a:gd name="T5" fmla="*/ 19 h 48"/>
                <a:gd name="T6" fmla="*/ 0 w 38"/>
                <a:gd name="T7" fmla="*/ 8 h 48"/>
                <a:gd name="T8" fmla="*/ 8 w 38"/>
                <a:gd name="T9" fmla="*/ 0 h 48"/>
                <a:gd name="T10" fmla="*/ 38 w 38"/>
                <a:gd name="T11" fmla="*/ 24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48">
                  <a:moveTo>
                    <a:pt x="38" y="24"/>
                  </a:moveTo>
                  <a:lnTo>
                    <a:pt x="19" y="48"/>
                  </a:lnTo>
                  <a:lnTo>
                    <a:pt x="5" y="19"/>
                  </a:lnTo>
                  <a:lnTo>
                    <a:pt x="0" y="8"/>
                  </a:lnTo>
                  <a:lnTo>
                    <a:pt x="8" y="0"/>
                  </a:lnTo>
                  <a:lnTo>
                    <a:pt x="38" y="24"/>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08" name="Freeform 212"/>
            <p:cNvSpPr>
              <a:spLocks/>
            </p:cNvSpPr>
            <p:nvPr/>
          </p:nvSpPr>
          <p:spPr bwMode="auto">
            <a:xfrm>
              <a:off x="5560" y="2926"/>
              <a:ext cx="40" cy="49"/>
            </a:xfrm>
            <a:custGeom>
              <a:avLst/>
              <a:gdLst>
                <a:gd name="T0" fmla="*/ 0 w 40"/>
                <a:gd name="T1" fmla="*/ 27 h 49"/>
                <a:gd name="T2" fmla="*/ 19 w 40"/>
                <a:gd name="T3" fmla="*/ 49 h 49"/>
                <a:gd name="T4" fmla="*/ 40 w 40"/>
                <a:gd name="T5" fmla="*/ 11 h 49"/>
                <a:gd name="T6" fmla="*/ 32 w 40"/>
                <a:gd name="T7" fmla="*/ 0 h 49"/>
                <a:gd name="T8" fmla="*/ 0 w 40"/>
                <a:gd name="T9" fmla="*/ 27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49">
                  <a:moveTo>
                    <a:pt x="0" y="27"/>
                  </a:moveTo>
                  <a:lnTo>
                    <a:pt x="19" y="49"/>
                  </a:lnTo>
                  <a:lnTo>
                    <a:pt x="40" y="11"/>
                  </a:lnTo>
                  <a:lnTo>
                    <a:pt x="32" y="0"/>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09" name="Freeform 213"/>
            <p:cNvSpPr>
              <a:spLocks/>
            </p:cNvSpPr>
            <p:nvPr/>
          </p:nvSpPr>
          <p:spPr bwMode="auto">
            <a:xfrm>
              <a:off x="5488" y="2932"/>
              <a:ext cx="67" cy="150"/>
            </a:xfrm>
            <a:custGeom>
              <a:avLst/>
              <a:gdLst>
                <a:gd name="T0" fmla="*/ 3310 w 25"/>
                <a:gd name="T1" fmla="*/ 402 h 56"/>
                <a:gd name="T2" fmla="*/ 0 w 25"/>
                <a:gd name="T3" fmla="*/ 2210 h 56"/>
                <a:gd name="T4" fmla="*/ 0 w 25"/>
                <a:gd name="T5" fmla="*/ 7454 h 56"/>
                <a:gd name="T6" fmla="*/ 2886 w 25"/>
                <a:gd name="T7" fmla="*/ 7053 h 56"/>
                <a:gd name="T8" fmla="*/ 0 w 25"/>
                <a:gd name="T9" fmla="*/ 9938 h 56"/>
                <a:gd name="T10" fmla="*/ 9281 w 25"/>
                <a:gd name="T11" fmla="*/ 20700 h 56"/>
                <a:gd name="T12" fmla="*/ 3714 w 25"/>
                <a:gd name="T13" fmla="*/ 4420 h 56"/>
                <a:gd name="T14" fmla="*/ 3310 w 25"/>
                <a:gd name="T15" fmla="*/ 402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56">
                  <a:moveTo>
                    <a:pt x="9" y="1"/>
                  </a:moveTo>
                  <a:cubicBezTo>
                    <a:pt x="9" y="0"/>
                    <a:pt x="0" y="6"/>
                    <a:pt x="0" y="6"/>
                  </a:cubicBezTo>
                  <a:cubicBezTo>
                    <a:pt x="0" y="20"/>
                    <a:pt x="0" y="20"/>
                    <a:pt x="0" y="20"/>
                  </a:cubicBezTo>
                  <a:cubicBezTo>
                    <a:pt x="8" y="19"/>
                    <a:pt x="8" y="19"/>
                    <a:pt x="8" y="19"/>
                  </a:cubicBezTo>
                  <a:cubicBezTo>
                    <a:pt x="0" y="27"/>
                    <a:pt x="0" y="27"/>
                    <a:pt x="0" y="27"/>
                  </a:cubicBezTo>
                  <a:cubicBezTo>
                    <a:pt x="25" y="56"/>
                    <a:pt x="25" y="56"/>
                    <a:pt x="25" y="56"/>
                  </a:cubicBezTo>
                  <a:cubicBezTo>
                    <a:pt x="25" y="56"/>
                    <a:pt x="12" y="19"/>
                    <a:pt x="10" y="12"/>
                  </a:cubicBezTo>
                  <a:cubicBezTo>
                    <a:pt x="7" y="4"/>
                    <a:pt x="9" y="1"/>
                    <a:pt x="9" y="1"/>
                  </a:cubicBez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10" name="Freeform 214"/>
            <p:cNvSpPr>
              <a:spLocks/>
            </p:cNvSpPr>
            <p:nvPr/>
          </p:nvSpPr>
          <p:spPr bwMode="auto">
            <a:xfrm>
              <a:off x="5547" y="2934"/>
              <a:ext cx="75" cy="153"/>
            </a:xfrm>
            <a:custGeom>
              <a:avLst/>
              <a:gdLst>
                <a:gd name="T0" fmla="*/ 7053 w 28"/>
                <a:gd name="T1" fmla="*/ 0 h 57"/>
                <a:gd name="T2" fmla="*/ 9938 w 28"/>
                <a:gd name="T3" fmla="*/ 2225 h 57"/>
                <a:gd name="T4" fmla="*/ 10339 w 28"/>
                <a:gd name="T5" fmla="*/ 7521 h 57"/>
                <a:gd name="T6" fmla="*/ 7454 w 28"/>
                <a:gd name="T7" fmla="*/ 7119 h 57"/>
                <a:gd name="T8" fmla="*/ 8804 w 28"/>
                <a:gd name="T9" fmla="*/ 9338 h 57"/>
                <a:gd name="T10" fmla="*/ 0 w 28"/>
                <a:gd name="T11" fmla="*/ 21334 h 57"/>
                <a:gd name="T12" fmla="*/ 6651 w 28"/>
                <a:gd name="T13" fmla="*/ 4193 h 57"/>
                <a:gd name="T14" fmla="*/ 7053 w 28"/>
                <a:gd name="T15" fmla="*/ 0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57">
                  <a:moveTo>
                    <a:pt x="19" y="0"/>
                  </a:moveTo>
                  <a:cubicBezTo>
                    <a:pt x="18" y="0"/>
                    <a:pt x="27" y="6"/>
                    <a:pt x="27" y="6"/>
                  </a:cubicBezTo>
                  <a:cubicBezTo>
                    <a:pt x="28" y="20"/>
                    <a:pt x="28" y="20"/>
                    <a:pt x="28" y="20"/>
                  </a:cubicBezTo>
                  <a:cubicBezTo>
                    <a:pt x="20" y="19"/>
                    <a:pt x="20" y="19"/>
                    <a:pt x="20" y="19"/>
                  </a:cubicBezTo>
                  <a:cubicBezTo>
                    <a:pt x="24" y="25"/>
                    <a:pt x="24" y="25"/>
                    <a:pt x="24" y="25"/>
                  </a:cubicBezTo>
                  <a:cubicBezTo>
                    <a:pt x="0" y="57"/>
                    <a:pt x="0" y="57"/>
                    <a:pt x="0" y="57"/>
                  </a:cubicBezTo>
                  <a:cubicBezTo>
                    <a:pt x="0" y="57"/>
                    <a:pt x="15" y="17"/>
                    <a:pt x="18" y="11"/>
                  </a:cubicBezTo>
                  <a:cubicBezTo>
                    <a:pt x="21" y="5"/>
                    <a:pt x="19" y="0"/>
                    <a:pt x="1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11" name="Freeform 215"/>
            <p:cNvSpPr>
              <a:spLocks/>
            </p:cNvSpPr>
            <p:nvPr/>
          </p:nvSpPr>
          <p:spPr bwMode="auto">
            <a:xfrm>
              <a:off x="5673" y="3412"/>
              <a:ext cx="45" cy="288"/>
            </a:xfrm>
            <a:custGeom>
              <a:avLst/>
              <a:gdLst>
                <a:gd name="T0" fmla="*/ 45 w 45"/>
                <a:gd name="T1" fmla="*/ 288 h 288"/>
                <a:gd name="T2" fmla="*/ 29 w 45"/>
                <a:gd name="T3" fmla="*/ 288 h 288"/>
                <a:gd name="T4" fmla="*/ 0 w 45"/>
                <a:gd name="T5" fmla="*/ 0 h 288"/>
                <a:gd name="T6" fmla="*/ 27 w 45"/>
                <a:gd name="T7" fmla="*/ 0 h 288"/>
                <a:gd name="T8" fmla="*/ 45 w 45"/>
                <a:gd name="T9" fmla="*/ 288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88">
                  <a:moveTo>
                    <a:pt x="45" y="288"/>
                  </a:moveTo>
                  <a:lnTo>
                    <a:pt x="29" y="288"/>
                  </a:lnTo>
                  <a:lnTo>
                    <a:pt x="0" y="0"/>
                  </a:lnTo>
                  <a:lnTo>
                    <a:pt x="27" y="0"/>
                  </a:lnTo>
                  <a:lnTo>
                    <a:pt x="45" y="288"/>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12" name="Freeform 216"/>
            <p:cNvSpPr>
              <a:spLocks/>
            </p:cNvSpPr>
            <p:nvPr/>
          </p:nvSpPr>
          <p:spPr bwMode="auto">
            <a:xfrm>
              <a:off x="5673" y="3412"/>
              <a:ext cx="45" cy="288"/>
            </a:xfrm>
            <a:custGeom>
              <a:avLst/>
              <a:gdLst>
                <a:gd name="T0" fmla="*/ 45 w 45"/>
                <a:gd name="T1" fmla="*/ 288 h 288"/>
                <a:gd name="T2" fmla="*/ 29 w 45"/>
                <a:gd name="T3" fmla="*/ 288 h 288"/>
                <a:gd name="T4" fmla="*/ 0 w 45"/>
                <a:gd name="T5" fmla="*/ 0 h 288"/>
                <a:gd name="T6" fmla="*/ 27 w 45"/>
                <a:gd name="T7" fmla="*/ 0 h 288"/>
                <a:gd name="T8" fmla="*/ 45 w 45"/>
                <a:gd name="T9" fmla="*/ 288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88">
                  <a:moveTo>
                    <a:pt x="45" y="288"/>
                  </a:moveTo>
                  <a:lnTo>
                    <a:pt x="29" y="288"/>
                  </a:lnTo>
                  <a:lnTo>
                    <a:pt x="0" y="0"/>
                  </a:lnTo>
                  <a:lnTo>
                    <a:pt x="27" y="0"/>
                  </a:lnTo>
                  <a:lnTo>
                    <a:pt x="45" y="2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13" name="Freeform 217"/>
            <p:cNvSpPr>
              <a:spLocks/>
            </p:cNvSpPr>
            <p:nvPr/>
          </p:nvSpPr>
          <p:spPr bwMode="auto">
            <a:xfrm>
              <a:off x="5421" y="3412"/>
              <a:ext cx="53" cy="288"/>
            </a:xfrm>
            <a:custGeom>
              <a:avLst/>
              <a:gdLst>
                <a:gd name="T0" fmla="*/ 16 w 53"/>
                <a:gd name="T1" fmla="*/ 288 h 288"/>
                <a:gd name="T2" fmla="*/ 0 w 53"/>
                <a:gd name="T3" fmla="*/ 288 h 288"/>
                <a:gd name="T4" fmla="*/ 26 w 53"/>
                <a:gd name="T5" fmla="*/ 0 h 288"/>
                <a:gd name="T6" fmla="*/ 53 w 53"/>
                <a:gd name="T7" fmla="*/ 0 h 288"/>
                <a:gd name="T8" fmla="*/ 16 w 53"/>
                <a:gd name="T9" fmla="*/ 288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88">
                  <a:moveTo>
                    <a:pt x="16" y="288"/>
                  </a:moveTo>
                  <a:lnTo>
                    <a:pt x="0" y="288"/>
                  </a:lnTo>
                  <a:lnTo>
                    <a:pt x="26" y="0"/>
                  </a:lnTo>
                  <a:lnTo>
                    <a:pt x="53" y="0"/>
                  </a:lnTo>
                  <a:lnTo>
                    <a:pt x="16" y="288"/>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14" name="Freeform 218"/>
            <p:cNvSpPr>
              <a:spLocks/>
            </p:cNvSpPr>
            <p:nvPr/>
          </p:nvSpPr>
          <p:spPr bwMode="auto">
            <a:xfrm>
              <a:off x="5421" y="3412"/>
              <a:ext cx="53" cy="288"/>
            </a:xfrm>
            <a:custGeom>
              <a:avLst/>
              <a:gdLst>
                <a:gd name="T0" fmla="*/ 16 w 53"/>
                <a:gd name="T1" fmla="*/ 288 h 288"/>
                <a:gd name="T2" fmla="*/ 0 w 53"/>
                <a:gd name="T3" fmla="*/ 288 h 288"/>
                <a:gd name="T4" fmla="*/ 26 w 53"/>
                <a:gd name="T5" fmla="*/ 0 h 288"/>
                <a:gd name="T6" fmla="*/ 53 w 53"/>
                <a:gd name="T7" fmla="*/ 0 h 288"/>
                <a:gd name="T8" fmla="*/ 16 w 53"/>
                <a:gd name="T9" fmla="*/ 288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288">
                  <a:moveTo>
                    <a:pt x="16" y="288"/>
                  </a:moveTo>
                  <a:lnTo>
                    <a:pt x="0" y="288"/>
                  </a:lnTo>
                  <a:lnTo>
                    <a:pt x="26" y="0"/>
                  </a:lnTo>
                  <a:lnTo>
                    <a:pt x="53" y="0"/>
                  </a:lnTo>
                  <a:lnTo>
                    <a:pt x="16" y="2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3" name="Freeform 219"/>
            <p:cNvSpPr>
              <a:spLocks/>
            </p:cNvSpPr>
            <p:nvPr/>
          </p:nvSpPr>
          <p:spPr bwMode="auto">
            <a:xfrm>
              <a:off x="5010" y="3275"/>
              <a:ext cx="810" cy="167"/>
            </a:xfrm>
            <a:custGeom>
              <a:avLst/>
              <a:gdLst>
                <a:gd name="T0" fmla="*/ 302 w 302"/>
                <a:gd name="T1" fmla="*/ 59 h 62"/>
                <a:gd name="T2" fmla="*/ 298 w 302"/>
                <a:gd name="T3" fmla="*/ 62 h 62"/>
                <a:gd name="T4" fmla="*/ 4 w 302"/>
                <a:gd name="T5" fmla="*/ 62 h 62"/>
                <a:gd name="T6" fmla="*/ 0 w 302"/>
                <a:gd name="T7" fmla="*/ 59 h 62"/>
                <a:gd name="T8" fmla="*/ 0 w 302"/>
                <a:gd name="T9" fmla="*/ 3 h 62"/>
                <a:gd name="T10" fmla="*/ 4 w 302"/>
                <a:gd name="T11" fmla="*/ 0 h 62"/>
                <a:gd name="T12" fmla="*/ 298 w 302"/>
                <a:gd name="T13" fmla="*/ 0 h 62"/>
                <a:gd name="T14" fmla="*/ 302 w 302"/>
                <a:gd name="T15" fmla="*/ 3 h 62"/>
                <a:gd name="T16" fmla="*/ 302 w 302"/>
                <a:gd name="T1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62">
                  <a:moveTo>
                    <a:pt x="302" y="59"/>
                  </a:moveTo>
                  <a:cubicBezTo>
                    <a:pt x="302" y="61"/>
                    <a:pt x="301" y="62"/>
                    <a:pt x="298" y="62"/>
                  </a:cubicBezTo>
                  <a:cubicBezTo>
                    <a:pt x="4" y="62"/>
                    <a:pt x="4" y="62"/>
                    <a:pt x="4" y="62"/>
                  </a:cubicBezTo>
                  <a:cubicBezTo>
                    <a:pt x="2" y="62"/>
                    <a:pt x="0" y="61"/>
                    <a:pt x="0" y="59"/>
                  </a:cubicBezTo>
                  <a:cubicBezTo>
                    <a:pt x="0" y="3"/>
                    <a:pt x="0" y="3"/>
                    <a:pt x="0" y="3"/>
                  </a:cubicBezTo>
                  <a:cubicBezTo>
                    <a:pt x="0" y="1"/>
                    <a:pt x="2" y="0"/>
                    <a:pt x="4" y="0"/>
                  </a:cubicBezTo>
                  <a:cubicBezTo>
                    <a:pt x="298" y="0"/>
                    <a:pt x="298" y="0"/>
                    <a:pt x="298" y="0"/>
                  </a:cubicBezTo>
                  <a:cubicBezTo>
                    <a:pt x="301" y="0"/>
                    <a:pt x="302" y="1"/>
                    <a:pt x="302" y="3"/>
                  </a:cubicBezTo>
                  <a:cubicBezTo>
                    <a:pt x="302" y="59"/>
                    <a:pt x="302" y="59"/>
                    <a:pt x="302" y="59"/>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sz="1200">
                <a:latin typeface="Times New Roman" panose="02020603050405020304" pitchFamily="18" charset="0"/>
                <a:cs typeface="Times New Roman" panose="02020603050405020304" pitchFamily="18" charset="0"/>
              </a:endParaRPr>
            </a:p>
          </p:txBody>
        </p:sp>
        <p:sp>
          <p:nvSpPr>
            <p:cNvPr id="54" name="Rectangle 220"/>
            <p:cNvSpPr>
              <a:spLocks noChangeArrowheads="1"/>
            </p:cNvSpPr>
            <p:nvPr/>
          </p:nvSpPr>
          <p:spPr bwMode="auto">
            <a:xfrm>
              <a:off x="5798" y="3273"/>
              <a:ext cx="33" cy="444"/>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sz="1200">
                <a:latin typeface="Times New Roman" panose="02020603050405020304" pitchFamily="18" charset="0"/>
                <a:cs typeface="Times New Roman" panose="02020603050405020304" pitchFamily="18" charset="0"/>
              </a:endParaRPr>
            </a:p>
          </p:txBody>
        </p:sp>
        <p:sp>
          <p:nvSpPr>
            <p:cNvPr id="11317" name="Rectangle 221"/>
            <p:cNvSpPr>
              <a:spLocks noChangeArrowheads="1"/>
            </p:cNvSpPr>
            <p:nvPr/>
          </p:nvSpPr>
          <p:spPr bwMode="auto">
            <a:xfrm>
              <a:off x="5799" y="3273"/>
              <a:ext cx="32"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ru-RU" sz="1200">
                <a:latin typeface="Times New Roman" panose="02020603050405020304" pitchFamily="18" charset="0"/>
                <a:cs typeface="Times New Roman" panose="02020603050405020304" pitchFamily="18" charset="0"/>
              </a:endParaRPr>
            </a:p>
          </p:txBody>
        </p:sp>
        <p:sp>
          <p:nvSpPr>
            <p:cNvPr id="11318" name="Freeform 222"/>
            <p:cNvSpPr>
              <a:spLocks/>
            </p:cNvSpPr>
            <p:nvPr/>
          </p:nvSpPr>
          <p:spPr bwMode="auto">
            <a:xfrm>
              <a:off x="4940" y="3216"/>
              <a:ext cx="966" cy="22"/>
            </a:xfrm>
            <a:custGeom>
              <a:avLst/>
              <a:gdLst>
                <a:gd name="T0" fmla="*/ 134379 w 360"/>
                <a:gd name="T1" fmla="*/ 2973 h 8"/>
                <a:gd name="T2" fmla="*/ 133968 w 360"/>
                <a:gd name="T3" fmla="*/ 3495 h 8"/>
                <a:gd name="T4" fmla="*/ 676 w 360"/>
                <a:gd name="T5" fmla="*/ 3495 h 8"/>
                <a:gd name="T6" fmla="*/ 0 w 360"/>
                <a:gd name="T7" fmla="*/ 2973 h 8"/>
                <a:gd name="T8" fmla="*/ 7105 w 360"/>
                <a:gd name="T9" fmla="*/ 0 h 8"/>
                <a:gd name="T10" fmla="*/ 8597 w 360"/>
                <a:gd name="T11" fmla="*/ 0 h 8"/>
                <a:gd name="T12" fmla="*/ 124638 w 360"/>
                <a:gd name="T13" fmla="*/ 0 h 8"/>
                <a:gd name="T14" fmla="*/ 126184 w 360"/>
                <a:gd name="T15" fmla="*/ 462 h 8"/>
                <a:gd name="T16" fmla="*/ 134379 w 360"/>
                <a:gd name="T17" fmla="*/ 2973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0" h="8">
                  <a:moveTo>
                    <a:pt x="360" y="7"/>
                  </a:moveTo>
                  <a:cubicBezTo>
                    <a:pt x="360" y="7"/>
                    <a:pt x="360" y="8"/>
                    <a:pt x="359" y="8"/>
                  </a:cubicBezTo>
                  <a:cubicBezTo>
                    <a:pt x="2" y="8"/>
                    <a:pt x="2" y="8"/>
                    <a:pt x="2" y="8"/>
                  </a:cubicBezTo>
                  <a:cubicBezTo>
                    <a:pt x="1" y="8"/>
                    <a:pt x="0" y="7"/>
                    <a:pt x="0" y="7"/>
                  </a:cubicBezTo>
                  <a:cubicBezTo>
                    <a:pt x="19" y="0"/>
                    <a:pt x="19" y="0"/>
                    <a:pt x="19" y="0"/>
                  </a:cubicBezTo>
                  <a:cubicBezTo>
                    <a:pt x="21" y="0"/>
                    <a:pt x="22" y="0"/>
                    <a:pt x="23" y="0"/>
                  </a:cubicBezTo>
                  <a:cubicBezTo>
                    <a:pt x="334" y="0"/>
                    <a:pt x="334" y="0"/>
                    <a:pt x="334" y="0"/>
                  </a:cubicBezTo>
                  <a:cubicBezTo>
                    <a:pt x="335" y="0"/>
                    <a:pt x="336" y="0"/>
                    <a:pt x="338" y="1"/>
                  </a:cubicBezTo>
                  <a:lnTo>
                    <a:pt x="360" y="7"/>
                  </a:lnTo>
                  <a:close/>
                </a:path>
              </a:pathLst>
            </a:custGeom>
            <a:solidFill>
              <a:srgbClr val="AAC9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7" name="Rectangle 223"/>
            <p:cNvSpPr>
              <a:spLocks noChangeArrowheads="1"/>
            </p:cNvSpPr>
            <p:nvPr/>
          </p:nvSpPr>
          <p:spPr bwMode="auto">
            <a:xfrm>
              <a:off x="5008" y="3359"/>
              <a:ext cx="309" cy="358"/>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sz="1200">
                <a:latin typeface="Times New Roman" panose="02020603050405020304" pitchFamily="18" charset="0"/>
                <a:cs typeface="Times New Roman" panose="02020603050405020304" pitchFamily="18" charset="0"/>
              </a:endParaRPr>
            </a:p>
          </p:txBody>
        </p:sp>
        <p:sp>
          <p:nvSpPr>
            <p:cNvPr id="11320" name="Rectangle 224"/>
            <p:cNvSpPr>
              <a:spLocks noChangeArrowheads="1"/>
            </p:cNvSpPr>
            <p:nvPr/>
          </p:nvSpPr>
          <p:spPr bwMode="auto">
            <a:xfrm>
              <a:off x="5007" y="3359"/>
              <a:ext cx="309"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ru-RU" sz="1200">
                <a:latin typeface="Times New Roman" panose="02020603050405020304" pitchFamily="18" charset="0"/>
                <a:cs typeface="Times New Roman" panose="02020603050405020304" pitchFamily="18" charset="0"/>
              </a:endParaRPr>
            </a:p>
          </p:txBody>
        </p:sp>
        <p:sp>
          <p:nvSpPr>
            <p:cNvPr id="11321" name="Freeform 225"/>
            <p:cNvSpPr>
              <a:spLocks/>
            </p:cNvSpPr>
            <p:nvPr/>
          </p:nvSpPr>
          <p:spPr bwMode="auto">
            <a:xfrm>
              <a:off x="5421" y="3203"/>
              <a:ext cx="236" cy="8"/>
            </a:xfrm>
            <a:custGeom>
              <a:avLst/>
              <a:gdLst>
                <a:gd name="T0" fmla="*/ 0 w 236"/>
                <a:gd name="T1" fmla="*/ 8 h 8"/>
                <a:gd name="T2" fmla="*/ 13 w 236"/>
                <a:gd name="T3" fmla="*/ 0 h 8"/>
                <a:gd name="T4" fmla="*/ 206 w 236"/>
                <a:gd name="T5" fmla="*/ 0 h 8"/>
                <a:gd name="T6" fmla="*/ 236 w 236"/>
                <a:gd name="T7" fmla="*/ 5 h 8"/>
                <a:gd name="T8" fmla="*/ 0 w 236"/>
                <a:gd name="T9" fmla="*/ 8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 h="8">
                  <a:moveTo>
                    <a:pt x="0" y="8"/>
                  </a:moveTo>
                  <a:lnTo>
                    <a:pt x="13" y="0"/>
                  </a:lnTo>
                  <a:lnTo>
                    <a:pt x="206" y="0"/>
                  </a:lnTo>
                  <a:lnTo>
                    <a:pt x="236" y="5"/>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pic>
          <p:nvPicPr>
            <p:cNvPr id="11322" name="Picture 22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37" y="3254"/>
              <a:ext cx="32"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22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31" y="3254"/>
              <a:ext cx="128"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23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50" y="3254"/>
              <a:ext cx="40"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5" name="Picture 23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43" y="3254"/>
              <a:ext cx="129"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26" name="Rectangle 236"/>
            <p:cNvSpPr>
              <a:spLocks noChangeArrowheads="1"/>
            </p:cNvSpPr>
            <p:nvPr/>
          </p:nvSpPr>
          <p:spPr bwMode="auto">
            <a:xfrm>
              <a:off x="5402" y="3208"/>
              <a:ext cx="244" cy="19"/>
            </a:xfrm>
            <a:prstGeom prst="rect">
              <a:avLst/>
            </a:prstGeom>
            <a:solidFill>
              <a:srgbClr val="7AA7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ru-RU" sz="1200">
                <a:latin typeface="Times New Roman" panose="02020603050405020304" pitchFamily="18" charset="0"/>
                <a:cs typeface="Times New Roman" panose="02020603050405020304" pitchFamily="18" charset="0"/>
              </a:endParaRPr>
            </a:p>
          </p:txBody>
        </p:sp>
        <p:sp>
          <p:nvSpPr>
            <p:cNvPr id="11327" name="Rectangle 237"/>
            <p:cNvSpPr>
              <a:spLocks noChangeArrowheads="1"/>
            </p:cNvSpPr>
            <p:nvPr/>
          </p:nvSpPr>
          <p:spPr bwMode="auto">
            <a:xfrm>
              <a:off x="5241" y="3026"/>
              <a:ext cx="51" cy="201"/>
            </a:xfrm>
            <a:prstGeom prst="rect">
              <a:avLst/>
            </a:prstGeom>
            <a:solidFill>
              <a:srgbClr val="001C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ru-RU" sz="1200">
                <a:latin typeface="Times New Roman" panose="02020603050405020304" pitchFamily="18" charset="0"/>
                <a:cs typeface="Times New Roman" panose="02020603050405020304" pitchFamily="18" charset="0"/>
              </a:endParaRPr>
            </a:p>
          </p:txBody>
        </p:sp>
        <p:sp>
          <p:nvSpPr>
            <p:cNvPr id="11328" name="Freeform 238"/>
            <p:cNvSpPr>
              <a:spLocks/>
            </p:cNvSpPr>
            <p:nvPr/>
          </p:nvSpPr>
          <p:spPr bwMode="auto">
            <a:xfrm>
              <a:off x="5268" y="3026"/>
              <a:ext cx="24" cy="201"/>
            </a:xfrm>
            <a:custGeom>
              <a:avLst/>
              <a:gdLst>
                <a:gd name="T0" fmla="*/ 0 w 24"/>
                <a:gd name="T1" fmla="*/ 182 h 201"/>
                <a:gd name="T2" fmla="*/ 0 w 24"/>
                <a:gd name="T3" fmla="*/ 201 h 201"/>
                <a:gd name="T4" fmla="*/ 24 w 24"/>
                <a:gd name="T5" fmla="*/ 201 h 201"/>
                <a:gd name="T6" fmla="*/ 24 w 24"/>
                <a:gd name="T7" fmla="*/ 0 h 201"/>
                <a:gd name="T8" fmla="*/ 0 w 24"/>
                <a:gd name="T9" fmla="*/ 0 h 201"/>
                <a:gd name="T10" fmla="*/ 0 w 24"/>
                <a:gd name="T11" fmla="*/ 155 h 201"/>
                <a:gd name="T12" fmla="*/ 0 w 24"/>
                <a:gd name="T13" fmla="*/ 182 h 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01">
                  <a:moveTo>
                    <a:pt x="0" y="182"/>
                  </a:moveTo>
                  <a:lnTo>
                    <a:pt x="0" y="201"/>
                  </a:lnTo>
                  <a:lnTo>
                    <a:pt x="24" y="201"/>
                  </a:lnTo>
                  <a:lnTo>
                    <a:pt x="24" y="0"/>
                  </a:lnTo>
                  <a:lnTo>
                    <a:pt x="0" y="0"/>
                  </a:lnTo>
                  <a:lnTo>
                    <a:pt x="0" y="155"/>
                  </a:lnTo>
                  <a:lnTo>
                    <a:pt x="0" y="182"/>
                  </a:lnTo>
                  <a:close/>
                </a:path>
              </a:pathLst>
            </a:custGeom>
            <a:solidFill>
              <a:srgbClr val="0D3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29" name="Freeform 239"/>
            <p:cNvSpPr>
              <a:spLocks/>
            </p:cNvSpPr>
            <p:nvPr/>
          </p:nvSpPr>
          <p:spPr bwMode="auto">
            <a:xfrm>
              <a:off x="5254" y="3187"/>
              <a:ext cx="27" cy="13"/>
            </a:xfrm>
            <a:custGeom>
              <a:avLst/>
              <a:gdLst>
                <a:gd name="T0" fmla="*/ 0 w 27"/>
                <a:gd name="T1" fmla="*/ 13 h 13"/>
                <a:gd name="T2" fmla="*/ 0 w 27"/>
                <a:gd name="T3" fmla="*/ 11 h 13"/>
                <a:gd name="T4" fmla="*/ 0 w 27"/>
                <a:gd name="T5" fmla="*/ 0 h 13"/>
                <a:gd name="T6" fmla="*/ 0 w 27"/>
                <a:gd name="T7" fmla="*/ 0 h 13"/>
                <a:gd name="T8" fmla="*/ 27 w 27"/>
                <a:gd name="T9" fmla="*/ 0 h 13"/>
                <a:gd name="T10" fmla="*/ 27 w 27"/>
                <a:gd name="T11" fmla="*/ 0 h 13"/>
                <a:gd name="T12" fmla="*/ 27 w 27"/>
                <a:gd name="T13" fmla="*/ 11 h 13"/>
                <a:gd name="T14" fmla="*/ 27 w 27"/>
                <a:gd name="T15" fmla="*/ 13 h 13"/>
                <a:gd name="T16" fmla="*/ 0 w 27"/>
                <a:gd name="T17" fmla="*/ 1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13">
                  <a:moveTo>
                    <a:pt x="0" y="13"/>
                  </a:moveTo>
                  <a:lnTo>
                    <a:pt x="0" y="11"/>
                  </a:lnTo>
                  <a:lnTo>
                    <a:pt x="0" y="0"/>
                  </a:lnTo>
                  <a:lnTo>
                    <a:pt x="27" y="0"/>
                  </a:lnTo>
                  <a:lnTo>
                    <a:pt x="27" y="11"/>
                  </a:lnTo>
                  <a:lnTo>
                    <a:pt x="27" y="13"/>
                  </a:lnTo>
                  <a:lnTo>
                    <a:pt x="0" y="13"/>
                  </a:lnTo>
                  <a:close/>
                </a:path>
              </a:pathLst>
            </a:custGeom>
            <a:solidFill>
              <a:srgbClr val="AAC9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30" name="Freeform 240"/>
            <p:cNvSpPr>
              <a:spLocks/>
            </p:cNvSpPr>
            <p:nvPr/>
          </p:nvSpPr>
          <p:spPr bwMode="auto">
            <a:xfrm>
              <a:off x="5254" y="3192"/>
              <a:ext cx="27" cy="8"/>
            </a:xfrm>
            <a:custGeom>
              <a:avLst/>
              <a:gdLst>
                <a:gd name="T0" fmla="*/ 0 w 27"/>
                <a:gd name="T1" fmla="*/ 8 h 8"/>
                <a:gd name="T2" fmla="*/ 27 w 27"/>
                <a:gd name="T3" fmla="*/ 8 h 8"/>
                <a:gd name="T4" fmla="*/ 27 w 27"/>
                <a:gd name="T5" fmla="*/ 6 h 8"/>
                <a:gd name="T6" fmla="*/ 27 w 27"/>
                <a:gd name="T7" fmla="*/ 0 h 8"/>
                <a:gd name="T8" fmla="*/ 0 w 27"/>
                <a:gd name="T9" fmla="*/ 0 h 8"/>
                <a:gd name="T10" fmla="*/ 0 w 27"/>
                <a:gd name="T11" fmla="*/ 6 h 8"/>
                <a:gd name="T12" fmla="*/ 0 w 27"/>
                <a:gd name="T13" fmla="*/ 8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
                  <a:moveTo>
                    <a:pt x="0" y="8"/>
                  </a:moveTo>
                  <a:lnTo>
                    <a:pt x="27" y="8"/>
                  </a:lnTo>
                  <a:lnTo>
                    <a:pt x="27" y="6"/>
                  </a:lnTo>
                  <a:lnTo>
                    <a:pt x="27" y="0"/>
                  </a:lnTo>
                  <a:lnTo>
                    <a:pt x="0" y="0"/>
                  </a:lnTo>
                  <a:lnTo>
                    <a:pt x="0" y="6"/>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31" name="Freeform 241"/>
            <p:cNvSpPr>
              <a:spLocks/>
            </p:cNvSpPr>
            <p:nvPr/>
          </p:nvSpPr>
          <p:spPr bwMode="auto">
            <a:xfrm>
              <a:off x="5254" y="3039"/>
              <a:ext cx="27" cy="22"/>
            </a:xfrm>
            <a:custGeom>
              <a:avLst/>
              <a:gdLst>
                <a:gd name="T0" fmla="*/ 0 w 27"/>
                <a:gd name="T1" fmla="*/ 22 h 22"/>
                <a:gd name="T2" fmla="*/ 0 w 27"/>
                <a:gd name="T3" fmla="*/ 19 h 22"/>
                <a:gd name="T4" fmla="*/ 0 w 27"/>
                <a:gd name="T5" fmla="*/ 3 h 22"/>
                <a:gd name="T6" fmla="*/ 0 w 27"/>
                <a:gd name="T7" fmla="*/ 0 h 22"/>
                <a:gd name="T8" fmla="*/ 27 w 27"/>
                <a:gd name="T9" fmla="*/ 0 h 22"/>
                <a:gd name="T10" fmla="*/ 27 w 27"/>
                <a:gd name="T11" fmla="*/ 3 h 22"/>
                <a:gd name="T12" fmla="*/ 27 w 27"/>
                <a:gd name="T13" fmla="*/ 19 h 22"/>
                <a:gd name="T14" fmla="*/ 27 w 27"/>
                <a:gd name="T15" fmla="*/ 22 h 22"/>
                <a:gd name="T16" fmla="*/ 0 w 27"/>
                <a:gd name="T17" fmla="*/ 22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22">
                  <a:moveTo>
                    <a:pt x="0" y="22"/>
                  </a:moveTo>
                  <a:lnTo>
                    <a:pt x="0" y="19"/>
                  </a:lnTo>
                  <a:lnTo>
                    <a:pt x="0" y="3"/>
                  </a:lnTo>
                  <a:lnTo>
                    <a:pt x="0" y="0"/>
                  </a:lnTo>
                  <a:lnTo>
                    <a:pt x="27" y="0"/>
                  </a:lnTo>
                  <a:lnTo>
                    <a:pt x="27" y="3"/>
                  </a:lnTo>
                  <a:lnTo>
                    <a:pt x="27" y="19"/>
                  </a:lnTo>
                  <a:lnTo>
                    <a:pt x="27" y="22"/>
                  </a:lnTo>
                  <a:lnTo>
                    <a:pt x="0" y="22"/>
                  </a:lnTo>
                  <a:close/>
                </a:path>
              </a:pathLst>
            </a:custGeom>
            <a:solidFill>
              <a:srgbClr val="AAC9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32" name="Freeform 242"/>
            <p:cNvSpPr>
              <a:spLocks/>
            </p:cNvSpPr>
            <p:nvPr/>
          </p:nvSpPr>
          <p:spPr bwMode="auto">
            <a:xfrm>
              <a:off x="5254" y="3050"/>
              <a:ext cx="27" cy="11"/>
            </a:xfrm>
            <a:custGeom>
              <a:avLst/>
              <a:gdLst>
                <a:gd name="T0" fmla="*/ 0 w 27"/>
                <a:gd name="T1" fmla="*/ 11 h 11"/>
                <a:gd name="T2" fmla="*/ 27 w 27"/>
                <a:gd name="T3" fmla="*/ 11 h 11"/>
                <a:gd name="T4" fmla="*/ 27 w 27"/>
                <a:gd name="T5" fmla="*/ 8 h 11"/>
                <a:gd name="T6" fmla="*/ 27 w 27"/>
                <a:gd name="T7" fmla="*/ 0 h 11"/>
                <a:gd name="T8" fmla="*/ 0 w 27"/>
                <a:gd name="T9" fmla="*/ 0 h 11"/>
                <a:gd name="T10" fmla="*/ 0 w 27"/>
                <a:gd name="T11" fmla="*/ 8 h 11"/>
                <a:gd name="T12" fmla="*/ 0 w 27"/>
                <a:gd name="T13" fmla="*/ 11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1">
                  <a:moveTo>
                    <a:pt x="0" y="11"/>
                  </a:moveTo>
                  <a:lnTo>
                    <a:pt x="27" y="11"/>
                  </a:lnTo>
                  <a:lnTo>
                    <a:pt x="27" y="8"/>
                  </a:lnTo>
                  <a:lnTo>
                    <a:pt x="27" y="0"/>
                  </a:lnTo>
                  <a:lnTo>
                    <a:pt x="0" y="0"/>
                  </a:lnTo>
                  <a:lnTo>
                    <a:pt x="0" y="8"/>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33" name="Rectangle 243"/>
            <p:cNvSpPr>
              <a:spLocks noChangeArrowheads="1"/>
            </p:cNvSpPr>
            <p:nvPr/>
          </p:nvSpPr>
          <p:spPr bwMode="auto">
            <a:xfrm>
              <a:off x="5193" y="3026"/>
              <a:ext cx="51" cy="201"/>
            </a:xfrm>
            <a:prstGeom prst="rect">
              <a:avLst/>
            </a:prstGeom>
            <a:solidFill>
              <a:srgbClr val="7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ru-RU" sz="1200">
                <a:latin typeface="Times New Roman" panose="02020603050405020304" pitchFamily="18" charset="0"/>
                <a:cs typeface="Times New Roman" panose="02020603050405020304" pitchFamily="18" charset="0"/>
              </a:endParaRPr>
            </a:p>
          </p:txBody>
        </p:sp>
        <p:sp>
          <p:nvSpPr>
            <p:cNvPr id="11334" name="Freeform 244"/>
            <p:cNvSpPr>
              <a:spLocks/>
            </p:cNvSpPr>
            <p:nvPr/>
          </p:nvSpPr>
          <p:spPr bwMode="auto">
            <a:xfrm>
              <a:off x="5219" y="3026"/>
              <a:ext cx="25" cy="201"/>
            </a:xfrm>
            <a:custGeom>
              <a:avLst/>
              <a:gdLst>
                <a:gd name="T0" fmla="*/ 0 w 25"/>
                <a:gd name="T1" fmla="*/ 182 h 201"/>
                <a:gd name="T2" fmla="*/ 0 w 25"/>
                <a:gd name="T3" fmla="*/ 201 h 201"/>
                <a:gd name="T4" fmla="*/ 25 w 25"/>
                <a:gd name="T5" fmla="*/ 201 h 201"/>
                <a:gd name="T6" fmla="*/ 25 w 25"/>
                <a:gd name="T7" fmla="*/ 0 h 201"/>
                <a:gd name="T8" fmla="*/ 0 w 25"/>
                <a:gd name="T9" fmla="*/ 0 h 201"/>
                <a:gd name="T10" fmla="*/ 0 w 25"/>
                <a:gd name="T11" fmla="*/ 155 h 201"/>
                <a:gd name="T12" fmla="*/ 0 w 25"/>
                <a:gd name="T13" fmla="*/ 182 h 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01">
                  <a:moveTo>
                    <a:pt x="0" y="182"/>
                  </a:moveTo>
                  <a:lnTo>
                    <a:pt x="0" y="201"/>
                  </a:lnTo>
                  <a:lnTo>
                    <a:pt x="25" y="201"/>
                  </a:lnTo>
                  <a:lnTo>
                    <a:pt x="25" y="0"/>
                  </a:lnTo>
                  <a:lnTo>
                    <a:pt x="0" y="0"/>
                  </a:lnTo>
                  <a:lnTo>
                    <a:pt x="0" y="155"/>
                  </a:lnTo>
                  <a:lnTo>
                    <a:pt x="0" y="182"/>
                  </a:lnTo>
                  <a:close/>
                </a:path>
              </a:pathLst>
            </a:custGeom>
            <a:solidFill>
              <a:srgbClr val="A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35" name="Freeform 245"/>
            <p:cNvSpPr>
              <a:spLocks/>
            </p:cNvSpPr>
            <p:nvPr/>
          </p:nvSpPr>
          <p:spPr bwMode="auto">
            <a:xfrm>
              <a:off x="5203" y="3187"/>
              <a:ext cx="30" cy="13"/>
            </a:xfrm>
            <a:custGeom>
              <a:avLst/>
              <a:gdLst>
                <a:gd name="T0" fmla="*/ 3 w 30"/>
                <a:gd name="T1" fmla="*/ 13 h 13"/>
                <a:gd name="T2" fmla="*/ 0 w 30"/>
                <a:gd name="T3" fmla="*/ 11 h 13"/>
                <a:gd name="T4" fmla="*/ 0 w 30"/>
                <a:gd name="T5" fmla="*/ 0 h 13"/>
                <a:gd name="T6" fmla="*/ 3 w 30"/>
                <a:gd name="T7" fmla="*/ 0 h 13"/>
                <a:gd name="T8" fmla="*/ 30 w 30"/>
                <a:gd name="T9" fmla="*/ 0 h 13"/>
                <a:gd name="T10" fmla="*/ 30 w 30"/>
                <a:gd name="T11" fmla="*/ 0 h 13"/>
                <a:gd name="T12" fmla="*/ 30 w 30"/>
                <a:gd name="T13" fmla="*/ 11 h 13"/>
                <a:gd name="T14" fmla="*/ 30 w 30"/>
                <a:gd name="T15" fmla="*/ 13 h 13"/>
                <a:gd name="T16" fmla="*/ 3 w 30"/>
                <a:gd name="T17" fmla="*/ 1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3">
                  <a:moveTo>
                    <a:pt x="3" y="13"/>
                  </a:moveTo>
                  <a:lnTo>
                    <a:pt x="0" y="11"/>
                  </a:lnTo>
                  <a:lnTo>
                    <a:pt x="0" y="0"/>
                  </a:lnTo>
                  <a:lnTo>
                    <a:pt x="3" y="0"/>
                  </a:lnTo>
                  <a:lnTo>
                    <a:pt x="30" y="0"/>
                  </a:lnTo>
                  <a:lnTo>
                    <a:pt x="30" y="11"/>
                  </a:lnTo>
                  <a:lnTo>
                    <a:pt x="30" y="13"/>
                  </a:lnTo>
                  <a:lnTo>
                    <a:pt x="3" y="13"/>
                  </a:lnTo>
                  <a:close/>
                </a:path>
              </a:pathLst>
            </a:custGeom>
            <a:solidFill>
              <a:srgbClr val="AAC9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36" name="Freeform 246"/>
            <p:cNvSpPr>
              <a:spLocks/>
            </p:cNvSpPr>
            <p:nvPr/>
          </p:nvSpPr>
          <p:spPr bwMode="auto">
            <a:xfrm>
              <a:off x="5203" y="3192"/>
              <a:ext cx="30" cy="8"/>
            </a:xfrm>
            <a:custGeom>
              <a:avLst/>
              <a:gdLst>
                <a:gd name="T0" fmla="*/ 3 w 30"/>
                <a:gd name="T1" fmla="*/ 8 h 8"/>
                <a:gd name="T2" fmla="*/ 30 w 30"/>
                <a:gd name="T3" fmla="*/ 8 h 8"/>
                <a:gd name="T4" fmla="*/ 30 w 30"/>
                <a:gd name="T5" fmla="*/ 6 h 8"/>
                <a:gd name="T6" fmla="*/ 30 w 30"/>
                <a:gd name="T7" fmla="*/ 0 h 8"/>
                <a:gd name="T8" fmla="*/ 0 w 30"/>
                <a:gd name="T9" fmla="*/ 0 h 8"/>
                <a:gd name="T10" fmla="*/ 0 w 30"/>
                <a:gd name="T11" fmla="*/ 6 h 8"/>
                <a:gd name="T12" fmla="*/ 3 w 30"/>
                <a:gd name="T13" fmla="*/ 8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8">
                  <a:moveTo>
                    <a:pt x="3" y="8"/>
                  </a:moveTo>
                  <a:lnTo>
                    <a:pt x="30" y="8"/>
                  </a:lnTo>
                  <a:lnTo>
                    <a:pt x="30" y="6"/>
                  </a:lnTo>
                  <a:lnTo>
                    <a:pt x="30" y="0"/>
                  </a:lnTo>
                  <a:lnTo>
                    <a:pt x="0" y="0"/>
                  </a:lnTo>
                  <a:lnTo>
                    <a:pt x="0" y="6"/>
                  </a:lnTo>
                  <a:lnTo>
                    <a:pt x="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37" name="Freeform 247"/>
            <p:cNvSpPr>
              <a:spLocks/>
            </p:cNvSpPr>
            <p:nvPr/>
          </p:nvSpPr>
          <p:spPr bwMode="auto">
            <a:xfrm>
              <a:off x="5203" y="3039"/>
              <a:ext cx="30" cy="22"/>
            </a:xfrm>
            <a:custGeom>
              <a:avLst/>
              <a:gdLst>
                <a:gd name="T0" fmla="*/ 3 w 30"/>
                <a:gd name="T1" fmla="*/ 22 h 22"/>
                <a:gd name="T2" fmla="*/ 0 w 30"/>
                <a:gd name="T3" fmla="*/ 19 h 22"/>
                <a:gd name="T4" fmla="*/ 0 w 30"/>
                <a:gd name="T5" fmla="*/ 3 h 22"/>
                <a:gd name="T6" fmla="*/ 3 w 30"/>
                <a:gd name="T7" fmla="*/ 0 h 22"/>
                <a:gd name="T8" fmla="*/ 30 w 30"/>
                <a:gd name="T9" fmla="*/ 0 h 22"/>
                <a:gd name="T10" fmla="*/ 30 w 30"/>
                <a:gd name="T11" fmla="*/ 3 h 22"/>
                <a:gd name="T12" fmla="*/ 30 w 30"/>
                <a:gd name="T13" fmla="*/ 19 h 22"/>
                <a:gd name="T14" fmla="*/ 30 w 30"/>
                <a:gd name="T15" fmla="*/ 22 h 22"/>
                <a:gd name="T16" fmla="*/ 3 w 30"/>
                <a:gd name="T17" fmla="*/ 22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2">
                  <a:moveTo>
                    <a:pt x="3" y="22"/>
                  </a:moveTo>
                  <a:lnTo>
                    <a:pt x="0" y="19"/>
                  </a:lnTo>
                  <a:lnTo>
                    <a:pt x="0" y="3"/>
                  </a:lnTo>
                  <a:lnTo>
                    <a:pt x="3" y="0"/>
                  </a:lnTo>
                  <a:lnTo>
                    <a:pt x="30" y="0"/>
                  </a:lnTo>
                  <a:lnTo>
                    <a:pt x="30" y="3"/>
                  </a:lnTo>
                  <a:lnTo>
                    <a:pt x="30" y="19"/>
                  </a:lnTo>
                  <a:lnTo>
                    <a:pt x="30" y="22"/>
                  </a:lnTo>
                  <a:lnTo>
                    <a:pt x="3" y="22"/>
                  </a:lnTo>
                  <a:close/>
                </a:path>
              </a:pathLst>
            </a:custGeom>
            <a:solidFill>
              <a:srgbClr val="AAC9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38" name="Freeform 248"/>
            <p:cNvSpPr>
              <a:spLocks/>
            </p:cNvSpPr>
            <p:nvPr/>
          </p:nvSpPr>
          <p:spPr bwMode="auto">
            <a:xfrm>
              <a:off x="5203" y="3050"/>
              <a:ext cx="30" cy="11"/>
            </a:xfrm>
            <a:custGeom>
              <a:avLst/>
              <a:gdLst>
                <a:gd name="T0" fmla="*/ 3 w 30"/>
                <a:gd name="T1" fmla="*/ 11 h 11"/>
                <a:gd name="T2" fmla="*/ 30 w 30"/>
                <a:gd name="T3" fmla="*/ 11 h 11"/>
                <a:gd name="T4" fmla="*/ 30 w 30"/>
                <a:gd name="T5" fmla="*/ 8 h 11"/>
                <a:gd name="T6" fmla="*/ 30 w 30"/>
                <a:gd name="T7" fmla="*/ 0 h 11"/>
                <a:gd name="T8" fmla="*/ 0 w 30"/>
                <a:gd name="T9" fmla="*/ 0 h 11"/>
                <a:gd name="T10" fmla="*/ 0 w 30"/>
                <a:gd name="T11" fmla="*/ 8 h 11"/>
                <a:gd name="T12" fmla="*/ 3 w 30"/>
                <a:gd name="T13" fmla="*/ 11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1">
                  <a:moveTo>
                    <a:pt x="3" y="11"/>
                  </a:moveTo>
                  <a:lnTo>
                    <a:pt x="30" y="11"/>
                  </a:lnTo>
                  <a:lnTo>
                    <a:pt x="30" y="8"/>
                  </a:lnTo>
                  <a:lnTo>
                    <a:pt x="30" y="0"/>
                  </a:lnTo>
                  <a:lnTo>
                    <a:pt x="0" y="0"/>
                  </a:lnTo>
                  <a:lnTo>
                    <a:pt x="0" y="8"/>
                  </a:lnTo>
                  <a:lnTo>
                    <a:pt x="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39" name="Freeform 249"/>
            <p:cNvSpPr>
              <a:spLocks/>
            </p:cNvSpPr>
            <p:nvPr/>
          </p:nvSpPr>
          <p:spPr bwMode="auto">
            <a:xfrm>
              <a:off x="5061" y="3020"/>
              <a:ext cx="132" cy="207"/>
            </a:xfrm>
            <a:custGeom>
              <a:avLst/>
              <a:gdLst>
                <a:gd name="T0" fmla="*/ 86 w 132"/>
                <a:gd name="T1" fmla="*/ 0 h 207"/>
                <a:gd name="T2" fmla="*/ 0 w 132"/>
                <a:gd name="T3" fmla="*/ 178 h 207"/>
                <a:gd name="T4" fmla="*/ 46 w 132"/>
                <a:gd name="T5" fmla="*/ 207 h 207"/>
                <a:gd name="T6" fmla="*/ 132 w 132"/>
                <a:gd name="T7" fmla="*/ 30 h 207"/>
                <a:gd name="T8" fmla="*/ 86 w 132"/>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207">
                  <a:moveTo>
                    <a:pt x="86" y="0"/>
                  </a:moveTo>
                  <a:lnTo>
                    <a:pt x="0" y="178"/>
                  </a:lnTo>
                  <a:lnTo>
                    <a:pt x="46" y="207"/>
                  </a:lnTo>
                  <a:lnTo>
                    <a:pt x="132" y="30"/>
                  </a:lnTo>
                  <a:lnTo>
                    <a:pt x="86" y="0"/>
                  </a:lnTo>
                  <a:close/>
                </a:path>
              </a:pathLst>
            </a:custGeom>
            <a:solidFill>
              <a:srgbClr val="1E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40" name="Freeform 250"/>
            <p:cNvSpPr>
              <a:spLocks/>
            </p:cNvSpPr>
            <p:nvPr/>
          </p:nvSpPr>
          <p:spPr bwMode="auto">
            <a:xfrm>
              <a:off x="5083" y="3034"/>
              <a:ext cx="110" cy="193"/>
            </a:xfrm>
            <a:custGeom>
              <a:avLst/>
              <a:gdLst>
                <a:gd name="T0" fmla="*/ 8 w 110"/>
                <a:gd name="T1" fmla="*/ 161 h 193"/>
                <a:gd name="T2" fmla="*/ 0 w 110"/>
                <a:gd name="T3" fmla="*/ 177 h 193"/>
                <a:gd name="T4" fmla="*/ 24 w 110"/>
                <a:gd name="T5" fmla="*/ 193 h 193"/>
                <a:gd name="T6" fmla="*/ 110 w 110"/>
                <a:gd name="T7" fmla="*/ 16 h 193"/>
                <a:gd name="T8" fmla="*/ 85 w 110"/>
                <a:gd name="T9" fmla="*/ 0 h 193"/>
                <a:gd name="T10" fmla="*/ 21 w 110"/>
                <a:gd name="T11" fmla="*/ 137 h 193"/>
                <a:gd name="T12" fmla="*/ 8 w 110"/>
                <a:gd name="T13" fmla="*/ 161 h 1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 h="193">
                  <a:moveTo>
                    <a:pt x="8" y="161"/>
                  </a:moveTo>
                  <a:lnTo>
                    <a:pt x="0" y="177"/>
                  </a:lnTo>
                  <a:lnTo>
                    <a:pt x="24" y="193"/>
                  </a:lnTo>
                  <a:lnTo>
                    <a:pt x="110" y="16"/>
                  </a:lnTo>
                  <a:lnTo>
                    <a:pt x="85" y="0"/>
                  </a:lnTo>
                  <a:lnTo>
                    <a:pt x="21" y="137"/>
                  </a:lnTo>
                  <a:lnTo>
                    <a:pt x="8"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41" name="Freeform 251"/>
            <p:cNvSpPr>
              <a:spLocks/>
            </p:cNvSpPr>
            <p:nvPr/>
          </p:nvSpPr>
          <p:spPr bwMode="auto">
            <a:xfrm>
              <a:off x="5083" y="3168"/>
              <a:ext cx="29" cy="27"/>
            </a:xfrm>
            <a:custGeom>
              <a:avLst/>
              <a:gdLst>
                <a:gd name="T0" fmla="*/ 0 w 29"/>
                <a:gd name="T1" fmla="*/ 11 h 27"/>
                <a:gd name="T2" fmla="*/ 0 w 29"/>
                <a:gd name="T3" fmla="*/ 11 h 27"/>
                <a:gd name="T4" fmla="*/ 5 w 29"/>
                <a:gd name="T5" fmla="*/ 3 h 27"/>
                <a:gd name="T6" fmla="*/ 5 w 29"/>
                <a:gd name="T7" fmla="*/ 0 h 27"/>
                <a:gd name="T8" fmla="*/ 29 w 29"/>
                <a:gd name="T9" fmla="*/ 16 h 27"/>
                <a:gd name="T10" fmla="*/ 29 w 29"/>
                <a:gd name="T11" fmla="*/ 19 h 27"/>
                <a:gd name="T12" fmla="*/ 26 w 29"/>
                <a:gd name="T13" fmla="*/ 27 h 27"/>
                <a:gd name="T14" fmla="*/ 24 w 29"/>
                <a:gd name="T15" fmla="*/ 27 h 27"/>
                <a:gd name="T16" fmla="*/ 0 w 29"/>
                <a:gd name="T17" fmla="*/ 11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7">
                  <a:moveTo>
                    <a:pt x="0" y="11"/>
                  </a:moveTo>
                  <a:lnTo>
                    <a:pt x="0" y="11"/>
                  </a:lnTo>
                  <a:lnTo>
                    <a:pt x="5" y="3"/>
                  </a:lnTo>
                  <a:lnTo>
                    <a:pt x="5" y="0"/>
                  </a:lnTo>
                  <a:lnTo>
                    <a:pt x="29" y="16"/>
                  </a:lnTo>
                  <a:lnTo>
                    <a:pt x="29" y="19"/>
                  </a:lnTo>
                  <a:lnTo>
                    <a:pt x="26" y="27"/>
                  </a:lnTo>
                  <a:lnTo>
                    <a:pt x="24" y="27"/>
                  </a:lnTo>
                  <a:lnTo>
                    <a:pt x="0" y="11"/>
                  </a:lnTo>
                  <a:close/>
                </a:path>
              </a:pathLst>
            </a:custGeom>
            <a:solidFill>
              <a:srgbClr val="AAC9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42" name="Freeform 252"/>
            <p:cNvSpPr>
              <a:spLocks/>
            </p:cNvSpPr>
            <p:nvPr/>
          </p:nvSpPr>
          <p:spPr bwMode="auto">
            <a:xfrm>
              <a:off x="5083" y="3173"/>
              <a:ext cx="29" cy="22"/>
            </a:xfrm>
            <a:custGeom>
              <a:avLst/>
              <a:gdLst>
                <a:gd name="T0" fmla="*/ 0 w 29"/>
                <a:gd name="T1" fmla="*/ 6 h 22"/>
                <a:gd name="T2" fmla="*/ 24 w 29"/>
                <a:gd name="T3" fmla="*/ 22 h 22"/>
                <a:gd name="T4" fmla="*/ 26 w 29"/>
                <a:gd name="T5" fmla="*/ 22 h 22"/>
                <a:gd name="T6" fmla="*/ 29 w 29"/>
                <a:gd name="T7" fmla="*/ 19 h 22"/>
                <a:gd name="T8" fmla="*/ 2 w 29"/>
                <a:gd name="T9" fmla="*/ 0 h 22"/>
                <a:gd name="T10" fmla="*/ 0 w 29"/>
                <a:gd name="T11" fmla="*/ 6 h 22"/>
                <a:gd name="T12" fmla="*/ 0 w 29"/>
                <a:gd name="T13" fmla="*/ 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2">
                  <a:moveTo>
                    <a:pt x="0" y="6"/>
                  </a:moveTo>
                  <a:lnTo>
                    <a:pt x="24" y="22"/>
                  </a:lnTo>
                  <a:lnTo>
                    <a:pt x="26" y="22"/>
                  </a:lnTo>
                  <a:lnTo>
                    <a:pt x="29" y="19"/>
                  </a:lnTo>
                  <a:lnTo>
                    <a:pt x="2"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43" name="Freeform 253"/>
            <p:cNvSpPr>
              <a:spLocks/>
            </p:cNvSpPr>
            <p:nvPr/>
          </p:nvSpPr>
          <p:spPr bwMode="auto">
            <a:xfrm>
              <a:off x="5142" y="3039"/>
              <a:ext cx="34" cy="35"/>
            </a:xfrm>
            <a:custGeom>
              <a:avLst/>
              <a:gdLst>
                <a:gd name="T0" fmla="*/ 0 w 34"/>
                <a:gd name="T1" fmla="*/ 19 h 35"/>
                <a:gd name="T2" fmla="*/ 0 w 34"/>
                <a:gd name="T3" fmla="*/ 16 h 35"/>
                <a:gd name="T4" fmla="*/ 8 w 34"/>
                <a:gd name="T5" fmla="*/ 3 h 35"/>
                <a:gd name="T6" fmla="*/ 10 w 34"/>
                <a:gd name="T7" fmla="*/ 0 h 35"/>
                <a:gd name="T8" fmla="*/ 34 w 34"/>
                <a:gd name="T9" fmla="*/ 16 h 35"/>
                <a:gd name="T10" fmla="*/ 34 w 34"/>
                <a:gd name="T11" fmla="*/ 19 h 35"/>
                <a:gd name="T12" fmla="*/ 26 w 34"/>
                <a:gd name="T13" fmla="*/ 32 h 35"/>
                <a:gd name="T14" fmla="*/ 26 w 34"/>
                <a:gd name="T15" fmla="*/ 35 h 35"/>
                <a:gd name="T16" fmla="*/ 0 w 34"/>
                <a:gd name="T17" fmla="*/ 19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35">
                  <a:moveTo>
                    <a:pt x="0" y="19"/>
                  </a:moveTo>
                  <a:lnTo>
                    <a:pt x="0" y="16"/>
                  </a:lnTo>
                  <a:lnTo>
                    <a:pt x="8" y="3"/>
                  </a:lnTo>
                  <a:lnTo>
                    <a:pt x="10" y="0"/>
                  </a:lnTo>
                  <a:lnTo>
                    <a:pt x="34" y="16"/>
                  </a:lnTo>
                  <a:lnTo>
                    <a:pt x="34" y="19"/>
                  </a:lnTo>
                  <a:lnTo>
                    <a:pt x="26" y="32"/>
                  </a:lnTo>
                  <a:lnTo>
                    <a:pt x="26" y="35"/>
                  </a:lnTo>
                  <a:lnTo>
                    <a:pt x="0" y="19"/>
                  </a:lnTo>
                  <a:close/>
                </a:path>
              </a:pathLst>
            </a:custGeom>
            <a:solidFill>
              <a:srgbClr val="AAC9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44" name="Freeform 254"/>
            <p:cNvSpPr>
              <a:spLocks/>
            </p:cNvSpPr>
            <p:nvPr/>
          </p:nvSpPr>
          <p:spPr bwMode="auto">
            <a:xfrm>
              <a:off x="5142" y="3047"/>
              <a:ext cx="29" cy="27"/>
            </a:xfrm>
            <a:custGeom>
              <a:avLst/>
              <a:gdLst>
                <a:gd name="T0" fmla="*/ 0 w 29"/>
                <a:gd name="T1" fmla="*/ 11 h 27"/>
                <a:gd name="T2" fmla="*/ 26 w 29"/>
                <a:gd name="T3" fmla="*/ 27 h 27"/>
                <a:gd name="T4" fmla="*/ 26 w 29"/>
                <a:gd name="T5" fmla="*/ 24 h 27"/>
                <a:gd name="T6" fmla="*/ 29 w 29"/>
                <a:gd name="T7" fmla="*/ 19 h 27"/>
                <a:gd name="T8" fmla="*/ 5 w 29"/>
                <a:gd name="T9" fmla="*/ 0 h 27"/>
                <a:gd name="T10" fmla="*/ 0 w 29"/>
                <a:gd name="T11" fmla="*/ 8 h 27"/>
                <a:gd name="T12" fmla="*/ 0 w 29"/>
                <a:gd name="T13" fmla="*/ 11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7">
                  <a:moveTo>
                    <a:pt x="0" y="11"/>
                  </a:moveTo>
                  <a:lnTo>
                    <a:pt x="26" y="27"/>
                  </a:lnTo>
                  <a:lnTo>
                    <a:pt x="26" y="24"/>
                  </a:lnTo>
                  <a:lnTo>
                    <a:pt x="29" y="19"/>
                  </a:lnTo>
                  <a:lnTo>
                    <a:pt x="5" y="0"/>
                  </a:lnTo>
                  <a:lnTo>
                    <a:pt x="0" y="8"/>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45" name="Freeform 255"/>
            <p:cNvSpPr>
              <a:spLocks/>
            </p:cNvSpPr>
            <p:nvPr/>
          </p:nvSpPr>
          <p:spPr bwMode="auto">
            <a:xfrm>
              <a:off x="5002" y="3020"/>
              <a:ext cx="134" cy="207"/>
            </a:xfrm>
            <a:custGeom>
              <a:avLst/>
              <a:gdLst>
                <a:gd name="T0" fmla="*/ 89 w 134"/>
                <a:gd name="T1" fmla="*/ 0 h 207"/>
                <a:gd name="T2" fmla="*/ 0 w 134"/>
                <a:gd name="T3" fmla="*/ 175 h 207"/>
                <a:gd name="T4" fmla="*/ 46 w 134"/>
                <a:gd name="T5" fmla="*/ 207 h 207"/>
                <a:gd name="T6" fmla="*/ 134 w 134"/>
                <a:gd name="T7" fmla="*/ 30 h 207"/>
                <a:gd name="T8" fmla="*/ 89 w 134"/>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207">
                  <a:moveTo>
                    <a:pt x="89" y="0"/>
                  </a:moveTo>
                  <a:lnTo>
                    <a:pt x="0" y="175"/>
                  </a:lnTo>
                  <a:lnTo>
                    <a:pt x="46" y="207"/>
                  </a:lnTo>
                  <a:lnTo>
                    <a:pt x="134" y="30"/>
                  </a:lnTo>
                  <a:lnTo>
                    <a:pt x="89" y="0"/>
                  </a:lnTo>
                  <a:close/>
                </a:path>
              </a:pathLst>
            </a:custGeom>
            <a:solidFill>
              <a:srgbClr val="0D3B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46" name="Freeform 256"/>
            <p:cNvSpPr>
              <a:spLocks/>
            </p:cNvSpPr>
            <p:nvPr/>
          </p:nvSpPr>
          <p:spPr bwMode="auto">
            <a:xfrm>
              <a:off x="5026" y="3036"/>
              <a:ext cx="110" cy="191"/>
            </a:xfrm>
            <a:custGeom>
              <a:avLst/>
              <a:gdLst>
                <a:gd name="T0" fmla="*/ 8 w 110"/>
                <a:gd name="T1" fmla="*/ 159 h 191"/>
                <a:gd name="T2" fmla="*/ 0 w 110"/>
                <a:gd name="T3" fmla="*/ 175 h 191"/>
                <a:gd name="T4" fmla="*/ 22 w 110"/>
                <a:gd name="T5" fmla="*/ 191 h 191"/>
                <a:gd name="T6" fmla="*/ 110 w 110"/>
                <a:gd name="T7" fmla="*/ 14 h 191"/>
                <a:gd name="T8" fmla="*/ 86 w 110"/>
                <a:gd name="T9" fmla="*/ 0 h 191"/>
                <a:gd name="T10" fmla="*/ 19 w 110"/>
                <a:gd name="T11" fmla="*/ 135 h 191"/>
                <a:gd name="T12" fmla="*/ 8 w 110"/>
                <a:gd name="T13" fmla="*/ 159 h 1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 h="191">
                  <a:moveTo>
                    <a:pt x="8" y="159"/>
                  </a:moveTo>
                  <a:lnTo>
                    <a:pt x="0" y="175"/>
                  </a:lnTo>
                  <a:lnTo>
                    <a:pt x="22" y="191"/>
                  </a:lnTo>
                  <a:lnTo>
                    <a:pt x="110" y="14"/>
                  </a:lnTo>
                  <a:lnTo>
                    <a:pt x="86" y="0"/>
                  </a:lnTo>
                  <a:lnTo>
                    <a:pt x="19" y="135"/>
                  </a:lnTo>
                  <a:lnTo>
                    <a:pt x="8" y="159"/>
                  </a:lnTo>
                  <a:close/>
                </a:path>
              </a:pathLst>
            </a:custGeom>
            <a:solidFill>
              <a:srgbClr val="001C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47" name="Freeform 257"/>
            <p:cNvSpPr>
              <a:spLocks/>
            </p:cNvSpPr>
            <p:nvPr/>
          </p:nvSpPr>
          <p:spPr bwMode="auto">
            <a:xfrm>
              <a:off x="5024" y="3168"/>
              <a:ext cx="32" cy="27"/>
            </a:xfrm>
            <a:custGeom>
              <a:avLst/>
              <a:gdLst>
                <a:gd name="T0" fmla="*/ 2 w 32"/>
                <a:gd name="T1" fmla="*/ 11 h 27"/>
                <a:gd name="T2" fmla="*/ 0 w 32"/>
                <a:gd name="T3" fmla="*/ 11 h 27"/>
                <a:gd name="T4" fmla="*/ 5 w 32"/>
                <a:gd name="T5" fmla="*/ 0 h 27"/>
                <a:gd name="T6" fmla="*/ 5 w 32"/>
                <a:gd name="T7" fmla="*/ 0 h 27"/>
                <a:gd name="T8" fmla="*/ 32 w 32"/>
                <a:gd name="T9" fmla="*/ 16 h 27"/>
                <a:gd name="T10" fmla="*/ 32 w 32"/>
                <a:gd name="T11" fmla="*/ 19 h 27"/>
                <a:gd name="T12" fmla="*/ 26 w 32"/>
                <a:gd name="T13" fmla="*/ 27 h 27"/>
                <a:gd name="T14" fmla="*/ 26 w 32"/>
                <a:gd name="T15" fmla="*/ 27 h 27"/>
                <a:gd name="T16" fmla="*/ 2 w 32"/>
                <a:gd name="T17" fmla="*/ 11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27">
                  <a:moveTo>
                    <a:pt x="2" y="11"/>
                  </a:moveTo>
                  <a:lnTo>
                    <a:pt x="0" y="11"/>
                  </a:lnTo>
                  <a:lnTo>
                    <a:pt x="5" y="0"/>
                  </a:lnTo>
                  <a:lnTo>
                    <a:pt x="32" y="16"/>
                  </a:lnTo>
                  <a:lnTo>
                    <a:pt x="32" y="19"/>
                  </a:lnTo>
                  <a:lnTo>
                    <a:pt x="26" y="27"/>
                  </a:lnTo>
                  <a:lnTo>
                    <a:pt x="2" y="11"/>
                  </a:lnTo>
                  <a:close/>
                </a:path>
              </a:pathLst>
            </a:custGeom>
            <a:solidFill>
              <a:srgbClr val="AAC9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48" name="Freeform 258"/>
            <p:cNvSpPr>
              <a:spLocks/>
            </p:cNvSpPr>
            <p:nvPr/>
          </p:nvSpPr>
          <p:spPr bwMode="auto">
            <a:xfrm>
              <a:off x="5024" y="3173"/>
              <a:ext cx="29" cy="22"/>
            </a:xfrm>
            <a:custGeom>
              <a:avLst/>
              <a:gdLst>
                <a:gd name="T0" fmla="*/ 2 w 29"/>
                <a:gd name="T1" fmla="*/ 6 h 22"/>
                <a:gd name="T2" fmla="*/ 26 w 29"/>
                <a:gd name="T3" fmla="*/ 22 h 22"/>
                <a:gd name="T4" fmla="*/ 26 w 29"/>
                <a:gd name="T5" fmla="*/ 22 h 22"/>
                <a:gd name="T6" fmla="*/ 29 w 29"/>
                <a:gd name="T7" fmla="*/ 16 h 22"/>
                <a:gd name="T8" fmla="*/ 2 w 29"/>
                <a:gd name="T9" fmla="*/ 0 h 22"/>
                <a:gd name="T10" fmla="*/ 0 w 29"/>
                <a:gd name="T11" fmla="*/ 6 h 22"/>
                <a:gd name="T12" fmla="*/ 2 w 29"/>
                <a:gd name="T13" fmla="*/ 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2">
                  <a:moveTo>
                    <a:pt x="2" y="6"/>
                  </a:moveTo>
                  <a:lnTo>
                    <a:pt x="26" y="22"/>
                  </a:lnTo>
                  <a:lnTo>
                    <a:pt x="29" y="16"/>
                  </a:lnTo>
                  <a:lnTo>
                    <a:pt x="2" y="0"/>
                  </a:lnTo>
                  <a:lnTo>
                    <a:pt x="0" y="6"/>
                  </a:lnTo>
                  <a:lnTo>
                    <a:pt x="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49" name="Freeform 259"/>
            <p:cNvSpPr>
              <a:spLocks/>
            </p:cNvSpPr>
            <p:nvPr/>
          </p:nvSpPr>
          <p:spPr bwMode="auto">
            <a:xfrm>
              <a:off x="5085" y="3039"/>
              <a:ext cx="32" cy="35"/>
            </a:xfrm>
            <a:custGeom>
              <a:avLst/>
              <a:gdLst>
                <a:gd name="T0" fmla="*/ 0 w 32"/>
                <a:gd name="T1" fmla="*/ 19 h 35"/>
                <a:gd name="T2" fmla="*/ 0 w 32"/>
                <a:gd name="T3" fmla="*/ 16 h 35"/>
                <a:gd name="T4" fmla="*/ 8 w 32"/>
                <a:gd name="T5" fmla="*/ 3 h 35"/>
                <a:gd name="T6" fmla="*/ 8 w 32"/>
                <a:gd name="T7" fmla="*/ 0 h 35"/>
                <a:gd name="T8" fmla="*/ 32 w 32"/>
                <a:gd name="T9" fmla="*/ 16 h 35"/>
                <a:gd name="T10" fmla="*/ 32 w 32"/>
                <a:gd name="T11" fmla="*/ 19 h 35"/>
                <a:gd name="T12" fmla="*/ 27 w 32"/>
                <a:gd name="T13" fmla="*/ 35 h 35"/>
                <a:gd name="T14" fmla="*/ 24 w 32"/>
                <a:gd name="T15" fmla="*/ 35 h 35"/>
                <a:gd name="T16" fmla="*/ 0 w 32"/>
                <a:gd name="T17" fmla="*/ 19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35">
                  <a:moveTo>
                    <a:pt x="0" y="19"/>
                  </a:moveTo>
                  <a:lnTo>
                    <a:pt x="0" y="16"/>
                  </a:lnTo>
                  <a:lnTo>
                    <a:pt x="8" y="3"/>
                  </a:lnTo>
                  <a:lnTo>
                    <a:pt x="8" y="0"/>
                  </a:lnTo>
                  <a:lnTo>
                    <a:pt x="32" y="16"/>
                  </a:lnTo>
                  <a:lnTo>
                    <a:pt x="32" y="19"/>
                  </a:lnTo>
                  <a:lnTo>
                    <a:pt x="27" y="35"/>
                  </a:lnTo>
                  <a:lnTo>
                    <a:pt x="24" y="35"/>
                  </a:lnTo>
                  <a:lnTo>
                    <a:pt x="0" y="19"/>
                  </a:lnTo>
                  <a:close/>
                </a:path>
              </a:pathLst>
            </a:custGeom>
            <a:solidFill>
              <a:srgbClr val="AAC9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50" name="Freeform 260"/>
            <p:cNvSpPr>
              <a:spLocks/>
            </p:cNvSpPr>
            <p:nvPr/>
          </p:nvSpPr>
          <p:spPr bwMode="auto">
            <a:xfrm>
              <a:off x="5085" y="3047"/>
              <a:ext cx="30" cy="27"/>
            </a:xfrm>
            <a:custGeom>
              <a:avLst/>
              <a:gdLst>
                <a:gd name="T0" fmla="*/ 0 w 30"/>
                <a:gd name="T1" fmla="*/ 11 h 27"/>
                <a:gd name="T2" fmla="*/ 24 w 30"/>
                <a:gd name="T3" fmla="*/ 27 h 27"/>
                <a:gd name="T4" fmla="*/ 27 w 30"/>
                <a:gd name="T5" fmla="*/ 27 h 27"/>
                <a:gd name="T6" fmla="*/ 30 w 30"/>
                <a:gd name="T7" fmla="*/ 19 h 27"/>
                <a:gd name="T8" fmla="*/ 3 w 30"/>
                <a:gd name="T9" fmla="*/ 0 h 27"/>
                <a:gd name="T10" fmla="*/ 0 w 30"/>
                <a:gd name="T11" fmla="*/ 8 h 27"/>
                <a:gd name="T12" fmla="*/ 0 w 30"/>
                <a:gd name="T13" fmla="*/ 11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7">
                  <a:moveTo>
                    <a:pt x="0" y="11"/>
                  </a:moveTo>
                  <a:lnTo>
                    <a:pt x="24" y="27"/>
                  </a:lnTo>
                  <a:lnTo>
                    <a:pt x="27" y="27"/>
                  </a:lnTo>
                  <a:lnTo>
                    <a:pt x="30" y="19"/>
                  </a:lnTo>
                  <a:lnTo>
                    <a:pt x="3" y="0"/>
                  </a:lnTo>
                  <a:lnTo>
                    <a:pt x="0" y="8"/>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51" name="Freeform 261"/>
            <p:cNvSpPr>
              <a:spLocks/>
            </p:cNvSpPr>
            <p:nvPr/>
          </p:nvSpPr>
          <p:spPr bwMode="auto">
            <a:xfrm>
              <a:off x="5356" y="2967"/>
              <a:ext cx="110" cy="252"/>
            </a:xfrm>
            <a:custGeom>
              <a:avLst/>
              <a:gdLst>
                <a:gd name="T0" fmla="*/ 11142 w 41"/>
                <a:gd name="T1" fmla="*/ 402 h 94"/>
                <a:gd name="T2" fmla="*/ 676 w 41"/>
                <a:gd name="T3" fmla="*/ 30883 h 94"/>
                <a:gd name="T4" fmla="*/ 9731 w 41"/>
                <a:gd name="T5" fmla="*/ 34202 h 94"/>
                <a:gd name="T6" fmla="*/ 15274 w 41"/>
                <a:gd name="T7" fmla="*/ 24061 h 94"/>
                <a:gd name="T8" fmla="*/ 11545 w 41"/>
                <a:gd name="T9" fmla="*/ 22983 h 94"/>
                <a:gd name="T10" fmla="*/ 14871 w 41"/>
                <a:gd name="T11" fmla="*/ 13434 h 94"/>
                <a:gd name="T12" fmla="*/ 11142 w 41"/>
                <a:gd name="T13" fmla="*/ 402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94">
                  <a:moveTo>
                    <a:pt x="30" y="1"/>
                  </a:moveTo>
                  <a:cubicBezTo>
                    <a:pt x="15" y="0"/>
                    <a:pt x="0" y="80"/>
                    <a:pt x="2" y="83"/>
                  </a:cubicBezTo>
                  <a:cubicBezTo>
                    <a:pt x="8" y="91"/>
                    <a:pt x="24" y="94"/>
                    <a:pt x="26" y="92"/>
                  </a:cubicBezTo>
                  <a:cubicBezTo>
                    <a:pt x="29" y="88"/>
                    <a:pt x="36" y="78"/>
                    <a:pt x="41" y="65"/>
                  </a:cubicBezTo>
                  <a:cubicBezTo>
                    <a:pt x="31" y="62"/>
                    <a:pt x="31" y="62"/>
                    <a:pt x="31" y="62"/>
                  </a:cubicBezTo>
                  <a:cubicBezTo>
                    <a:pt x="40" y="36"/>
                    <a:pt x="40" y="36"/>
                    <a:pt x="40" y="36"/>
                  </a:cubicBezTo>
                  <a:lnTo>
                    <a:pt x="3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52" name="Freeform 262"/>
            <p:cNvSpPr>
              <a:spLocks/>
            </p:cNvSpPr>
            <p:nvPr/>
          </p:nvSpPr>
          <p:spPr bwMode="auto">
            <a:xfrm>
              <a:off x="5439" y="3146"/>
              <a:ext cx="86" cy="68"/>
            </a:xfrm>
            <a:custGeom>
              <a:avLst/>
              <a:gdLst>
                <a:gd name="T0" fmla="*/ 3085 w 32"/>
                <a:gd name="T1" fmla="*/ 0 h 25"/>
                <a:gd name="T2" fmla="*/ 7880 w 32"/>
                <a:gd name="T3" fmla="*/ 0 h 25"/>
                <a:gd name="T4" fmla="*/ 10949 w 32"/>
                <a:gd name="T5" fmla="*/ 2413 h 25"/>
                <a:gd name="T6" fmla="*/ 9801 w 32"/>
                <a:gd name="T7" fmla="*/ 3278 h 25"/>
                <a:gd name="T8" fmla="*/ 7880 w 32"/>
                <a:gd name="T9" fmla="*/ 2073 h 25"/>
                <a:gd name="T10" fmla="*/ 6738 w 32"/>
                <a:gd name="T11" fmla="*/ 2413 h 25"/>
                <a:gd name="T12" fmla="*/ 6463 w 32"/>
                <a:gd name="T13" fmla="*/ 2413 h 25"/>
                <a:gd name="T14" fmla="*/ 9396 w 32"/>
                <a:gd name="T15" fmla="*/ 4491 h 25"/>
                <a:gd name="T16" fmla="*/ 11629 w 32"/>
                <a:gd name="T17" fmla="*/ 6563 h 25"/>
                <a:gd name="T18" fmla="*/ 10949 w 32"/>
                <a:gd name="T19" fmla="*/ 7287 h 25"/>
                <a:gd name="T20" fmla="*/ 7571 w 32"/>
                <a:gd name="T21" fmla="*/ 5192 h 25"/>
                <a:gd name="T22" fmla="*/ 6738 w 32"/>
                <a:gd name="T23" fmla="*/ 4929 h 25"/>
                <a:gd name="T24" fmla="*/ 10949 w 32"/>
                <a:gd name="T25" fmla="*/ 8048 h 25"/>
                <a:gd name="T26" fmla="*/ 9801 w 32"/>
                <a:gd name="T27" fmla="*/ 8495 h 25"/>
                <a:gd name="T28" fmla="*/ 6060 w 32"/>
                <a:gd name="T29" fmla="*/ 5639 h 25"/>
                <a:gd name="T30" fmla="*/ 9121 w 32"/>
                <a:gd name="T31" fmla="*/ 8495 h 25"/>
                <a:gd name="T32" fmla="*/ 7880 w 32"/>
                <a:gd name="T33" fmla="*/ 9360 h 25"/>
                <a:gd name="T34" fmla="*/ 1828 w 32"/>
                <a:gd name="T35" fmla="*/ 6563 h 25"/>
                <a:gd name="T36" fmla="*/ 3085 w 32"/>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 h="25">
                  <a:moveTo>
                    <a:pt x="8" y="0"/>
                  </a:moveTo>
                  <a:cubicBezTo>
                    <a:pt x="8" y="0"/>
                    <a:pt x="19" y="0"/>
                    <a:pt x="21" y="0"/>
                  </a:cubicBezTo>
                  <a:cubicBezTo>
                    <a:pt x="23" y="1"/>
                    <a:pt x="26" y="3"/>
                    <a:pt x="29" y="6"/>
                  </a:cubicBezTo>
                  <a:cubicBezTo>
                    <a:pt x="31" y="8"/>
                    <a:pt x="29" y="10"/>
                    <a:pt x="26" y="8"/>
                  </a:cubicBezTo>
                  <a:cubicBezTo>
                    <a:pt x="24" y="7"/>
                    <a:pt x="21" y="5"/>
                    <a:pt x="21" y="5"/>
                  </a:cubicBezTo>
                  <a:cubicBezTo>
                    <a:pt x="18" y="6"/>
                    <a:pt x="18" y="6"/>
                    <a:pt x="18" y="6"/>
                  </a:cubicBezTo>
                  <a:cubicBezTo>
                    <a:pt x="17" y="6"/>
                    <a:pt x="17" y="6"/>
                    <a:pt x="17" y="6"/>
                  </a:cubicBezTo>
                  <a:cubicBezTo>
                    <a:pt x="17" y="6"/>
                    <a:pt x="25" y="10"/>
                    <a:pt x="25" y="11"/>
                  </a:cubicBezTo>
                  <a:cubicBezTo>
                    <a:pt x="26" y="11"/>
                    <a:pt x="30" y="15"/>
                    <a:pt x="31" y="16"/>
                  </a:cubicBezTo>
                  <a:cubicBezTo>
                    <a:pt x="32" y="17"/>
                    <a:pt x="32" y="20"/>
                    <a:pt x="29" y="18"/>
                  </a:cubicBezTo>
                  <a:cubicBezTo>
                    <a:pt x="27" y="17"/>
                    <a:pt x="22" y="14"/>
                    <a:pt x="20" y="13"/>
                  </a:cubicBezTo>
                  <a:cubicBezTo>
                    <a:pt x="19" y="12"/>
                    <a:pt x="18" y="12"/>
                    <a:pt x="18" y="12"/>
                  </a:cubicBezTo>
                  <a:cubicBezTo>
                    <a:pt x="23" y="15"/>
                    <a:pt x="28" y="18"/>
                    <a:pt x="29" y="20"/>
                  </a:cubicBezTo>
                  <a:cubicBezTo>
                    <a:pt x="30" y="22"/>
                    <a:pt x="29" y="23"/>
                    <a:pt x="26" y="21"/>
                  </a:cubicBezTo>
                  <a:cubicBezTo>
                    <a:pt x="23" y="19"/>
                    <a:pt x="16" y="14"/>
                    <a:pt x="16" y="14"/>
                  </a:cubicBezTo>
                  <a:cubicBezTo>
                    <a:pt x="24" y="21"/>
                    <a:pt x="24" y="21"/>
                    <a:pt x="24" y="21"/>
                  </a:cubicBezTo>
                  <a:cubicBezTo>
                    <a:pt x="24" y="21"/>
                    <a:pt x="25" y="25"/>
                    <a:pt x="21" y="23"/>
                  </a:cubicBezTo>
                  <a:cubicBezTo>
                    <a:pt x="13" y="17"/>
                    <a:pt x="7" y="17"/>
                    <a:pt x="5" y="16"/>
                  </a:cubicBezTo>
                  <a:cubicBezTo>
                    <a:pt x="3" y="14"/>
                    <a:pt x="0" y="5"/>
                    <a:pt x="8" y="0"/>
                  </a:cubicBezTo>
                  <a:close/>
                </a:path>
              </a:pathLst>
            </a:custGeom>
            <a:solidFill>
              <a:srgbClr val="DDAC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53" name="Freeform 263"/>
            <p:cNvSpPr>
              <a:spLocks/>
            </p:cNvSpPr>
            <p:nvPr/>
          </p:nvSpPr>
          <p:spPr bwMode="auto">
            <a:xfrm>
              <a:off x="5429" y="3141"/>
              <a:ext cx="45" cy="59"/>
            </a:xfrm>
            <a:custGeom>
              <a:avLst/>
              <a:gdLst>
                <a:gd name="T0" fmla="*/ 0 w 17"/>
                <a:gd name="T1" fmla="*/ 6675 h 22"/>
                <a:gd name="T2" fmla="*/ 3783 w 17"/>
                <a:gd name="T3" fmla="*/ 0 h 22"/>
                <a:gd name="T4" fmla="*/ 5845 w 17"/>
                <a:gd name="T5" fmla="*/ 676 h 22"/>
                <a:gd name="T6" fmla="*/ 2446 w 17"/>
                <a:gd name="T7" fmla="*/ 8177 h 22"/>
                <a:gd name="T8" fmla="*/ 0 w 17"/>
                <a:gd name="T9" fmla="*/ 6675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2">
                  <a:moveTo>
                    <a:pt x="0" y="18"/>
                  </a:moveTo>
                  <a:cubicBezTo>
                    <a:pt x="1" y="15"/>
                    <a:pt x="3" y="3"/>
                    <a:pt x="11" y="0"/>
                  </a:cubicBezTo>
                  <a:cubicBezTo>
                    <a:pt x="15" y="1"/>
                    <a:pt x="17" y="2"/>
                    <a:pt x="17" y="2"/>
                  </a:cubicBezTo>
                  <a:cubicBezTo>
                    <a:pt x="17" y="2"/>
                    <a:pt x="10" y="5"/>
                    <a:pt x="7" y="22"/>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54" name="Freeform 264"/>
            <p:cNvSpPr>
              <a:spLocks/>
            </p:cNvSpPr>
            <p:nvPr/>
          </p:nvSpPr>
          <p:spPr bwMode="auto">
            <a:xfrm>
              <a:off x="5565" y="3144"/>
              <a:ext cx="84" cy="67"/>
            </a:xfrm>
            <a:custGeom>
              <a:avLst/>
              <a:gdLst>
                <a:gd name="T0" fmla="*/ 9495 w 31"/>
                <a:gd name="T1" fmla="*/ 0 h 25"/>
                <a:gd name="T2" fmla="*/ 4354 w 31"/>
                <a:gd name="T3" fmla="*/ 0 h 25"/>
                <a:gd name="T4" fmla="*/ 1198 w 31"/>
                <a:gd name="T5" fmla="*/ 2211 h 25"/>
                <a:gd name="T6" fmla="*/ 2328 w 31"/>
                <a:gd name="T7" fmla="*/ 2886 h 25"/>
                <a:gd name="T8" fmla="*/ 4354 w 31"/>
                <a:gd name="T9" fmla="*/ 1809 h 25"/>
                <a:gd name="T10" fmla="*/ 5552 w 31"/>
                <a:gd name="T11" fmla="*/ 1809 h 25"/>
                <a:gd name="T12" fmla="*/ 5991 w 31"/>
                <a:gd name="T13" fmla="*/ 1809 h 25"/>
                <a:gd name="T14" fmla="*/ 2745 w 31"/>
                <a:gd name="T15" fmla="*/ 3714 h 25"/>
                <a:gd name="T16" fmla="*/ 442 w 31"/>
                <a:gd name="T17" fmla="*/ 5523 h 25"/>
                <a:gd name="T18" fmla="*/ 756 w 31"/>
                <a:gd name="T19" fmla="*/ 6657 h 25"/>
                <a:gd name="T20" fmla="*/ 4354 w 31"/>
                <a:gd name="T21" fmla="*/ 4425 h 25"/>
                <a:gd name="T22" fmla="*/ 5552 w 31"/>
                <a:gd name="T23" fmla="*/ 4023 h 25"/>
                <a:gd name="T24" fmla="*/ 1198 w 31"/>
                <a:gd name="T25" fmla="*/ 7067 h 25"/>
                <a:gd name="T26" fmla="*/ 2328 w 31"/>
                <a:gd name="T27" fmla="*/ 7491 h 25"/>
                <a:gd name="T28" fmla="*/ 6308 w 31"/>
                <a:gd name="T29" fmla="*/ 5258 h 25"/>
                <a:gd name="T30" fmla="*/ 3246 w 31"/>
                <a:gd name="T31" fmla="*/ 7734 h 25"/>
                <a:gd name="T32" fmla="*/ 4354 w 31"/>
                <a:gd name="T33" fmla="*/ 8145 h 25"/>
                <a:gd name="T34" fmla="*/ 10684 w 31"/>
                <a:gd name="T35" fmla="*/ 5523 h 25"/>
                <a:gd name="T36" fmla="*/ 9495 w 31"/>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 h="25">
                  <a:moveTo>
                    <a:pt x="24" y="0"/>
                  </a:moveTo>
                  <a:cubicBezTo>
                    <a:pt x="24" y="0"/>
                    <a:pt x="13" y="0"/>
                    <a:pt x="11" y="0"/>
                  </a:cubicBezTo>
                  <a:cubicBezTo>
                    <a:pt x="9" y="1"/>
                    <a:pt x="6" y="3"/>
                    <a:pt x="3" y="6"/>
                  </a:cubicBezTo>
                  <a:cubicBezTo>
                    <a:pt x="1" y="8"/>
                    <a:pt x="3" y="9"/>
                    <a:pt x="6" y="8"/>
                  </a:cubicBezTo>
                  <a:cubicBezTo>
                    <a:pt x="8" y="6"/>
                    <a:pt x="11" y="5"/>
                    <a:pt x="11" y="5"/>
                  </a:cubicBezTo>
                  <a:cubicBezTo>
                    <a:pt x="14" y="5"/>
                    <a:pt x="14" y="5"/>
                    <a:pt x="14" y="5"/>
                  </a:cubicBezTo>
                  <a:cubicBezTo>
                    <a:pt x="15" y="5"/>
                    <a:pt x="15" y="5"/>
                    <a:pt x="15" y="5"/>
                  </a:cubicBezTo>
                  <a:cubicBezTo>
                    <a:pt x="15" y="5"/>
                    <a:pt x="7" y="10"/>
                    <a:pt x="7" y="10"/>
                  </a:cubicBezTo>
                  <a:cubicBezTo>
                    <a:pt x="6" y="11"/>
                    <a:pt x="2" y="15"/>
                    <a:pt x="1" y="15"/>
                  </a:cubicBezTo>
                  <a:cubicBezTo>
                    <a:pt x="0" y="17"/>
                    <a:pt x="0" y="19"/>
                    <a:pt x="2" y="18"/>
                  </a:cubicBezTo>
                  <a:cubicBezTo>
                    <a:pt x="5" y="17"/>
                    <a:pt x="10" y="13"/>
                    <a:pt x="11" y="12"/>
                  </a:cubicBezTo>
                  <a:cubicBezTo>
                    <a:pt x="13" y="11"/>
                    <a:pt x="14" y="11"/>
                    <a:pt x="14" y="11"/>
                  </a:cubicBezTo>
                  <a:cubicBezTo>
                    <a:pt x="9" y="14"/>
                    <a:pt x="4" y="18"/>
                    <a:pt x="3" y="19"/>
                  </a:cubicBezTo>
                  <a:cubicBezTo>
                    <a:pt x="2" y="21"/>
                    <a:pt x="3" y="22"/>
                    <a:pt x="6" y="20"/>
                  </a:cubicBezTo>
                  <a:cubicBezTo>
                    <a:pt x="9" y="19"/>
                    <a:pt x="16" y="14"/>
                    <a:pt x="16" y="14"/>
                  </a:cubicBezTo>
                  <a:cubicBezTo>
                    <a:pt x="8" y="21"/>
                    <a:pt x="8" y="21"/>
                    <a:pt x="8" y="21"/>
                  </a:cubicBezTo>
                  <a:cubicBezTo>
                    <a:pt x="8" y="21"/>
                    <a:pt x="7" y="25"/>
                    <a:pt x="11" y="22"/>
                  </a:cubicBezTo>
                  <a:cubicBezTo>
                    <a:pt x="19" y="17"/>
                    <a:pt x="25" y="16"/>
                    <a:pt x="27" y="15"/>
                  </a:cubicBezTo>
                  <a:cubicBezTo>
                    <a:pt x="29" y="13"/>
                    <a:pt x="31" y="5"/>
                    <a:pt x="24" y="0"/>
                  </a:cubicBezTo>
                  <a:close/>
                </a:path>
              </a:pathLst>
            </a:custGeom>
            <a:solidFill>
              <a:srgbClr val="DDAC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55" name="Freeform 265"/>
            <p:cNvSpPr>
              <a:spLocks/>
            </p:cNvSpPr>
            <p:nvPr/>
          </p:nvSpPr>
          <p:spPr bwMode="auto">
            <a:xfrm>
              <a:off x="5616" y="3138"/>
              <a:ext cx="46" cy="60"/>
            </a:xfrm>
            <a:custGeom>
              <a:avLst/>
              <a:gdLst>
                <a:gd name="T0" fmla="*/ 6656 w 17"/>
                <a:gd name="T1" fmla="*/ 6916 h 22"/>
                <a:gd name="T2" fmla="*/ 2300 w 17"/>
                <a:gd name="T3" fmla="*/ 0 h 22"/>
                <a:gd name="T4" fmla="*/ 0 w 17"/>
                <a:gd name="T5" fmla="*/ 447 h 22"/>
                <a:gd name="T6" fmla="*/ 3924 w 17"/>
                <a:gd name="T7" fmla="*/ 9068 h 22"/>
                <a:gd name="T8" fmla="*/ 6656 w 17"/>
                <a:gd name="T9" fmla="*/ 691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2">
                  <a:moveTo>
                    <a:pt x="17" y="17"/>
                  </a:moveTo>
                  <a:cubicBezTo>
                    <a:pt x="16" y="14"/>
                    <a:pt x="14" y="3"/>
                    <a:pt x="6" y="0"/>
                  </a:cubicBezTo>
                  <a:cubicBezTo>
                    <a:pt x="2" y="1"/>
                    <a:pt x="0" y="1"/>
                    <a:pt x="0" y="1"/>
                  </a:cubicBezTo>
                  <a:cubicBezTo>
                    <a:pt x="0" y="1"/>
                    <a:pt x="7" y="4"/>
                    <a:pt x="10" y="22"/>
                  </a:cubicBezTo>
                  <a:lnTo>
                    <a:pt x="1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56" name="Freeform 266"/>
            <p:cNvSpPr>
              <a:spLocks/>
            </p:cNvSpPr>
            <p:nvPr/>
          </p:nvSpPr>
          <p:spPr bwMode="auto">
            <a:xfrm>
              <a:off x="5544" y="2996"/>
              <a:ext cx="249" cy="191"/>
            </a:xfrm>
            <a:custGeom>
              <a:avLst/>
              <a:gdLst>
                <a:gd name="T0" fmla="*/ 34279 w 93"/>
                <a:gd name="T1" fmla="*/ 25777 h 71"/>
                <a:gd name="T2" fmla="*/ 32745 w 93"/>
                <a:gd name="T3" fmla="*/ 26920 h 71"/>
                <a:gd name="T4" fmla="*/ 1499 w 93"/>
                <a:gd name="T5" fmla="*/ 26920 h 71"/>
                <a:gd name="T6" fmla="*/ 0 w 93"/>
                <a:gd name="T7" fmla="*/ 25777 h 71"/>
                <a:gd name="T8" fmla="*/ 0 w 93"/>
                <a:gd name="T9" fmla="*/ 1576 h 71"/>
                <a:gd name="T10" fmla="*/ 1499 w 93"/>
                <a:gd name="T11" fmla="*/ 0 h 71"/>
                <a:gd name="T12" fmla="*/ 32745 w 93"/>
                <a:gd name="T13" fmla="*/ 0 h 71"/>
                <a:gd name="T14" fmla="*/ 34279 w 93"/>
                <a:gd name="T15" fmla="*/ 1576 h 71"/>
                <a:gd name="T16" fmla="*/ 34279 w 93"/>
                <a:gd name="T17" fmla="*/ 25777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71">
                  <a:moveTo>
                    <a:pt x="93" y="68"/>
                  </a:moveTo>
                  <a:cubicBezTo>
                    <a:pt x="93" y="70"/>
                    <a:pt x="91" y="71"/>
                    <a:pt x="89" y="71"/>
                  </a:cubicBezTo>
                  <a:cubicBezTo>
                    <a:pt x="4" y="71"/>
                    <a:pt x="4" y="71"/>
                    <a:pt x="4" y="71"/>
                  </a:cubicBezTo>
                  <a:cubicBezTo>
                    <a:pt x="2" y="71"/>
                    <a:pt x="0" y="70"/>
                    <a:pt x="0" y="68"/>
                  </a:cubicBezTo>
                  <a:cubicBezTo>
                    <a:pt x="0" y="4"/>
                    <a:pt x="0" y="4"/>
                    <a:pt x="0" y="4"/>
                  </a:cubicBezTo>
                  <a:cubicBezTo>
                    <a:pt x="0" y="2"/>
                    <a:pt x="2" y="0"/>
                    <a:pt x="4" y="0"/>
                  </a:cubicBezTo>
                  <a:cubicBezTo>
                    <a:pt x="89" y="0"/>
                    <a:pt x="89" y="0"/>
                    <a:pt x="89" y="0"/>
                  </a:cubicBezTo>
                  <a:cubicBezTo>
                    <a:pt x="91" y="0"/>
                    <a:pt x="93" y="2"/>
                    <a:pt x="93" y="4"/>
                  </a:cubicBezTo>
                  <a:lnTo>
                    <a:pt x="93" y="68"/>
                  </a:lnTo>
                  <a:close/>
                </a:path>
              </a:pathLst>
            </a:custGeom>
            <a:solidFill>
              <a:srgbClr val="AAC9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57" name="Freeform 267"/>
            <p:cNvSpPr>
              <a:spLocks/>
            </p:cNvSpPr>
            <p:nvPr/>
          </p:nvSpPr>
          <p:spPr bwMode="auto">
            <a:xfrm>
              <a:off x="5638" y="3112"/>
              <a:ext cx="70" cy="115"/>
            </a:xfrm>
            <a:custGeom>
              <a:avLst/>
              <a:gdLst>
                <a:gd name="T0" fmla="*/ 19 w 70"/>
                <a:gd name="T1" fmla="*/ 0 h 115"/>
                <a:gd name="T2" fmla="*/ 0 w 70"/>
                <a:gd name="T3" fmla="*/ 115 h 115"/>
                <a:gd name="T4" fmla="*/ 70 w 70"/>
                <a:gd name="T5" fmla="*/ 115 h 115"/>
                <a:gd name="T6" fmla="*/ 45 w 70"/>
                <a:gd name="T7" fmla="*/ 0 h 115"/>
                <a:gd name="T8" fmla="*/ 19 w 70"/>
                <a:gd name="T9" fmla="*/ 0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115">
                  <a:moveTo>
                    <a:pt x="19" y="0"/>
                  </a:moveTo>
                  <a:lnTo>
                    <a:pt x="0" y="115"/>
                  </a:lnTo>
                  <a:lnTo>
                    <a:pt x="70" y="115"/>
                  </a:lnTo>
                  <a:lnTo>
                    <a:pt x="45" y="0"/>
                  </a:lnTo>
                  <a:lnTo>
                    <a:pt x="19" y="0"/>
                  </a:lnTo>
                  <a:close/>
                </a:path>
              </a:pathLst>
            </a:custGeom>
            <a:solidFill>
              <a:srgbClr val="7AA7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358" name="Freeform 235"/>
            <p:cNvSpPr>
              <a:spLocks/>
            </p:cNvSpPr>
            <p:nvPr/>
          </p:nvSpPr>
          <p:spPr bwMode="auto">
            <a:xfrm>
              <a:off x="4938" y="3235"/>
              <a:ext cx="971" cy="46"/>
            </a:xfrm>
            <a:custGeom>
              <a:avLst/>
              <a:gdLst>
                <a:gd name="T0" fmla="*/ 134838 w 362"/>
                <a:gd name="T1" fmla="*/ 5945 h 17"/>
                <a:gd name="T2" fmla="*/ 134127 w 362"/>
                <a:gd name="T3" fmla="*/ 6656 h 17"/>
                <a:gd name="T4" fmla="*/ 676 w 362"/>
                <a:gd name="T5" fmla="*/ 6656 h 17"/>
                <a:gd name="T6" fmla="*/ 0 w 362"/>
                <a:gd name="T7" fmla="*/ 5945 h 17"/>
                <a:gd name="T8" fmla="*/ 0 w 362"/>
                <a:gd name="T9" fmla="*/ 755 h 17"/>
                <a:gd name="T10" fmla="*/ 676 w 362"/>
                <a:gd name="T11" fmla="*/ 0 h 17"/>
                <a:gd name="T12" fmla="*/ 134127 w 362"/>
                <a:gd name="T13" fmla="*/ 0 h 17"/>
                <a:gd name="T14" fmla="*/ 134838 w 362"/>
                <a:gd name="T15" fmla="*/ 755 h 17"/>
                <a:gd name="T16" fmla="*/ 134838 w 362"/>
                <a:gd name="T17" fmla="*/ 594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2" h="17">
                  <a:moveTo>
                    <a:pt x="362" y="15"/>
                  </a:moveTo>
                  <a:cubicBezTo>
                    <a:pt x="362" y="16"/>
                    <a:pt x="361" y="17"/>
                    <a:pt x="360" y="17"/>
                  </a:cubicBezTo>
                  <a:cubicBezTo>
                    <a:pt x="2" y="17"/>
                    <a:pt x="2" y="17"/>
                    <a:pt x="2" y="17"/>
                  </a:cubicBezTo>
                  <a:cubicBezTo>
                    <a:pt x="1" y="17"/>
                    <a:pt x="0" y="16"/>
                    <a:pt x="0" y="15"/>
                  </a:cubicBezTo>
                  <a:cubicBezTo>
                    <a:pt x="0" y="2"/>
                    <a:pt x="0" y="2"/>
                    <a:pt x="0" y="2"/>
                  </a:cubicBezTo>
                  <a:cubicBezTo>
                    <a:pt x="0" y="1"/>
                    <a:pt x="1" y="0"/>
                    <a:pt x="2" y="0"/>
                  </a:cubicBezTo>
                  <a:cubicBezTo>
                    <a:pt x="360" y="0"/>
                    <a:pt x="360" y="0"/>
                    <a:pt x="360" y="0"/>
                  </a:cubicBezTo>
                  <a:cubicBezTo>
                    <a:pt x="361" y="0"/>
                    <a:pt x="362" y="1"/>
                    <a:pt x="362" y="2"/>
                  </a:cubicBezTo>
                  <a:lnTo>
                    <a:pt x="362"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spTree>
    <p:extLst>
      <p:ext uri="{BB962C8B-B14F-4D97-AF65-F5344CB8AC3E}">
        <p14:creationId xmlns:p14="http://schemas.microsoft.com/office/powerpoint/2010/main" val="2888671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805343" y="1562099"/>
            <a:ext cx="11148969" cy="4816475"/>
            <a:chOff x="966707" y="1405439"/>
            <a:chExt cx="8450913" cy="3727385"/>
          </a:xfrm>
        </p:grpSpPr>
        <p:sp>
          <p:nvSpPr>
            <p:cNvPr id="18" name="Isosceles Triangle 809"/>
            <p:cNvSpPr/>
            <p:nvPr/>
          </p:nvSpPr>
          <p:spPr>
            <a:xfrm rot="10800000">
              <a:off x="966707" y="4228673"/>
              <a:ext cx="8425168" cy="285092"/>
            </a:xfrm>
            <a:prstGeom prst="triangle">
              <a:avLst/>
            </a:prstGeom>
            <a:gradFill>
              <a:gsLst>
                <a:gs pos="100000">
                  <a:schemeClr val="bg1"/>
                </a:gs>
                <a:gs pos="31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anchor="ctr"/>
            <a:lstStyle/>
            <a:p>
              <a:pPr algn="ctr">
                <a:defRPr/>
              </a:pPr>
              <a:endParaRPr lang="en-US" sz="831" dirty="0">
                <a:solidFill>
                  <a:prstClr val="black"/>
                </a:solidFill>
              </a:endParaRPr>
            </a:p>
          </p:txBody>
        </p:sp>
        <p:sp>
          <p:nvSpPr>
            <p:cNvPr id="5" name="Text Placeholder 5"/>
            <p:cNvSpPr txBox="1">
              <a:spLocks/>
            </p:cNvSpPr>
            <p:nvPr/>
          </p:nvSpPr>
          <p:spPr>
            <a:xfrm>
              <a:off x="997600" y="1423360"/>
              <a:ext cx="2052659" cy="783597"/>
            </a:xfrm>
            <a:prstGeom prst="rect">
              <a:avLst/>
            </a:prstGeom>
            <a:solidFill>
              <a:srgbClr val="00338D"/>
            </a:solidFill>
          </p:spPr>
          <p:txBody>
            <a:bodyPr lIns="664615" tIns="0" rIns="0" bIns="0" anchor="ct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Aft>
                  <a:spcPts val="277"/>
                </a:spcAft>
                <a:defRPr/>
              </a:pPr>
              <a:r>
                <a:rPr lang="ru-RU" sz="1292" dirty="0" err="1">
                  <a:solidFill>
                    <a:prstClr val="white"/>
                  </a:solidFill>
                  <a:latin typeface="Arial Narrow" panose="020B0606020202030204" pitchFamily="34" charset="0"/>
                </a:rPr>
                <a:t>Молиявий</a:t>
              </a:r>
              <a:r>
                <a:rPr lang="ru-RU" sz="1292" dirty="0">
                  <a:solidFill>
                    <a:prstClr val="white"/>
                  </a:solidFill>
                  <a:latin typeface="Arial Narrow" panose="020B0606020202030204" pitchFamily="34" charset="0"/>
                </a:rPr>
                <a:t> </a:t>
              </a:r>
              <a:r>
                <a:rPr lang="ru-RU" sz="1292" dirty="0" err="1">
                  <a:solidFill>
                    <a:prstClr val="white"/>
                  </a:solidFill>
                  <a:latin typeface="Arial Narrow" panose="020B0606020202030204" pitchFamily="34" charset="0"/>
                </a:rPr>
                <a:t>хавф-хатар</a:t>
              </a:r>
              <a:endParaRPr lang="ru-RU" sz="1292" dirty="0">
                <a:solidFill>
                  <a:prstClr val="white"/>
                </a:solidFill>
                <a:latin typeface="Arial Narrow" panose="020B0606020202030204" pitchFamily="34" charset="0"/>
              </a:endParaRPr>
            </a:p>
          </p:txBody>
        </p:sp>
        <p:sp>
          <p:nvSpPr>
            <p:cNvPr id="6" name="Rectangle 6"/>
            <p:cNvSpPr/>
            <p:nvPr/>
          </p:nvSpPr>
          <p:spPr>
            <a:xfrm>
              <a:off x="997600" y="2249314"/>
              <a:ext cx="2052659" cy="22644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16881" bIns="49846"/>
            <a:lstStyle/>
            <a:p>
              <a:pPr marL="158265" indent="-158265" defTabSz="703402">
                <a:spcBef>
                  <a:spcPts val="554"/>
                </a:spcBef>
                <a:buClr>
                  <a:srgbClr val="00338D"/>
                </a:buClr>
                <a:buSzPct val="100000"/>
                <a:buFont typeface="Arial" panose="020B0604020202020204" pitchFamily="34" charset="0"/>
                <a:buChar char="—"/>
                <a:defRPr/>
              </a:pPr>
              <a:r>
                <a:rPr lang="en-US" sz="1600" b="1" dirty="0">
                  <a:solidFill>
                    <a:schemeClr val="tx1"/>
                  </a:solidFill>
                  <a:latin typeface="Times New Roman" panose="02020603050405020304" pitchFamily="18" charset="0"/>
                  <a:cs typeface="Times New Roman" panose="02020603050405020304" pitchFamily="18" charset="0"/>
                </a:rPr>
                <a:t>A</a:t>
              </a:r>
              <a:r>
                <a:rPr lang="ru-RU" sz="1600" b="1" dirty="0" err="1">
                  <a:solidFill>
                    <a:schemeClr val="tx1"/>
                  </a:solidFill>
                  <a:latin typeface="Times New Roman" panose="02020603050405020304" pitchFamily="18" charset="0"/>
                  <a:cs typeface="Times New Roman" panose="02020603050405020304" pitchFamily="18" charset="0"/>
                </a:rPr>
                <a:t>соссиз</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имтиёзларни</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таъминлаб</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нархларни</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ошириб</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товарлар</a:t>
              </a:r>
              <a:r>
                <a:rPr lang="ru-RU" sz="1600" b="1" dirty="0">
                  <a:solidFill>
                    <a:schemeClr val="tx1"/>
                  </a:solidFill>
                  <a:latin typeface="Times New Roman" panose="02020603050405020304" pitchFamily="18" charset="0"/>
                  <a:cs typeface="Times New Roman" panose="02020603050405020304" pitchFamily="18" charset="0"/>
                </a:rPr>
                <a:t> / </a:t>
              </a:r>
              <a:r>
                <a:rPr lang="ru-RU" sz="1600" b="1" dirty="0" err="1">
                  <a:solidFill>
                    <a:schemeClr val="tx1"/>
                  </a:solidFill>
                  <a:latin typeface="Times New Roman" panose="02020603050405020304" pitchFamily="18" charset="0"/>
                  <a:cs typeface="Times New Roman" panose="02020603050405020304" pitchFamily="18" charset="0"/>
                </a:rPr>
                <a:t>хизматларни</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сотиб</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олиш</a:t>
              </a:r>
              <a:endParaRPr lang="ru-RU" sz="1600" b="1" dirty="0">
                <a:solidFill>
                  <a:schemeClr val="tx1"/>
                </a:solidFill>
                <a:latin typeface="Times New Roman" panose="02020603050405020304" pitchFamily="18" charset="0"/>
                <a:cs typeface="Times New Roman" panose="02020603050405020304" pitchFamily="18" charset="0"/>
              </a:endParaRPr>
            </a:p>
            <a:p>
              <a:pPr marL="158265" indent="-158265" defTabSz="703402">
                <a:spcBef>
                  <a:spcPts val="554"/>
                </a:spcBef>
                <a:buClr>
                  <a:srgbClr val="00338D"/>
                </a:buClr>
                <a:buSzPct val="100000"/>
                <a:buFont typeface="Arial" panose="020B0604020202020204" pitchFamily="34" charset="0"/>
                <a:buChar char="—"/>
                <a:defRPr/>
              </a:pPr>
              <a:r>
                <a:rPr lang="ru-RU" sz="1600" b="1" dirty="0" err="1">
                  <a:solidFill>
                    <a:schemeClr val="tx1"/>
                  </a:solidFill>
                  <a:latin typeface="Times New Roman" panose="02020603050405020304" pitchFamily="18" charset="0"/>
                  <a:cs typeface="Times New Roman" panose="02020603050405020304" pitchFamily="18" charset="0"/>
                </a:rPr>
                <a:t>Етказиб</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берилмаган</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товарлар</a:t>
              </a:r>
              <a:r>
                <a:rPr lang="ru-RU" sz="1600" b="1" dirty="0">
                  <a:solidFill>
                    <a:schemeClr val="tx1"/>
                  </a:solidFill>
                  <a:latin typeface="Times New Roman" panose="02020603050405020304" pitchFamily="18" charset="0"/>
                  <a:cs typeface="Times New Roman" panose="02020603050405020304" pitchFamily="18" charset="0"/>
                </a:rPr>
                <a:t> / </a:t>
              </a:r>
              <a:r>
                <a:rPr lang="ru-RU" sz="1600" b="1" dirty="0" err="1">
                  <a:solidFill>
                    <a:schemeClr val="tx1"/>
                  </a:solidFill>
                  <a:latin typeface="Times New Roman" panose="02020603050405020304" pitchFamily="18" charset="0"/>
                  <a:cs typeface="Times New Roman" panose="02020603050405020304" pitchFamily="18" charset="0"/>
                </a:rPr>
                <a:t>тасдиқланмаган</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хизматлар</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учун</a:t>
              </a:r>
              <a:r>
                <a:rPr lang="ru-RU" sz="1600" b="1" dirty="0">
                  <a:solidFill>
                    <a:schemeClr val="tx1"/>
                  </a:solidFill>
                  <a:latin typeface="Times New Roman" panose="02020603050405020304" pitchFamily="18" charset="0"/>
                  <a:cs typeface="Times New Roman" panose="02020603050405020304" pitchFamily="18" charset="0"/>
                </a:rPr>
                <a:t> </a:t>
              </a:r>
              <a:r>
                <a:rPr lang="uz-Cyrl-UZ" sz="1600" b="1" dirty="0">
                  <a:solidFill>
                    <a:schemeClr val="tx1"/>
                  </a:solidFill>
                  <a:latin typeface="Times New Roman" panose="02020603050405020304" pitchFamily="18" charset="0"/>
                  <a:cs typeface="Times New Roman" panose="02020603050405020304" pitchFamily="18" charset="0"/>
                </a:rPr>
                <a:t>давлат харидлари иштирокчиларига </a:t>
              </a:r>
              <a:r>
                <a:rPr lang="ru-RU" sz="1600" b="1" dirty="0" err="1">
                  <a:solidFill>
                    <a:schemeClr val="tx1"/>
                  </a:solidFill>
                  <a:latin typeface="Times New Roman" panose="02020603050405020304" pitchFamily="18" charset="0"/>
                  <a:cs typeface="Times New Roman" panose="02020603050405020304" pitchFamily="18" charset="0"/>
                </a:rPr>
                <a:t>тўловлар</a:t>
              </a:r>
              <a:r>
                <a:rPr lang="ru-RU" sz="1600" b="1" dirty="0">
                  <a:solidFill>
                    <a:schemeClr val="tx1"/>
                  </a:solidFill>
                  <a:latin typeface="Times New Roman" panose="02020603050405020304" pitchFamily="18" charset="0"/>
                  <a:cs typeface="Times New Roman" panose="02020603050405020304" pitchFamily="18" charset="0"/>
                </a:rPr>
                <a:t>.</a:t>
              </a:r>
            </a:p>
            <a:p>
              <a:pPr marL="158265" indent="-158265" defTabSz="703402">
                <a:spcBef>
                  <a:spcPts val="554"/>
                </a:spcBef>
                <a:buSzPct val="100000"/>
                <a:buFont typeface="Wingdings" panose="05000000000000000000" pitchFamily="2" charset="2"/>
                <a:buChar char="§"/>
                <a:defRPr/>
              </a:pPr>
              <a:endParaRPr lang="ru-RU" sz="1200" dirty="0">
                <a:solidFill>
                  <a:srgbClr val="76DBF4"/>
                </a:solidFill>
                <a:latin typeface="Times New Roman" panose="02020603050405020304" pitchFamily="18" charset="0"/>
                <a:cs typeface="Times New Roman" panose="02020603050405020304" pitchFamily="18" charset="0"/>
              </a:endParaRPr>
            </a:p>
          </p:txBody>
        </p:sp>
        <p:sp>
          <p:nvSpPr>
            <p:cNvPr id="7" name="Text Placeholder 6"/>
            <p:cNvSpPr txBox="1">
              <a:spLocks/>
            </p:cNvSpPr>
            <p:nvPr/>
          </p:nvSpPr>
          <p:spPr>
            <a:xfrm>
              <a:off x="3151518" y="1415214"/>
              <a:ext cx="2008036" cy="790115"/>
            </a:xfrm>
            <a:prstGeom prst="rect">
              <a:avLst/>
            </a:prstGeom>
            <a:solidFill>
              <a:srgbClr val="005EB8"/>
            </a:solidFill>
          </p:spPr>
          <p:txBody>
            <a:bodyPr lIns="731077" tIns="0" rIns="0" bIns="0" anchor="ct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Aft>
                  <a:spcPts val="277"/>
                </a:spcAft>
                <a:defRPr/>
              </a:pPr>
              <a:r>
                <a:rPr lang="ru-RU" sz="1292" dirty="0" err="1">
                  <a:solidFill>
                    <a:prstClr val="white"/>
                  </a:solidFill>
                  <a:latin typeface="Arial Narrow" panose="020B0606020202030204" pitchFamily="34" charset="0"/>
                </a:rPr>
                <a:t>Ҳуқуқий</a:t>
              </a:r>
              <a:r>
                <a:rPr lang="ru-RU" sz="1292" dirty="0">
                  <a:solidFill>
                    <a:prstClr val="white"/>
                  </a:solidFill>
                  <a:latin typeface="Arial Narrow" panose="020B0606020202030204" pitchFamily="34" charset="0"/>
                </a:rPr>
                <a:t> </a:t>
              </a:r>
              <a:r>
                <a:rPr lang="ru-RU" sz="1292" dirty="0" err="1">
                  <a:solidFill>
                    <a:prstClr val="white"/>
                  </a:solidFill>
                  <a:latin typeface="Arial Narrow" panose="020B0606020202030204" pitchFamily="34" charset="0"/>
                </a:rPr>
                <a:t>хавф-хатарлар</a:t>
              </a:r>
              <a:endParaRPr lang="ru-RU" sz="1292" dirty="0">
                <a:solidFill>
                  <a:prstClr val="white"/>
                </a:solidFill>
                <a:latin typeface="Arial Narrow" panose="020B0606020202030204" pitchFamily="34" charset="0"/>
              </a:endParaRPr>
            </a:p>
          </p:txBody>
        </p:sp>
        <p:sp>
          <p:nvSpPr>
            <p:cNvPr id="8" name="Rectangle 19"/>
            <p:cNvSpPr/>
            <p:nvPr/>
          </p:nvSpPr>
          <p:spPr>
            <a:xfrm>
              <a:off x="3081152" y="2259089"/>
              <a:ext cx="2004603" cy="22546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16881" bIns="49846"/>
            <a:lstStyle/>
            <a:p>
              <a:pPr marL="158265" indent="-158265" defTabSz="703402">
                <a:spcBef>
                  <a:spcPts val="554"/>
                </a:spcBef>
                <a:buClr>
                  <a:srgbClr val="00338D"/>
                </a:buClr>
                <a:buSzPct val="100000"/>
                <a:buFont typeface="Arial" panose="020B0604020202020204" pitchFamily="34" charset="0"/>
                <a:buChar char="—"/>
                <a:defRPr/>
              </a:pPr>
              <a:r>
                <a:rPr lang="ru-RU" sz="1600" b="1" dirty="0" err="1">
                  <a:solidFill>
                    <a:schemeClr val="tx1"/>
                  </a:solidFill>
                  <a:latin typeface="Times New Roman" panose="02020603050405020304" pitchFamily="18" charset="0"/>
                  <a:cs typeface="Times New Roman" panose="02020603050405020304" pitchFamily="18" charset="0"/>
                </a:rPr>
                <a:t>Қонун</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бузилганлиги</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ҳолати</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бўйича</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ташкилотнинг</a:t>
              </a:r>
              <a:r>
                <a:rPr lang="ru-RU" sz="1600" b="1" dirty="0">
                  <a:solidFill>
                    <a:schemeClr val="tx1"/>
                  </a:solidFill>
                  <a:latin typeface="Times New Roman" panose="02020603050405020304" pitchFamily="18" charset="0"/>
                  <a:cs typeface="Times New Roman" panose="02020603050405020304" pitchFamily="18" charset="0"/>
                </a:rPr>
                <a:t> суд </a:t>
              </a:r>
              <a:r>
                <a:rPr lang="ru-RU" sz="1600" b="1" dirty="0" err="1">
                  <a:solidFill>
                    <a:schemeClr val="tx1"/>
                  </a:solidFill>
                  <a:latin typeface="Times New Roman" panose="02020603050405020304" pitchFamily="18" charset="0"/>
                  <a:cs typeface="Times New Roman" panose="02020603050405020304" pitchFamily="18" charset="0"/>
                </a:rPr>
                <a:t>жараёнига</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жалб</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қилиниши</a:t>
              </a:r>
              <a:endParaRPr lang="ru-RU" sz="1600" b="1" dirty="0">
                <a:solidFill>
                  <a:schemeClr val="tx1"/>
                </a:solidFill>
                <a:latin typeface="Times New Roman" panose="02020603050405020304" pitchFamily="18" charset="0"/>
                <a:cs typeface="Times New Roman" panose="02020603050405020304" pitchFamily="18" charset="0"/>
              </a:endParaRPr>
            </a:p>
            <a:p>
              <a:pPr marL="158265" indent="-158265" defTabSz="703402">
                <a:spcBef>
                  <a:spcPts val="554"/>
                </a:spcBef>
                <a:buClr>
                  <a:srgbClr val="00338D"/>
                </a:buClr>
                <a:buSzPct val="100000"/>
                <a:buFont typeface="Arial" panose="020B0604020202020204" pitchFamily="34" charset="0"/>
                <a:buChar char="—"/>
                <a:defRPr/>
              </a:pPr>
              <a:r>
                <a:rPr lang="ru-RU" sz="1600" b="1" dirty="0">
                  <a:solidFill>
                    <a:schemeClr val="tx1"/>
                  </a:solidFill>
                  <a:latin typeface="Times New Roman" panose="02020603050405020304" pitchFamily="18" charset="0"/>
                  <a:cs typeface="Times New Roman" panose="02020603050405020304" pitchFamily="18" charset="0"/>
                </a:rPr>
                <a:t>Давлат </a:t>
              </a:r>
              <a:r>
                <a:rPr lang="ru-RU" sz="1600" b="1" dirty="0" err="1">
                  <a:solidFill>
                    <a:schemeClr val="tx1"/>
                  </a:solidFill>
                  <a:latin typeface="Times New Roman" panose="02020603050405020304" pitchFamily="18" charset="0"/>
                  <a:cs typeface="Times New Roman" panose="02020603050405020304" pitchFamily="18" charset="0"/>
                </a:rPr>
                <a:t>манфаатларини</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бузиш</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ёки</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битимларнинг</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қонунийлигига</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қарши</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кураш</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кўринишидаги</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оқибатлар</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9" name="Text Placeholder 5"/>
            <p:cNvSpPr txBox="1">
              <a:spLocks/>
            </p:cNvSpPr>
            <p:nvPr/>
          </p:nvSpPr>
          <p:spPr>
            <a:xfrm>
              <a:off x="5302005" y="1411955"/>
              <a:ext cx="1980575" cy="783598"/>
            </a:xfrm>
            <a:prstGeom prst="rect">
              <a:avLst/>
            </a:prstGeom>
            <a:solidFill>
              <a:srgbClr val="0091DA"/>
            </a:solidFill>
          </p:spPr>
          <p:txBody>
            <a:bodyPr lIns="664615" tIns="0" rIns="0" bIns="0" anchor="ct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Aft>
                  <a:spcPts val="277"/>
                </a:spcAft>
                <a:defRPr/>
              </a:pPr>
              <a:r>
                <a:rPr lang="ru-RU" sz="1292" dirty="0" err="1">
                  <a:solidFill>
                    <a:prstClr val="white"/>
                  </a:solidFill>
                  <a:latin typeface="Arial Narrow" panose="020B0606020202030204" pitchFamily="34" charset="0"/>
                </a:rPr>
                <a:t>Стратегик</a:t>
              </a:r>
              <a:r>
                <a:rPr lang="ru-RU" sz="1292" dirty="0">
                  <a:solidFill>
                    <a:prstClr val="white"/>
                  </a:solidFill>
                  <a:latin typeface="Arial Narrow" panose="020B0606020202030204" pitchFamily="34" charset="0"/>
                </a:rPr>
                <a:t> </a:t>
              </a:r>
              <a:br>
                <a:rPr lang="en-US" sz="1292" dirty="0">
                  <a:solidFill>
                    <a:prstClr val="white"/>
                  </a:solidFill>
                  <a:latin typeface="Arial Narrow" panose="020B0606020202030204" pitchFamily="34" charset="0"/>
                </a:rPr>
              </a:br>
              <a:r>
                <a:rPr lang="ru-RU" sz="1292" dirty="0" err="1">
                  <a:solidFill>
                    <a:prstClr val="white"/>
                  </a:solidFill>
                  <a:latin typeface="Arial Narrow" panose="020B0606020202030204" pitchFamily="34" charset="0"/>
                </a:rPr>
                <a:t>хавф-хатарлар</a:t>
              </a:r>
              <a:endParaRPr lang="ru-RU" sz="1292" dirty="0">
                <a:solidFill>
                  <a:prstClr val="white"/>
                </a:solidFill>
                <a:latin typeface="Arial Narrow" panose="020B0606020202030204" pitchFamily="34" charset="0"/>
              </a:endParaRPr>
            </a:p>
          </p:txBody>
        </p:sp>
        <p:sp>
          <p:nvSpPr>
            <p:cNvPr id="10" name="Rectangle 33"/>
            <p:cNvSpPr/>
            <p:nvPr/>
          </p:nvSpPr>
          <p:spPr>
            <a:xfrm>
              <a:off x="5296855" y="2247685"/>
              <a:ext cx="1994306" cy="19027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16881" bIns="49846"/>
            <a:lstStyle/>
            <a:p>
              <a:pPr marL="158265" indent="-158265" defTabSz="703402">
                <a:spcBef>
                  <a:spcPts val="554"/>
                </a:spcBef>
                <a:buClr>
                  <a:srgbClr val="00338D"/>
                </a:buClr>
                <a:buSzPct val="100000"/>
                <a:buFont typeface="Arial" panose="020B0604020202020204" pitchFamily="34" charset="0"/>
                <a:buChar char="—"/>
                <a:defRPr/>
              </a:pPr>
              <a:r>
                <a:rPr lang="ru-RU" sz="1600" b="1" dirty="0" err="1">
                  <a:solidFill>
                    <a:schemeClr val="tx1"/>
                  </a:solidFill>
                  <a:latin typeface="Times New Roman" panose="02020603050405020304" pitchFamily="18" charset="0"/>
                  <a:cs typeface="Times New Roman" panose="02020603050405020304" pitchFamily="18" charset="0"/>
                </a:rPr>
                <a:t>Ёмон</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хизматларнинг</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натижасида</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нотўғри</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қарорлар</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қабул</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қилиш</a:t>
              </a:r>
              <a:endParaRPr lang="ru-RU" sz="1600" b="1" dirty="0">
                <a:solidFill>
                  <a:schemeClr val="tx1"/>
                </a:solidFill>
                <a:latin typeface="Times New Roman" panose="02020603050405020304" pitchFamily="18" charset="0"/>
                <a:cs typeface="Times New Roman" panose="02020603050405020304" pitchFamily="18" charset="0"/>
              </a:endParaRPr>
            </a:p>
            <a:p>
              <a:pPr marL="158265" indent="-158265" defTabSz="703402">
                <a:spcBef>
                  <a:spcPts val="554"/>
                </a:spcBef>
                <a:buClr>
                  <a:srgbClr val="00338D"/>
                </a:buClr>
                <a:buSzPct val="100000"/>
                <a:buFont typeface="Arial" panose="020B0604020202020204" pitchFamily="34" charset="0"/>
                <a:buChar char="—"/>
                <a:defRPr/>
              </a:pPr>
              <a:r>
                <a:rPr lang="ru-RU" sz="1600" b="1" dirty="0" err="1">
                  <a:solidFill>
                    <a:schemeClr val="tx1"/>
                  </a:solidFill>
                  <a:latin typeface="Times New Roman" panose="02020603050405020304" pitchFamily="18" charset="0"/>
                  <a:cs typeface="Times New Roman" panose="02020603050405020304" pitchFamily="18" charset="0"/>
                </a:rPr>
                <a:t>Стратегик</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мақсадларга</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эриша</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олмаслик</a:t>
              </a:r>
              <a:endParaRPr lang="ru-RU" sz="1600" b="1" dirty="0">
                <a:solidFill>
                  <a:schemeClr val="tx1"/>
                </a:solidFill>
                <a:latin typeface="Times New Roman" panose="02020603050405020304" pitchFamily="18" charset="0"/>
                <a:cs typeface="Times New Roman" panose="02020603050405020304" pitchFamily="18" charset="0"/>
              </a:endParaRPr>
            </a:p>
            <a:p>
              <a:pPr marL="158265" indent="-158265" defTabSz="703402">
                <a:spcBef>
                  <a:spcPts val="554"/>
                </a:spcBef>
                <a:buSzPct val="100000"/>
                <a:buFont typeface="Wingdings" panose="05000000000000000000" pitchFamily="2" charset="2"/>
                <a:buChar char="§"/>
                <a:defRPr/>
              </a:pPr>
              <a:endParaRPr lang="ru-RU" sz="1200" b="1" dirty="0">
                <a:solidFill>
                  <a:schemeClr val="tx1"/>
                </a:solidFill>
                <a:latin typeface="Times New Roman" panose="02020603050405020304" pitchFamily="18" charset="0"/>
                <a:cs typeface="Times New Roman" panose="02020603050405020304" pitchFamily="18" charset="0"/>
              </a:endParaRPr>
            </a:p>
            <a:p>
              <a:pPr marL="158265" indent="-158265" defTabSz="703402">
                <a:spcBef>
                  <a:spcPts val="554"/>
                </a:spcBef>
                <a:buSzPct val="100000"/>
                <a:buFont typeface="Wingdings" panose="05000000000000000000" pitchFamily="2" charset="2"/>
                <a:buChar char="§"/>
                <a:defRPr/>
              </a:pPr>
              <a:endParaRPr lang="ru-RU" sz="1200" dirty="0">
                <a:solidFill>
                  <a:srgbClr val="76DBF4"/>
                </a:solidFill>
                <a:latin typeface="Times New Roman" panose="02020603050405020304" pitchFamily="18" charset="0"/>
                <a:cs typeface="Times New Roman" panose="02020603050405020304" pitchFamily="18" charset="0"/>
              </a:endParaRPr>
            </a:p>
          </p:txBody>
        </p:sp>
        <p:sp>
          <p:nvSpPr>
            <p:cNvPr id="8205" name="Text Placeholder 7"/>
            <p:cNvSpPr txBox="1">
              <a:spLocks/>
            </p:cNvSpPr>
            <p:nvPr/>
          </p:nvSpPr>
          <p:spPr bwMode="auto">
            <a:xfrm>
              <a:off x="7408402" y="1405439"/>
              <a:ext cx="2008648" cy="783112"/>
            </a:xfrm>
            <a:prstGeom prst="rect">
              <a:avLst/>
            </a:prstGeom>
            <a:solidFill>
              <a:srgbClr val="6D207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98154" tIns="0" rIns="0" bIns="0" anchor="ctr"/>
            <a:lstStyle>
              <a:lvl1pPr>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215900" indent="-21590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358775" indent="-142875">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574675" indent="-21590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1031875" indent="-2159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1489075" indent="-2159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1946275" indent="-2159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2403475" indent="-2159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fontAlgn="base">
                <a:lnSpc>
                  <a:spcPct val="80000"/>
                </a:lnSpc>
                <a:spcBef>
                  <a:spcPct val="0"/>
                </a:spcBef>
                <a:spcAft>
                  <a:spcPts val="275"/>
                </a:spcAft>
                <a:buClrTx/>
                <a:buSzTx/>
                <a:buFontTx/>
                <a:buNone/>
              </a:pPr>
              <a:r>
                <a:rPr lang="ru-RU" altLang="ru-RU" sz="1200" b="1">
                  <a:solidFill>
                    <a:prstClr val="white"/>
                  </a:solidFill>
                  <a:latin typeface="Times New Roman" panose="02020603050405020304" pitchFamily="18" charset="0"/>
                  <a:cs typeface="Times New Roman" panose="02020603050405020304" pitchFamily="18" charset="0"/>
                </a:rPr>
                <a:t>Репутацион хавф-хатарлар</a:t>
              </a:r>
            </a:p>
          </p:txBody>
        </p:sp>
        <p:sp>
          <p:nvSpPr>
            <p:cNvPr id="12" name="Rectangle 51"/>
            <p:cNvSpPr/>
            <p:nvPr/>
          </p:nvSpPr>
          <p:spPr>
            <a:xfrm>
              <a:off x="7414732" y="2239539"/>
              <a:ext cx="2002888" cy="19109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16881" bIns="49846"/>
            <a:lstStyle/>
            <a:p>
              <a:pPr marL="158265" indent="-158265" defTabSz="703402">
                <a:spcBef>
                  <a:spcPts val="554"/>
                </a:spcBef>
                <a:buClr>
                  <a:srgbClr val="00338D"/>
                </a:buClr>
                <a:buSzPct val="100000"/>
                <a:buFont typeface="Arial" panose="020B0604020202020204" pitchFamily="34" charset="0"/>
                <a:buChar char="—"/>
                <a:defRPr/>
              </a:pPr>
              <a:r>
                <a:rPr lang="ru-RU" sz="1600" b="1" dirty="0" err="1">
                  <a:solidFill>
                    <a:schemeClr val="tx1"/>
                  </a:solidFill>
                  <a:latin typeface="Times New Roman" panose="02020603050405020304" pitchFamily="18" charset="0"/>
                  <a:cs typeface="Times New Roman" panose="02020603050405020304" pitchFamily="18" charset="0"/>
                </a:rPr>
                <a:t>Қарама-қарши</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томонлар</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фуқаролар</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ва</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жамият</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томонидан</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манфаатлар</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тўқнашуви</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оқибатларида</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ташкилотга</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бўлган</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муносабатини</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err="1">
                  <a:solidFill>
                    <a:schemeClr val="tx1"/>
                  </a:solidFill>
                  <a:latin typeface="Times New Roman" panose="02020603050405020304" pitchFamily="18" charset="0"/>
                  <a:cs typeface="Times New Roman" panose="02020603050405020304" pitchFamily="18" charset="0"/>
                </a:rPr>
                <a:t>пасайиши</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3" name="Flowchart: Alternate Process 58"/>
            <p:cNvSpPr/>
            <p:nvPr/>
          </p:nvSpPr>
          <p:spPr>
            <a:xfrm>
              <a:off x="1018195" y="4613141"/>
              <a:ext cx="8399425" cy="519683"/>
            </a:xfrm>
            <a:prstGeom prst="flowChartAlternateProcess">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anchor="ctr"/>
            <a:lstStyle/>
            <a:p>
              <a:pPr algn="ctr">
                <a:defRPr/>
              </a:pPr>
              <a:r>
                <a:rPr lang="ru-RU" sz="3323" dirty="0">
                  <a:solidFill>
                    <a:prstClr val="black"/>
                  </a:solidFill>
                </a:rPr>
                <a:t>ЗАРАР</a:t>
              </a:r>
              <a:endParaRPr lang="en-US" sz="3323" dirty="0">
                <a:solidFill>
                  <a:prstClr val="black"/>
                </a:solidFill>
              </a:endParaRPr>
            </a:p>
          </p:txBody>
        </p:sp>
        <p:grpSp>
          <p:nvGrpSpPr>
            <p:cNvPr id="14" name="Group 798"/>
            <p:cNvGrpSpPr/>
            <p:nvPr/>
          </p:nvGrpSpPr>
          <p:grpSpPr>
            <a:xfrm>
              <a:off x="1103116" y="1562100"/>
              <a:ext cx="465138" cy="393700"/>
              <a:chOff x="10242551" y="2506663"/>
              <a:chExt cx="465138" cy="393700"/>
            </a:xfrm>
            <a:solidFill>
              <a:schemeClr val="bg1"/>
            </a:solidFill>
          </p:grpSpPr>
          <p:sp>
            <p:nvSpPr>
              <p:cNvPr id="26" name="Freeform 521"/>
              <p:cNvSpPr>
                <a:spLocks/>
              </p:cNvSpPr>
              <p:nvPr/>
            </p:nvSpPr>
            <p:spPr bwMode="auto">
              <a:xfrm>
                <a:off x="10452101" y="2506663"/>
                <a:ext cx="255588" cy="103188"/>
              </a:xfrm>
              <a:custGeom>
                <a:avLst/>
                <a:gdLst>
                  <a:gd name="T0" fmla="*/ 87 w 87"/>
                  <a:gd name="T1" fmla="*/ 15 h 35"/>
                  <a:gd name="T2" fmla="*/ 84 w 87"/>
                  <a:gd name="T3" fmla="*/ 9 h 35"/>
                  <a:gd name="T4" fmla="*/ 74 w 87"/>
                  <a:gd name="T5" fmla="*/ 3 h 35"/>
                  <a:gd name="T6" fmla="*/ 61 w 87"/>
                  <a:gd name="T7" fmla="*/ 1 h 35"/>
                  <a:gd name="T8" fmla="*/ 34 w 87"/>
                  <a:gd name="T9" fmla="*/ 4 h 35"/>
                  <a:gd name="T10" fmla="*/ 9 w 87"/>
                  <a:gd name="T11" fmla="*/ 15 h 35"/>
                  <a:gd name="T12" fmla="*/ 3 w 87"/>
                  <a:gd name="T13" fmla="*/ 21 h 35"/>
                  <a:gd name="T14" fmla="*/ 1 w 87"/>
                  <a:gd name="T15" fmla="*/ 24 h 35"/>
                  <a:gd name="T16" fmla="*/ 0 w 87"/>
                  <a:gd name="T17" fmla="*/ 29 h 35"/>
                  <a:gd name="T18" fmla="*/ 1 w 87"/>
                  <a:gd name="T19" fmla="*/ 35 h 35"/>
                  <a:gd name="T20" fmla="*/ 4 w 87"/>
                  <a:gd name="T21" fmla="*/ 25 h 35"/>
                  <a:gd name="T22" fmla="*/ 4 w 87"/>
                  <a:gd name="T23" fmla="*/ 24 h 35"/>
                  <a:gd name="T24" fmla="*/ 13 w 87"/>
                  <a:gd name="T25" fmla="*/ 16 h 35"/>
                  <a:gd name="T26" fmla="*/ 38 w 87"/>
                  <a:gd name="T27" fmla="*/ 6 h 35"/>
                  <a:gd name="T28" fmla="*/ 66 w 87"/>
                  <a:gd name="T29" fmla="*/ 5 h 35"/>
                  <a:gd name="T30" fmla="*/ 87 w 87"/>
                  <a:gd name="T3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35">
                    <a:moveTo>
                      <a:pt x="87" y="15"/>
                    </a:moveTo>
                    <a:cubicBezTo>
                      <a:pt x="86" y="13"/>
                      <a:pt x="86" y="11"/>
                      <a:pt x="84" y="9"/>
                    </a:cubicBezTo>
                    <a:cubicBezTo>
                      <a:pt x="82" y="6"/>
                      <a:pt x="78" y="4"/>
                      <a:pt x="74" y="3"/>
                    </a:cubicBezTo>
                    <a:cubicBezTo>
                      <a:pt x="70" y="2"/>
                      <a:pt x="66" y="1"/>
                      <a:pt x="61" y="1"/>
                    </a:cubicBezTo>
                    <a:cubicBezTo>
                      <a:pt x="52" y="0"/>
                      <a:pt x="42" y="1"/>
                      <a:pt x="34" y="4"/>
                    </a:cubicBezTo>
                    <a:cubicBezTo>
                      <a:pt x="25" y="6"/>
                      <a:pt x="16" y="10"/>
                      <a:pt x="9" y="15"/>
                    </a:cubicBezTo>
                    <a:cubicBezTo>
                      <a:pt x="7" y="17"/>
                      <a:pt x="5" y="19"/>
                      <a:pt x="3" y="21"/>
                    </a:cubicBezTo>
                    <a:cubicBezTo>
                      <a:pt x="3" y="22"/>
                      <a:pt x="2" y="23"/>
                      <a:pt x="1" y="24"/>
                    </a:cubicBezTo>
                    <a:cubicBezTo>
                      <a:pt x="1" y="26"/>
                      <a:pt x="0" y="28"/>
                      <a:pt x="0" y="29"/>
                    </a:cubicBezTo>
                    <a:cubicBezTo>
                      <a:pt x="0" y="31"/>
                      <a:pt x="1" y="33"/>
                      <a:pt x="1" y="35"/>
                    </a:cubicBezTo>
                    <a:cubicBezTo>
                      <a:pt x="0" y="32"/>
                      <a:pt x="2" y="28"/>
                      <a:pt x="4" y="25"/>
                    </a:cubicBezTo>
                    <a:cubicBezTo>
                      <a:pt x="4" y="24"/>
                      <a:pt x="4" y="24"/>
                      <a:pt x="4" y="24"/>
                    </a:cubicBezTo>
                    <a:cubicBezTo>
                      <a:pt x="7" y="21"/>
                      <a:pt x="10" y="19"/>
                      <a:pt x="13" y="16"/>
                    </a:cubicBezTo>
                    <a:cubicBezTo>
                      <a:pt x="21" y="12"/>
                      <a:pt x="29" y="8"/>
                      <a:pt x="38" y="6"/>
                    </a:cubicBezTo>
                    <a:cubicBezTo>
                      <a:pt x="47" y="4"/>
                      <a:pt x="57" y="3"/>
                      <a:pt x="66" y="5"/>
                    </a:cubicBezTo>
                    <a:cubicBezTo>
                      <a:pt x="74" y="5"/>
                      <a:pt x="84" y="8"/>
                      <a:pt x="87"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84406" tIns="42203" rIns="84406" bIns="42203"/>
              <a:lstStyle/>
              <a:p>
                <a:pPr>
                  <a:defRPr/>
                </a:pPr>
                <a:endParaRPr lang="en-US" sz="1754" dirty="0">
                  <a:solidFill>
                    <a:prstClr val="white"/>
                  </a:solidFill>
                </a:endParaRPr>
              </a:p>
            </p:txBody>
          </p:sp>
          <p:sp>
            <p:nvSpPr>
              <p:cNvPr id="27" name="Freeform 522"/>
              <p:cNvSpPr>
                <a:spLocks noEditPoints="1"/>
              </p:cNvSpPr>
              <p:nvPr/>
            </p:nvSpPr>
            <p:spPr bwMode="auto">
              <a:xfrm>
                <a:off x="10456863" y="2527300"/>
                <a:ext cx="250825" cy="127000"/>
              </a:xfrm>
              <a:custGeom>
                <a:avLst/>
                <a:gdLst>
                  <a:gd name="T0" fmla="*/ 83 w 85"/>
                  <a:gd name="T1" fmla="*/ 20 h 43"/>
                  <a:gd name="T2" fmla="*/ 66 w 85"/>
                  <a:gd name="T3" fmla="*/ 1 h 43"/>
                  <a:gd name="T4" fmla="*/ 14 w 85"/>
                  <a:gd name="T5" fmla="*/ 12 h 43"/>
                  <a:gd name="T6" fmla="*/ 1 w 85"/>
                  <a:gd name="T7" fmla="*/ 25 h 43"/>
                  <a:gd name="T8" fmla="*/ 10 w 85"/>
                  <a:gd name="T9" fmla="*/ 39 h 43"/>
                  <a:gd name="T10" fmla="*/ 49 w 85"/>
                  <a:gd name="T11" fmla="*/ 40 h 43"/>
                  <a:gd name="T12" fmla="*/ 82 w 85"/>
                  <a:gd name="T13" fmla="*/ 22 h 43"/>
                  <a:gd name="T14" fmla="*/ 24 w 85"/>
                  <a:gd name="T15" fmla="*/ 23 h 43"/>
                  <a:gd name="T16" fmla="*/ 25 w 85"/>
                  <a:gd name="T17" fmla="*/ 25 h 43"/>
                  <a:gd name="T18" fmla="*/ 29 w 85"/>
                  <a:gd name="T19" fmla="*/ 24 h 43"/>
                  <a:gd name="T20" fmla="*/ 37 w 85"/>
                  <a:gd name="T21" fmla="*/ 22 h 43"/>
                  <a:gd name="T22" fmla="*/ 48 w 85"/>
                  <a:gd name="T23" fmla="*/ 16 h 43"/>
                  <a:gd name="T24" fmla="*/ 58 w 85"/>
                  <a:gd name="T25" fmla="*/ 12 h 43"/>
                  <a:gd name="T26" fmla="*/ 69 w 85"/>
                  <a:gd name="T27" fmla="*/ 12 h 43"/>
                  <a:gd name="T28" fmla="*/ 73 w 85"/>
                  <a:gd name="T29" fmla="*/ 17 h 43"/>
                  <a:gd name="T30" fmla="*/ 73 w 85"/>
                  <a:gd name="T31" fmla="*/ 22 h 43"/>
                  <a:gd name="T32" fmla="*/ 73 w 85"/>
                  <a:gd name="T33" fmla="*/ 23 h 43"/>
                  <a:gd name="T34" fmla="*/ 68 w 85"/>
                  <a:gd name="T35" fmla="*/ 24 h 43"/>
                  <a:gd name="T36" fmla="*/ 67 w 85"/>
                  <a:gd name="T37" fmla="*/ 24 h 43"/>
                  <a:gd name="T38" fmla="*/ 65 w 85"/>
                  <a:gd name="T39" fmla="*/ 26 h 43"/>
                  <a:gd name="T40" fmla="*/ 53 w 85"/>
                  <a:gd name="T41" fmla="*/ 30 h 43"/>
                  <a:gd name="T42" fmla="*/ 45 w 85"/>
                  <a:gd name="T43" fmla="*/ 30 h 43"/>
                  <a:gd name="T44" fmla="*/ 47 w 85"/>
                  <a:gd name="T45" fmla="*/ 27 h 43"/>
                  <a:gd name="T46" fmla="*/ 48 w 85"/>
                  <a:gd name="T47" fmla="*/ 25 h 43"/>
                  <a:gd name="T48" fmla="*/ 50 w 85"/>
                  <a:gd name="T49" fmla="*/ 24 h 43"/>
                  <a:gd name="T50" fmla="*/ 59 w 85"/>
                  <a:gd name="T51" fmla="*/ 23 h 43"/>
                  <a:gd name="T52" fmla="*/ 61 w 85"/>
                  <a:gd name="T53" fmla="*/ 22 h 43"/>
                  <a:gd name="T54" fmla="*/ 61 w 85"/>
                  <a:gd name="T55" fmla="*/ 20 h 43"/>
                  <a:gd name="T56" fmla="*/ 57 w 85"/>
                  <a:gd name="T57" fmla="*/ 20 h 43"/>
                  <a:gd name="T58" fmla="*/ 49 w 85"/>
                  <a:gd name="T59" fmla="*/ 22 h 43"/>
                  <a:gd name="T60" fmla="*/ 38 w 85"/>
                  <a:gd name="T61" fmla="*/ 29 h 43"/>
                  <a:gd name="T62" fmla="*/ 25 w 85"/>
                  <a:gd name="T63" fmla="*/ 32 h 43"/>
                  <a:gd name="T64" fmla="*/ 15 w 85"/>
                  <a:gd name="T65" fmla="*/ 28 h 43"/>
                  <a:gd name="T66" fmla="*/ 10 w 85"/>
                  <a:gd name="T67" fmla="*/ 27 h 43"/>
                  <a:gd name="T68" fmla="*/ 12 w 85"/>
                  <a:gd name="T69" fmla="*/ 22 h 43"/>
                  <a:gd name="T70" fmla="*/ 13 w 85"/>
                  <a:gd name="T71" fmla="*/ 21 h 43"/>
                  <a:gd name="T72" fmla="*/ 18 w 85"/>
                  <a:gd name="T73" fmla="*/ 20 h 43"/>
                  <a:gd name="T74" fmla="*/ 18 w 85"/>
                  <a:gd name="T75" fmla="*/ 20 h 43"/>
                  <a:gd name="T76" fmla="*/ 24 w 85"/>
                  <a:gd name="T77" fmla="*/ 15 h 43"/>
                  <a:gd name="T78" fmla="*/ 31 w 85"/>
                  <a:gd name="T79" fmla="*/ 14 h 43"/>
                  <a:gd name="T80" fmla="*/ 40 w 85"/>
                  <a:gd name="T81" fmla="*/ 14 h 43"/>
                  <a:gd name="T82" fmla="*/ 40 w 85"/>
                  <a:gd name="T83" fmla="*/ 16 h 43"/>
                  <a:gd name="T84" fmla="*/ 38 w 85"/>
                  <a:gd name="T85" fmla="*/ 20 h 43"/>
                  <a:gd name="T86" fmla="*/ 35 w 85"/>
                  <a:gd name="T87" fmla="*/ 21 h 43"/>
                  <a:gd name="T88" fmla="*/ 26 w 85"/>
                  <a:gd name="T89" fmla="*/ 22 h 43"/>
                  <a:gd name="T90" fmla="*/ 24 w 85"/>
                  <a:gd name="T91"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 h="43">
                    <a:moveTo>
                      <a:pt x="82" y="22"/>
                    </a:moveTo>
                    <a:cubicBezTo>
                      <a:pt x="82" y="21"/>
                      <a:pt x="83" y="21"/>
                      <a:pt x="83" y="20"/>
                    </a:cubicBezTo>
                    <a:cubicBezTo>
                      <a:pt x="85" y="17"/>
                      <a:pt x="85" y="14"/>
                      <a:pt x="84" y="12"/>
                    </a:cubicBezTo>
                    <a:cubicBezTo>
                      <a:pt x="83" y="5"/>
                      <a:pt x="74" y="2"/>
                      <a:pt x="66" y="1"/>
                    </a:cubicBezTo>
                    <a:cubicBezTo>
                      <a:pt x="57" y="0"/>
                      <a:pt x="48" y="0"/>
                      <a:pt x="39" y="2"/>
                    </a:cubicBezTo>
                    <a:cubicBezTo>
                      <a:pt x="31" y="4"/>
                      <a:pt x="22" y="7"/>
                      <a:pt x="14" y="12"/>
                    </a:cubicBezTo>
                    <a:cubicBezTo>
                      <a:pt x="10" y="14"/>
                      <a:pt x="6" y="17"/>
                      <a:pt x="4" y="20"/>
                    </a:cubicBezTo>
                    <a:cubicBezTo>
                      <a:pt x="3" y="22"/>
                      <a:pt x="2" y="23"/>
                      <a:pt x="1" y="25"/>
                    </a:cubicBezTo>
                    <a:cubicBezTo>
                      <a:pt x="0" y="28"/>
                      <a:pt x="0" y="31"/>
                      <a:pt x="2" y="33"/>
                    </a:cubicBezTo>
                    <a:cubicBezTo>
                      <a:pt x="3" y="36"/>
                      <a:pt x="6" y="38"/>
                      <a:pt x="10" y="39"/>
                    </a:cubicBezTo>
                    <a:cubicBezTo>
                      <a:pt x="13" y="41"/>
                      <a:pt x="18" y="42"/>
                      <a:pt x="22" y="42"/>
                    </a:cubicBezTo>
                    <a:cubicBezTo>
                      <a:pt x="31" y="43"/>
                      <a:pt x="40" y="42"/>
                      <a:pt x="49" y="40"/>
                    </a:cubicBezTo>
                    <a:cubicBezTo>
                      <a:pt x="58" y="38"/>
                      <a:pt x="66" y="34"/>
                      <a:pt x="74" y="30"/>
                    </a:cubicBezTo>
                    <a:cubicBezTo>
                      <a:pt x="77" y="28"/>
                      <a:pt x="80" y="25"/>
                      <a:pt x="82" y="22"/>
                    </a:cubicBezTo>
                    <a:moveTo>
                      <a:pt x="24" y="23"/>
                    </a:moveTo>
                    <a:cubicBezTo>
                      <a:pt x="24" y="23"/>
                      <a:pt x="24" y="23"/>
                      <a:pt x="24" y="23"/>
                    </a:cubicBezTo>
                    <a:cubicBezTo>
                      <a:pt x="24" y="23"/>
                      <a:pt x="24" y="23"/>
                      <a:pt x="24" y="23"/>
                    </a:cubicBezTo>
                    <a:cubicBezTo>
                      <a:pt x="24" y="24"/>
                      <a:pt x="24" y="25"/>
                      <a:pt x="25" y="25"/>
                    </a:cubicBezTo>
                    <a:cubicBezTo>
                      <a:pt x="26" y="25"/>
                      <a:pt x="26" y="25"/>
                      <a:pt x="26" y="25"/>
                    </a:cubicBezTo>
                    <a:cubicBezTo>
                      <a:pt x="27" y="25"/>
                      <a:pt x="28" y="25"/>
                      <a:pt x="29" y="24"/>
                    </a:cubicBezTo>
                    <a:cubicBezTo>
                      <a:pt x="30" y="24"/>
                      <a:pt x="31" y="24"/>
                      <a:pt x="31" y="24"/>
                    </a:cubicBezTo>
                    <a:cubicBezTo>
                      <a:pt x="33" y="24"/>
                      <a:pt x="35" y="23"/>
                      <a:pt x="37" y="22"/>
                    </a:cubicBezTo>
                    <a:cubicBezTo>
                      <a:pt x="40" y="21"/>
                      <a:pt x="42" y="19"/>
                      <a:pt x="45" y="17"/>
                    </a:cubicBezTo>
                    <a:cubicBezTo>
                      <a:pt x="46" y="17"/>
                      <a:pt x="47" y="16"/>
                      <a:pt x="48" y="16"/>
                    </a:cubicBezTo>
                    <a:cubicBezTo>
                      <a:pt x="49" y="15"/>
                      <a:pt x="51" y="14"/>
                      <a:pt x="53" y="13"/>
                    </a:cubicBezTo>
                    <a:cubicBezTo>
                      <a:pt x="55" y="13"/>
                      <a:pt x="56" y="12"/>
                      <a:pt x="58" y="12"/>
                    </a:cubicBezTo>
                    <a:cubicBezTo>
                      <a:pt x="59" y="12"/>
                      <a:pt x="60" y="12"/>
                      <a:pt x="61" y="12"/>
                    </a:cubicBezTo>
                    <a:cubicBezTo>
                      <a:pt x="63" y="12"/>
                      <a:pt x="66" y="11"/>
                      <a:pt x="69" y="12"/>
                    </a:cubicBezTo>
                    <a:cubicBezTo>
                      <a:pt x="71" y="13"/>
                      <a:pt x="71" y="15"/>
                      <a:pt x="70" y="17"/>
                    </a:cubicBezTo>
                    <a:cubicBezTo>
                      <a:pt x="71" y="17"/>
                      <a:pt x="72" y="17"/>
                      <a:pt x="73" y="17"/>
                    </a:cubicBezTo>
                    <a:cubicBezTo>
                      <a:pt x="74" y="17"/>
                      <a:pt x="76" y="17"/>
                      <a:pt x="75" y="18"/>
                    </a:cubicBezTo>
                    <a:cubicBezTo>
                      <a:pt x="75" y="19"/>
                      <a:pt x="74" y="21"/>
                      <a:pt x="73" y="22"/>
                    </a:cubicBezTo>
                    <a:cubicBezTo>
                      <a:pt x="73" y="23"/>
                      <a:pt x="73" y="23"/>
                      <a:pt x="73" y="23"/>
                    </a:cubicBezTo>
                    <a:cubicBezTo>
                      <a:pt x="73" y="23"/>
                      <a:pt x="73" y="23"/>
                      <a:pt x="73" y="23"/>
                    </a:cubicBezTo>
                    <a:cubicBezTo>
                      <a:pt x="72" y="23"/>
                      <a:pt x="72" y="24"/>
                      <a:pt x="71" y="24"/>
                    </a:cubicBezTo>
                    <a:cubicBezTo>
                      <a:pt x="70" y="24"/>
                      <a:pt x="69" y="24"/>
                      <a:pt x="68" y="24"/>
                    </a:cubicBezTo>
                    <a:cubicBezTo>
                      <a:pt x="68" y="24"/>
                      <a:pt x="67" y="24"/>
                      <a:pt x="67" y="24"/>
                    </a:cubicBezTo>
                    <a:cubicBezTo>
                      <a:pt x="67" y="24"/>
                      <a:pt x="67" y="24"/>
                      <a:pt x="67" y="24"/>
                    </a:cubicBezTo>
                    <a:cubicBezTo>
                      <a:pt x="66" y="25"/>
                      <a:pt x="66" y="25"/>
                      <a:pt x="66" y="25"/>
                    </a:cubicBezTo>
                    <a:cubicBezTo>
                      <a:pt x="66" y="25"/>
                      <a:pt x="65" y="26"/>
                      <a:pt x="65" y="26"/>
                    </a:cubicBezTo>
                    <a:cubicBezTo>
                      <a:pt x="63" y="27"/>
                      <a:pt x="62" y="29"/>
                      <a:pt x="60" y="29"/>
                    </a:cubicBezTo>
                    <a:cubicBezTo>
                      <a:pt x="57" y="30"/>
                      <a:pt x="55" y="30"/>
                      <a:pt x="53" y="30"/>
                    </a:cubicBezTo>
                    <a:cubicBezTo>
                      <a:pt x="51" y="30"/>
                      <a:pt x="49" y="31"/>
                      <a:pt x="47" y="31"/>
                    </a:cubicBezTo>
                    <a:cubicBezTo>
                      <a:pt x="47" y="31"/>
                      <a:pt x="46" y="31"/>
                      <a:pt x="45" y="30"/>
                    </a:cubicBezTo>
                    <a:cubicBezTo>
                      <a:pt x="45" y="30"/>
                      <a:pt x="45" y="30"/>
                      <a:pt x="45" y="30"/>
                    </a:cubicBezTo>
                    <a:cubicBezTo>
                      <a:pt x="46" y="29"/>
                      <a:pt x="46" y="28"/>
                      <a:pt x="47" y="27"/>
                    </a:cubicBezTo>
                    <a:cubicBezTo>
                      <a:pt x="47" y="27"/>
                      <a:pt x="47" y="26"/>
                      <a:pt x="48" y="25"/>
                    </a:cubicBezTo>
                    <a:cubicBezTo>
                      <a:pt x="48" y="25"/>
                      <a:pt x="48" y="25"/>
                      <a:pt x="48" y="25"/>
                    </a:cubicBezTo>
                    <a:cubicBezTo>
                      <a:pt x="48" y="24"/>
                      <a:pt x="48" y="24"/>
                      <a:pt x="48" y="24"/>
                    </a:cubicBezTo>
                    <a:cubicBezTo>
                      <a:pt x="49" y="24"/>
                      <a:pt x="50" y="24"/>
                      <a:pt x="50" y="24"/>
                    </a:cubicBezTo>
                    <a:cubicBezTo>
                      <a:pt x="52" y="23"/>
                      <a:pt x="54" y="23"/>
                      <a:pt x="56" y="23"/>
                    </a:cubicBezTo>
                    <a:cubicBezTo>
                      <a:pt x="57" y="23"/>
                      <a:pt x="58" y="23"/>
                      <a:pt x="59" y="23"/>
                    </a:cubicBezTo>
                    <a:cubicBezTo>
                      <a:pt x="59" y="23"/>
                      <a:pt x="59" y="23"/>
                      <a:pt x="59" y="23"/>
                    </a:cubicBezTo>
                    <a:cubicBezTo>
                      <a:pt x="60" y="23"/>
                      <a:pt x="61" y="22"/>
                      <a:pt x="61" y="22"/>
                    </a:cubicBezTo>
                    <a:cubicBezTo>
                      <a:pt x="62" y="22"/>
                      <a:pt x="62" y="22"/>
                      <a:pt x="62" y="22"/>
                    </a:cubicBezTo>
                    <a:cubicBezTo>
                      <a:pt x="62" y="21"/>
                      <a:pt x="62" y="20"/>
                      <a:pt x="61" y="20"/>
                    </a:cubicBezTo>
                    <a:cubicBezTo>
                      <a:pt x="60" y="20"/>
                      <a:pt x="60" y="20"/>
                      <a:pt x="60" y="20"/>
                    </a:cubicBezTo>
                    <a:cubicBezTo>
                      <a:pt x="59" y="20"/>
                      <a:pt x="58" y="20"/>
                      <a:pt x="57" y="20"/>
                    </a:cubicBezTo>
                    <a:cubicBezTo>
                      <a:pt x="56" y="20"/>
                      <a:pt x="55" y="20"/>
                      <a:pt x="55" y="20"/>
                    </a:cubicBezTo>
                    <a:cubicBezTo>
                      <a:pt x="53" y="20"/>
                      <a:pt x="51" y="21"/>
                      <a:pt x="49" y="22"/>
                    </a:cubicBezTo>
                    <a:cubicBezTo>
                      <a:pt x="46" y="24"/>
                      <a:pt x="44" y="26"/>
                      <a:pt x="41" y="27"/>
                    </a:cubicBezTo>
                    <a:cubicBezTo>
                      <a:pt x="40" y="28"/>
                      <a:pt x="39" y="28"/>
                      <a:pt x="38" y="29"/>
                    </a:cubicBezTo>
                    <a:cubicBezTo>
                      <a:pt x="37" y="30"/>
                      <a:pt x="35" y="31"/>
                      <a:pt x="33" y="31"/>
                    </a:cubicBezTo>
                    <a:cubicBezTo>
                      <a:pt x="30" y="32"/>
                      <a:pt x="28" y="32"/>
                      <a:pt x="25" y="32"/>
                    </a:cubicBezTo>
                    <a:cubicBezTo>
                      <a:pt x="23" y="32"/>
                      <a:pt x="20" y="33"/>
                      <a:pt x="17" y="32"/>
                    </a:cubicBezTo>
                    <a:cubicBezTo>
                      <a:pt x="16" y="31"/>
                      <a:pt x="15" y="29"/>
                      <a:pt x="15" y="28"/>
                    </a:cubicBezTo>
                    <a:cubicBezTo>
                      <a:pt x="14" y="28"/>
                      <a:pt x="13" y="28"/>
                      <a:pt x="13" y="28"/>
                    </a:cubicBezTo>
                    <a:cubicBezTo>
                      <a:pt x="12" y="28"/>
                      <a:pt x="10" y="28"/>
                      <a:pt x="10" y="27"/>
                    </a:cubicBezTo>
                    <a:cubicBezTo>
                      <a:pt x="11" y="26"/>
                      <a:pt x="11" y="24"/>
                      <a:pt x="12" y="23"/>
                    </a:cubicBezTo>
                    <a:cubicBezTo>
                      <a:pt x="12" y="22"/>
                      <a:pt x="12" y="22"/>
                      <a:pt x="12" y="22"/>
                    </a:cubicBezTo>
                    <a:cubicBezTo>
                      <a:pt x="12" y="22"/>
                      <a:pt x="12" y="22"/>
                      <a:pt x="12" y="22"/>
                    </a:cubicBezTo>
                    <a:cubicBezTo>
                      <a:pt x="12" y="21"/>
                      <a:pt x="13" y="21"/>
                      <a:pt x="13" y="21"/>
                    </a:cubicBezTo>
                    <a:cubicBezTo>
                      <a:pt x="14" y="20"/>
                      <a:pt x="16" y="20"/>
                      <a:pt x="17" y="20"/>
                    </a:cubicBezTo>
                    <a:cubicBezTo>
                      <a:pt x="17" y="20"/>
                      <a:pt x="18" y="20"/>
                      <a:pt x="18" y="20"/>
                    </a:cubicBezTo>
                    <a:cubicBezTo>
                      <a:pt x="18" y="20"/>
                      <a:pt x="18" y="20"/>
                      <a:pt x="18" y="20"/>
                    </a:cubicBezTo>
                    <a:cubicBezTo>
                      <a:pt x="18" y="20"/>
                      <a:pt x="18" y="20"/>
                      <a:pt x="18" y="20"/>
                    </a:cubicBezTo>
                    <a:cubicBezTo>
                      <a:pt x="19" y="20"/>
                      <a:pt x="19" y="19"/>
                      <a:pt x="19" y="19"/>
                    </a:cubicBezTo>
                    <a:cubicBezTo>
                      <a:pt x="21" y="18"/>
                      <a:pt x="22" y="16"/>
                      <a:pt x="24" y="15"/>
                    </a:cubicBezTo>
                    <a:cubicBezTo>
                      <a:pt x="26" y="15"/>
                      <a:pt x="28" y="14"/>
                      <a:pt x="29" y="14"/>
                    </a:cubicBezTo>
                    <a:cubicBezTo>
                      <a:pt x="30" y="14"/>
                      <a:pt x="31" y="14"/>
                      <a:pt x="31" y="14"/>
                    </a:cubicBezTo>
                    <a:cubicBezTo>
                      <a:pt x="34" y="14"/>
                      <a:pt x="36" y="14"/>
                      <a:pt x="38" y="13"/>
                    </a:cubicBezTo>
                    <a:cubicBezTo>
                      <a:pt x="39" y="13"/>
                      <a:pt x="40" y="13"/>
                      <a:pt x="40" y="14"/>
                    </a:cubicBezTo>
                    <a:cubicBezTo>
                      <a:pt x="40" y="15"/>
                      <a:pt x="40" y="15"/>
                      <a:pt x="40" y="15"/>
                    </a:cubicBezTo>
                    <a:cubicBezTo>
                      <a:pt x="40" y="16"/>
                      <a:pt x="40" y="16"/>
                      <a:pt x="40" y="16"/>
                    </a:cubicBezTo>
                    <a:cubicBezTo>
                      <a:pt x="39" y="17"/>
                      <a:pt x="39" y="17"/>
                      <a:pt x="39" y="18"/>
                    </a:cubicBezTo>
                    <a:cubicBezTo>
                      <a:pt x="39" y="19"/>
                      <a:pt x="38" y="19"/>
                      <a:pt x="38" y="20"/>
                    </a:cubicBezTo>
                    <a:cubicBezTo>
                      <a:pt x="38" y="20"/>
                      <a:pt x="38" y="20"/>
                      <a:pt x="38" y="20"/>
                    </a:cubicBezTo>
                    <a:cubicBezTo>
                      <a:pt x="37" y="21"/>
                      <a:pt x="36" y="21"/>
                      <a:pt x="35" y="21"/>
                    </a:cubicBezTo>
                    <a:cubicBezTo>
                      <a:pt x="34" y="21"/>
                      <a:pt x="33" y="21"/>
                      <a:pt x="32" y="21"/>
                    </a:cubicBezTo>
                    <a:cubicBezTo>
                      <a:pt x="30" y="21"/>
                      <a:pt x="28" y="21"/>
                      <a:pt x="26" y="22"/>
                    </a:cubicBezTo>
                    <a:cubicBezTo>
                      <a:pt x="25" y="22"/>
                      <a:pt x="25" y="22"/>
                      <a:pt x="25" y="22"/>
                    </a:cubicBezTo>
                    <a:cubicBezTo>
                      <a:pt x="25" y="22"/>
                      <a:pt x="24" y="22"/>
                      <a:pt x="24" y="23"/>
                    </a:cubicBezTo>
                    <a:cubicBezTo>
                      <a:pt x="24" y="23"/>
                      <a:pt x="24" y="23"/>
                      <a:pt x="2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84406" tIns="42203" rIns="84406" bIns="42203"/>
              <a:lstStyle/>
              <a:p>
                <a:pPr>
                  <a:defRPr/>
                </a:pPr>
                <a:endParaRPr lang="en-US" sz="1754" dirty="0">
                  <a:solidFill>
                    <a:prstClr val="white"/>
                  </a:solidFill>
                </a:endParaRPr>
              </a:p>
            </p:txBody>
          </p:sp>
          <p:sp>
            <p:nvSpPr>
              <p:cNvPr id="28" name="Freeform 523"/>
              <p:cNvSpPr>
                <a:spLocks/>
              </p:cNvSpPr>
              <p:nvPr/>
            </p:nvSpPr>
            <p:spPr bwMode="auto">
              <a:xfrm>
                <a:off x="10463213" y="2762250"/>
                <a:ext cx="241300" cy="138113"/>
              </a:xfrm>
              <a:custGeom>
                <a:avLst/>
                <a:gdLst>
                  <a:gd name="T0" fmla="*/ 0 w 82"/>
                  <a:gd name="T1" fmla="*/ 37 h 47"/>
                  <a:gd name="T2" fmla="*/ 5 w 82"/>
                  <a:gd name="T3" fmla="*/ 43 h 47"/>
                  <a:gd name="T4" fmla="*/ 16 w 82"/>
                  <a:gd name="T5" fmla="*/ 47 h 47"/>
                  <a:gd name="T6" fmla="*/ 30 w 82"/>
                  <a:gd name="T7" fmla="*/ 46 h 47"/>
                  <a:gd name="T8" fmla="*/ 56 w 82"/>
                  <a:gd name="T9" fmla="*/ 38 h 47"/>
                  <a:gd name="T10" fmla="*/ 77 w 82"/>
                  <a:gd name="T11" fmla="*/ 21 h 47"/>
                  <a:gd name="T12" fmla="*/ 81 w 82"/>
                  <a:gd name="T13" fmla="*/ 15 h 47"/>
                  <a:gd name="T14" fmla="*/ 82 w 82"/>
                  <a:gd name="T15" fmla="*/ 11 h 47"/>
                  <a:gd name="T16" fmla="*/ 82 w 82"/>
                  <a:gd name="T17" fmla="*/ 6 h 47"/>
                  <a:gd name="T18" fmla="*/ 79 w 82"/>
                  <a:gd name="T19" fmla="*/ 0 h 47"/>
                  <a:gd name="T20" fmla="*/ 79 w 82"/>
                  <a:gd name="T21" fmla="*/ 11 h 47"/>
                  <a:gd name="T22" fmla="*/ 79 w 82"/>
                  <a:gd name="T23" fmla="*/ 11 h 47"/>
                  <a:gd name="T24" fmla="*/ 72 w 82"/>
                  <a:gd name="T25" fmla="*/ 21 h 47"/>
                  <a:gd name="T26" fmla="*/ 50 w 82"/>
                  <a:gd name="T27" fmla="*/ 36 h 47"/>
                  <a:gd name="T28" fmla="*/ 24 w 82"/>
                  <a:gd name="T29" fmla="*/ 44 h 47"/>
                  <a:gd name="T30" fmla="*/ 0 w 82"/>
                  <a:gd name="T31"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47">
                    <a:moveTo>
                      <a:pt x="0" y="37"/>
                    </a:moveTo>
                    <a:cubicBezTo>
                      <a:pt x="2" y="39"/>
                      <a:pt x="3" y="41"/>
                      <a:pt x="5" y="43"/>
                    </a:cubicBezTo>
                    <a:cubicBezTo>
                      <a:pt x="8" y="45"/>
                      <a:pt x="12" y="46"/>
                      <a:pt x="16" y="47"/>
                    </a:cubicBezTo>
                    <a:cubicBezTo>
                      <a:pt x="20" y="47"/>
                      <a:pt x="25" y="47"/>
                      <a:pt x="30" y="46"/>
                    </a:cubicBezTo>
                    <a:cubicBezTo>
                      <a:pt x="39" y="45"/>
                      <a:pt x="48" y="42"/>
                      <a:pt x="56" y="38"/>
                    </a:cubicBezTo>
                    <a:cubicBezTo>
                      <a:pt x="64" y="33"/>
                      <a:pt x="71" y="28"/>
                      <a:pt x="77" y="21"/>
                    </a:cubicBezTo>
                    <a:cubicBezTo>
                      <a:pt x="78" y="19"/>
                      <a:pt x="80" y="17"/>
                      <a:pt x="81" y="15"/>
                    </a:cubicBezTo>
                    <a:cubicBezTo>
                      <a:pt x="81" y="14"/>
                      <a:pt x="82" y="12"/>
                      <a:pt x="82" y="11"/>
                    </a:cubicBezTo>
                    <a:cubicBezTo>
                      <a:pt x="82" y="9"/>
                      <a:pt x="82" y="7"/>
                      <a:pt x="82" y="6"/>
                    </a:cubicBezTo>
                    <a:cubicBezTo>
                      <a:pt x="81" y="4"/>
                      <a:pt x="80" y="2"/>
                      <a:pt x="79" y="0"/>
                    </a:cubicBezTo>
                    <a:cubicBezTo>
                      <a:pt x="81" y="4"/>
                      <a:pt x="81" y="7"/>
                      <a:pt x="79" y="11"/>
                    </a:cubicBezTo>
                    <a:cubicBezTo>
                      <a:pt x="79" y="11"/>
                      <a:pt x="79" y="11"/>
                      <a:pt x="79" y="11"/>
                    </a:cubicBezTo>
                    <a:cubicBezTo>
                      <a:pt x="78" y="15"/>
                      <a:pt x="75" y="18"/>
                      <a:pt x="72" y="21"/>
                    </a:cubicBezTo>
                    <a:cubicBezTo>
                      <a:pt x="66" y="27"/>
                      <a:pt x="58" y="32"/>
                      <a:pt x="50" y="36"/>
                    </a:cubicBezTo>
                    <a:cubicBezTo>
                      <a:pt x="42" y="40"/>
                      <a:pt x="33" y="43"/>
                      <a:pt x="24" y="44"/>
                    </a:cubicBezTo>
                    <a:cubicBezTo>
                      <a:pt x="15" y="44"/>
                      <a:pt x="5" y="44"/>
                      <a:pt x="0"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84406" tIns="42203" rIns="84406" bIns="42203"/>
              <a:lstStyle/>
              <a:p>
                <a:pPr>
                  <a:defRPr/>
                </a:pPr>
                <a:endParaRPr lang="en-US" sz="1754" dirty="0">
                  <a:solidFill>
                    <a:prstClr val="white"/>
                  </a:solidFill>
                </a:endParaRPr>
              </a:p>
            </p:txBody>
          </p:sp>
          <p:sp>
            <p:nvSpPr>
              <p:cNvPr id="29" name="Freeform 524"/>
              <p:cNvSpPr>
                <a:spLocks noEditPoints="1"/>
              </p:cNvSpPr>
              <p:nvPr/>
            </p:nvSpPr>
            <p:spPr bwMode="auto">
              <a:xfrm>
                <a:off x="10460038" y="2735263"/>
                <a:ext cx="231775" cy="147638"/>
              </a:xfrm>
              <a:custGeom>
                <a:avLst/>
                <a:gdLst>
                  <a:gd name="T0" fmla="*/ 1 w 79"/>
                  <a:gd name="T1" fmla="*/ 35 h 50"/>
                  <a:gd name="T2" fmla="*/ 22 w 79"/>
                  <a:gd name="T3" fmla="*/ 50 h 50"/>
                  <a:gd name="T4" fmla="*/ 70 w 79"/>
                  <a:gd name="T5" fmla="*/ 29 h 50"/>
                  <a:gd name="T6" fmla="*/ 79 w 79"/>
                  <a:gd name="T7" fmla="*/ 13 h 50"/>
                  <a:gd name="T8" fmla="*/ 67 w 79"/>
                  <a:gd name="T9" fmla="*/ 0 h 50"/>
                  <a:gd name="T10" fmla="*/ 29 w 79"/>
                  <a:gd name="T11" fmla="*/ 8 h 50"/>
                  <a:gd name="T12" fmla="*/ 2 w 79"/>
                  <a:gd name="T13" fmla="*/ 32 h 50"/>
                  <a:gd name="T14" fmla="*/ 58 w 79"/>
                  <a:gd name="T15" fmla="*/ 19 h 50"/>
                  <a:gd name="T16" fmla="*/ 56 w 79"/>
                  <a:gd name="T17" fmla="*/ 18 h 50"/>
                  <a:gd name="T18" fmla="*/ 52 w 79"/>
                  <a:gd name="T19" fmla="*/ 19 h 50"/>
                  <a:gd name="T20" fmla="*/ 45 w 79"/>
                  <a:gd name="T21" fmla="*/ 23 h 50"/>
                  <a:gd name="T22" fmla="*/ 36 w 79"/>
                  <a:gd name="T23" fmla="*/ 31 h 50"/>
                  <a:gd name="T24" fmla="*/ 27 w 79"/>
                  <a:gd name="T25" fmla="*/ 37 h 50"/>
                  <a:gd name="T26" fmla="*/ 17 w 79"/>
                  <a:gd name="T27" fmla="*/ 39 h 50"/>
                  <a:gd name="T28" fmla="*/ 11 w 79"/>
                  <a:gd name="T29" fmla="*/ 36 h 50"/>
                  <a:gd name="T30" fmla="*/ 10 w 79"/>
                  <a:gd name="T31" fmla="*/ 31 h 50"/>
                  <a:gd name="T32" fmla="*/ 10 w 79"/>
                  <a:gd name="T33" fmla="*/ 30 h 50"/>
                  <a:gd name="T34" fmla="*/ 14 w 79"/>
                  <a:gd name="T35" fmla="*/ 28 h 50"/>
                  <a:gd name="T36" fmla="*/ 16 w 79"/>
                  <a:gd name="T37" fmla="*/ 27 h 50"/>
                  <a:gd name="T38" fmla="*/ 17 w 79"/>
                  <a:gd name="T39" fmla="*/ 25 h 50"/>
                  <a:gd name="T40" fmla="*/ 28 w 79"/>
                  <a:gd name="T41" fmla="*/ 18 h 50"/>
                  <a:gd name="T42" fmla="*/ 35 w 79"/>
                  <a:gd name="T43" fmla="*/ 17 h 50"/>
                  <a:gd name="T44" fmla="*/ 34 w 79"/>
                  <a:gd name="T45" fmla="*/ 20 h 50"/>
                  <a:gd name="T46" fmla="*/ 34 w 79"/>
                  <a:gd name="T47" fmla="*/ 23 h 50"/>
                  <a:gd name="T48" fmla="*/ 32 w 79"/>
                  <a:gd name="T49" fmla="*/ 24 h 50"/>
                  <a:gd name="T50" fmla="*/ 24 w 79"/>
                  <a:gd name="T51" fmla="*/ 27 h 50"/>
                  <a:gd name="T52" fmla="*/ 21 w 79"/>
                  <a:gd name="T53" fmla="*/ 28 h 50"/>
                  <a:gd name="T54" fmla="*/ 22 w 79"/>
                  <a:gd name="T55" fmla="*/ 30 h 50"/>
                  <a:gd name="T56" fmla="*/ 26 w 79"/>
                  <a:gd name="T57" fmla="*/ 29 h 50"/>
                  <a:gd name="T58" fmla="*/ 33 w 79"/>
                  <a:gd name="T59" fmla="*/ 25 h 50"/>
                  <a:gd name="T60" fmla="*/ 42 w 79"/>
                  <a:gd name="T61" fmla="*/ 17 h 50"/>
                  <a:gd name="T62" fmla="*/ 54 w 79"/>
                  <a:gd name="T63" fmla="*/ 11 h 50"/>
                  <a:gd name="T64" fmla="*/ 65 w 79"/>
                  <a:gd name="T65" fmla="*/ 13 h 50"/>
                  <a:gd name="T66" fmla="*/ 70 w 79"/>
                  <a:gd name="T67" fmla="*/ 13 h 50"/>
                  <a:gd name="T68" fmla="*/ 69 w 79"/>
                  <a:gd name="T69" fmla="*/ 18 h 50"/>
                  <a:gd name="T70" fmla="*/ 68 w 79"/>
                  <a:gd name="T71" fmla="*/ 19 h 50"/>
                  <a:gd name="T72" fmla="*/ 64 w 79"/>
                  <a:gd name="T73" fmla="*/ 21 h 50"/>
                  <a:gd name="T74" fmla="*/ 64 w 79"/>
                  <a:gd name="T75" fmla="*/ 21 h 50"/>
                  <a:gd name="T76" fmla="*/ 59 w 79"/>
                  <a:gd name="T77" fmla="*/ 27 h 50"/>
                  <a:gd name="T78" fmla="*/ 53 w 79"/>
                  <a:gd name="T79" fmla="*/ 30 h 50"/>
                  <a:gd name="T80" fmla="*/ 44 w 79"/>
                  <a:gd name="T81" fmla="*/ 32 h 50"/>
                  <a:gd name="T82" fmla="*/ 44 w 79"/>
                  <a:gd name="T83" fmla="*/ 30 h 50"/>
                  <a:gd name="T84" fmla="*/ 45 w 79"/>
                  <a:gd name="T85" fmla="*/ 25 h 50"/>
                  <a:gd name="T86" fmla="*/ 47 w 79"/>
                  <a:gd name="T87" fmla="*/ 24 h 50"/>
                  <a:gd name="T88" fmla="*/ 56 w 79"/>
                  <a:gd name="T89" fmla="*/ 21 h 50"/>
                  <a:gd name="T90" fmla="*/ 57 w 79"/>
                  <a:gd name="T91"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 h="50">
                    <a:moveTo>
                      <a:pt x="2" y="32"/>
                    </a:moveTo>
                    <a:cubicBezTo>
                      <a:pt x="1" y="33"/>
                      <a:pt x="1" y="34"/>
                      <a:pt x="1" y="35"/>
                    </a:cubicBezTo>
                    <a:cubicBezTo>
                      <a:pt x="0" y="38"/>
                      <a:pt x="0" y="41"/>
                      <a:pt x="1" y="43"/>
                    </a:cubicBezTo>
                    <a:cubicBezTo>
                      <a:pt x="5" y="49"/>
                      <a:pt x="14" y="50"/>
                      <a:pt x="22" y="50"/>
                    </a:cubicBezTo>
                    <a:cubicBezTo>
                      <a:pt x="31" y="49"/>
                      <a:pt x="40" y="47"/>
                      <a:pt x="48" y="43"/>
                    </a:cubicBezTo>
                    <a:cubicBezTo>
                      <a:pt x="56" y="39"/>
                      <a:pt x="63" y="34"/>
                      <a:pt x="70" y="29"/>
                    </a:cubicBezTo>
                    <a:cubicBezTo>
                      <a:pt x="73" y="25"/>
                      <a:pt x="76" y="22"/>
                      <a:pt x="78" y="18"/>
                    </a:cubicBezTo>
                    <a:cubicBezTo>
                      <a:pt x="79" y="16"/>
                      <a:pt x="79" y="14"/>
                      <a:pt x="79" y="13"/>
                    </a:cubicBezTo>
                    <a:cubicBezTo>
                      <a:pt x="79" y="10"/>
                      <a:pt x="79" y="7"/>
                      <a:pt x="77" y="5"/>
                    </a:cubicBezTo>
                    <a:cubicBezTo>
                      <a:pt x="75" y="3"/>
                      <a:pt x="71" y="1"/>
                      <a:pt x="67" y="0"/>
                    </a:cubicBezTo>
                    <a:cubicBezTo>
                      <a:pt x="63" y="0"/>
                      <a:pt x="59" y="0"/>
                      <a:pt x="55" y="0"/>
                    </a:cubicBezTo>
                    <a:cubicBezTo>
                      <a:pt x="46" y="1"/>
                      <a:pt x="37" y="4"/>
                      <a:pt x="29" y="8"/>
                    </a:cubicBezTo>
                    <a:cubicBezTo>
                      <a:pt x="21" y="12"/>
                      <a:pt x="13" y="17"/>
                      <a:pt x="8" y="23"/>
                    </a:cubicBezTo>
                    <a:cubicBezTo>
                      <a:pt x="5" y="26"/>
                      <a:pt x="3" y="29"/>
                      <a:pt x="2" y="32"/>
                    </a:cubicBezTo>
                    <a:moveTo>
                      <a:pt x="57" y="20"/>
                    </a:moveTo>
                    <a:cubicBezTo>
                      <a:pt x="58" y="19"/>
                      <a:pt x="58" y="19"/>
                      <a:pt x="58" y="19"/>
                    </a:cubicBezTo>
                    <a:cubicBezTo>
                      <a:pt x="58" y="19"/>
                      <a:pt x="58" y="19"/>
                      <a:pt x="58" y="19"/>
                    </a:cubicBezTo>
                    <a:cubicBezTo>
                      <a:pt x="58" y="18"/>
                      <a:pt x="57" y="17"/>
                      <a:pt x="56" y="18"/>
                    </a:cubicBezTo>
                    <a:cubicBezTo>
                      <a:pt x="56" y="18"/>
                      <a:pt x="56" y="18"/>
                      <a:pt x="56" y="18"/>
                    </a:cubicBezTo>
                    <a:cubicBezTo>
                      <a:pt x="54" y="18"/>
                      <a:pt x="53" y="19"/>
                      <a:pt x="52" y="19"/>
                    </a:cubicBezTo>
                    <a:cubicBezTo>
                      <a:pt x="52" y="19"/>
                      <a:pt x="51" y="19"/>
                      <a:pt x="50" y="20"/>
                    </a:cubicBezTo>
                    <a:cubicBezTo>
                      <a:pt x="48" y="20"/>
                      <a:pt x="47" y="22"/>
                      <a:pt x="45" y="23"/>
                    </a:cubicBezTo>
                    <a:cubicBezTo>
                      <a:pt x="43" y="25"/>
                      <a:pt x="41" y="27"/>
                      <a:pt x="38" y="29"/>
                    </a:cubicBezTo>
                    <a:cubicBezTo>
                      <a:pt x="38" y="30"/>
                      <a:pt x="37" y="31"/>
                      <a:pt x="36" y="31"/>
                    </a:cubicBezTo>
                    <a:cubicBezTo>
                      <a:pt x="35" y="33"/>
                      <a:pt x="33" y="34"/>
                      <a:pt x="32" y="35"/>
                    </a:cubicBezTo>
                    <a:cubicBezTo>
                      <a:pt x="30" y="36"/>
                      <a:pt x="29" y="36"/>
                      <a:pt x="27" y="37"/>
                    </a:cubicBezTo>
                    <a:cubicBezTo>
                      <a:pt x="26" y="37"/>
                      <a:pt x="25" y="37"/>
                      <a:pt x="24" y="38"/>
                    </a:cubicBezTo>
                    <a:cubicBezTo>
                      <a:pt x="22" y="38"/>
                      <a:pt x="19" y="39"/>
                      <a:pt x="17" y="39"/>
                    </a:cubicBezTo>
                    <a:cubicBezTo>
                      <a:pt x="14" y="39"/>
                      <a:pt x="14" y="37"/>
                      <a:pt x="14" y="35"/>
                    </a:cubicBezTo>
                    <a:cubicBezTo>
                      <a:pt x="13" y="35"/>
                      <a:pt x="12" y="36"/>
                      <a:pt x="11" y="36"/>
                    </a:cubicBezTo>
                    <a:cubicBezTo>
                      <a:pt x="10" y="36"/>
                      <a:pt x="8" y="37"/>
                      <a:pt x="9" y="35"/>
                    </a:cubicBezTo>
                    <a:cubicBezTo>
                      <a:pt x="9" y="34"/>
                      <a:pt x="9" y="32"/>
                      <a:pt x="10" y="31"/>
                    </a:cubicBezTo>
                    <a:cubicBezTo>
                      <a:pt x="10" y="30"/>
                      <a:pt x="10" y="30"/>
                      <a:pt x="10" y="30"/>
                    </a:cubicBezTo>
                    <a:cubicBezTo>
                      <a:pt x="10" y="30"/>
                      <a:pt x="10" y="30"/>
                      <a:pt x="10" y="30"/>
                    </a:cubicBezTo>
                    <a:cubicBezTo>
                      <a:pt x="10" y="29"/>
                      <a:pt x="11" y="29"/>
                      <a:pt x="11" y="28"/>
                    </a:cubicBezTo>
                    <a:cubicBezTo>
                      <a:pt x="12" y="28"/>
                      <a:pt x="13" y="28"/>
                      <a:pt x="14" y="28"/>
                    </a:cubicBezTo>
                    <a:cubicBezTo>
                      <a:pt x="15" y="27"/>
                      <a:pt x="15" y="27"/>
                      <a:pt x="16" y="27"/>
                    </a:cubicBezTo>
                    <a:cubicBezTo>
                      <a:pt x="16" y="27"/>
                      <a:pt x="16" y="27"/>
                      <a:pt x="16" y="27"/>
                    </a:cubicBezTo>
                    <a:cubicBezTo>
                      <a:pt x="16" y="26"/>
                      <a:pt x="16" y="26"/>
                      <a:pt x="16" y="26"/>
                    </a:cubicBezTo>
                    <a:cubicBezTo>
                      <a:pt x="16" y="26"/>
                      <a:pt x="17" y="25"/>
                      <a:pt x="17" y="25"/>
                    </a:cubicBezTo>
                    <a:cubicBezTo>
                      <a:pt x="18" y="23"/>
                      <a:pt x="19" y="22"/>
                      <a:pt x="21" y="21"/>
                    </a:cubicBezTo>
                    <a:cubicBezTo>
                      <a:pt x="23" y="19"/>
                      <a:pt x="25" y="19"/>
                      <a:pt x="28" y="18"/>
                    </a:cubicBezTo>
                    <a:cubicBezTo>
                      <a:pt x="29" y="18"/>
                      <a:pt x="31" y="17"/>
                      <a:pt x="33" y="17"/>
                    </a:cubicBezTo>
                    <a:cubicBezTo>
                      <a:pt x="34" y="17"/>
                      <a:pt x="34" y="16"/>
                      <a:pt x="35" y="17"/>
                    </a:cubicBezTo>
                    <a:cubicBezTo>
                      <a:pt x="35" y="17"/>
                      <a:pt x="35" y="17"/>
                      <a:pt x="35" y="17"/>
                    </a:cubicBezTo>
                    <a:cubicBezTo>
                      <a:pt x="35" y="18"/>
                      <a:pt x="35" y="19"/>
                      <a:pt x="34" y="20"/>
                    </a:cubicBezTo>
                    <a:cubicBezTo>
                      <a:pt x="34" y="21"/>
                      <a:pt x="34" y="22"/>
                      <a:pt x="34" y="22"/>
                    </a:cubicBezTo>
                    <a:cubicBezTo>
                      <a:pt x="34" y="23"/>
                      <a:pt x="34" y="23"/>
                      <a:pt x="34" y="23"/>
                    </a:cubicBezTo>
                    <a:cubicBezTo>
                      <a:pt x="34" y="23"/>
                      <a:pt x="34" y="23"/>
                      <a:pt x="34" y="23"/>
                    </a:cubicBezTo>
                    <a:cubicBezTo>
                      <a:pt x="33" y="24"/>
                      <a:pt x="32" y="24"/>
                      <a:pt x="32" y="24"/>
                    </a:cubicBezTo>
                    <a:cubicBezTo>
                      <a:pt x="30" y="25"/>
                      <a:pt x="28" y="25"/>
                      <a:pt x="26" y="26"/>
                    </a:cubicBezTo>
                    <a:cubicBezTo>
                      <a:pt x="25" y="26"/>
                      <a:pt x="25" y="26"/>
                      <a:pt x="24" y="27"/>
                    </a:cubicBezTo>
                    <a:cubicBezTo>
                      <a:pt x="23" y="27"/>
                      <a:pt x="23" y="27"/>
                      <a:pt x="23" y="27"/>
                    </a:cubicBezTo>
                    <a:cubicBezTo>
                      <a:pt x="22" y="27"/>
                      <a:pt x="22" y="28"/>
                      <a:pt x="21" y="28"/>
                    </a:cubicBezTo>
                    <a:cubicBezTo>
                      <a:pt x="21" y="28"/>
                      <a:pt x="21" y="28"/>
                      <a:pt x="21" y="28"/>
                    </a:cubicBezTo>
                    <a:cubicBezTo>
                      <a:pt x="21" y="29"/>
                      <a:pt x="21" y="30"/>
                      <a:pt x="22" y="30"/>
                    </a:cubicBezTo>
                    <a:cubicBezTo>
                      <a:pt x="23" y="30"/>
                      <a:pt x="23" y="30"/>
                      <a:pt x="23" y="30"/>
                    </a:cubicBezTo>
                    <a:cubicBezTo>
                      <a:pt x="24" y="30"/>
                      <a:pt x="25" y="29"/>
                      <a:pt x="26" y="29"/>
                    </a:cubicBezTo>
                    <a:cubicBezTo>
                      <a:pt x="27" y="29"/>
                      <a:pt x="28" y="29"/>
                      <a:pt x="28" y="28"/>
                    </a:cubicBezTo>
                    <a:cubicBezTo>
                      <a:pt x="30" y="28"/>
                      <a:pt x="32" y="27"/>
                      <a:pt x="33" y="25"/>
                    </a:cubicBezTo>
                    <a:cubicBezTo>
                      <a:pt x="35" y="23"/>
                      <a:pt x="38" y="21"/>
                      <a:pt x="40" y="19"/>
                    </a:cubicBezTo>
                    <a:cubicBezTo>
                      <a:pt x="41" y="18"/>
                      <a:pt x="41" y="18"/>
                      <a:pt x="42" y="17"/>
                    </a:cubicBezTo>
                    <a:cubicBezTo>
                      <a:pt x="44" y="16"/>
                      <a:pt x="45" y="14"/>
                      <a:pt x="47" y="13"/>
                    </a:cubicBezTo>
                    <a:cubicBezTo>
                      <a:pt x="49" y="12"/>
                      <a:pt x="52" y="11"/>
                      <a:pt x="54" y="11"/>
                    </a:cubicBezTo>
                    <a:cubicBezTo>
                      <a:pt x="57" y="10"/>
                      <a:pt x="59" y="9"/>
                      <a:pt x="62" y="9"/>
                    </a:cubicBezTo>
                    <a:cubicBezTo>
                      <a:pt x="64" y="10"/>
                      <a:pt x="65" y="11"/>
                      <a:pt x="65" y="13"/>
                    </a:cubicBezTo>
                    <a:cubicBezTo>
                      <a:pt x="66" y="13"/>
                      <a:pt x="67" y="12"/>
                      <a:pt x="67" y="12"/>
                    </a:cubicBezTo>
                    <a:cubicBezTo>
                      <a:pt x="68" y="12"/>
                      <a:pt x="70" y="11"/>
                      <a:pt x="70" y="13"/>
                    </a:cubicBezTo>
                    <a:cubicBezTo>
                      <a:pt x="70" y="14"/>
                      <a:pt x="70" y="16"/>
                      <a:pt x="70" y="17"/>
                    </a:cubicBezTo>
                    <a:cubicBezTo>
                      <a:pt x="69" y="18"/>
                      <a:pt x="69" y="18"/>
                      <a:pt x="69" y="18"/>
                    </a:cubicBezTo>
                    <a:cubicBezTo>
                      <a:pt x="69" y="18"/>
                      <a:pt x="69" y="18"/>
                      <a:pt x="69" y="18"/>
                    </a:cubicBezTo>
                    <a:cubicBezTo>
                      <a:pt x="69" y="19"/>
                      <a:pt x="69" y="19"/>
                      <a:pt x="68" y="19"/>
                    </a:cubicBezTo>
                    <a:cubicBezTo>
                      <a:pt x="67" y="20"/>
                      <a:pt x="66" y="20"/>
                      <a:pt x="65" y="20"/>
                    </a:cubicBezTo>
                    <a:cubicBezTo>
                      <a:pt x="65" y="20"/>
                      <a:pt x="64" y="21"/>
                      <a:pt x="64" y="21"/>
                    </a:cubicBezTo>
                    <a:cubicBezTo>
                      <a:pt x="64" y="21"/>
                      <a:pt x="64" y="21"/>
                      <a:pt x="64" y="21"/>
                    </a:cubicBezTo>
                    <a:cubicBezTo>
                      <a:pt x="64" y="21"/>
                      <a:pt x="64" y="21"/>
                      <a:pt x="64" y="21"/>
                    </a:cubicBezTo>
                    <a:cubicBezTo>
                      <a:pt x="63" y="21"/>
                      <a:pt x="63" y="22"/>
                      <a:pt x="63" y="22"/>
                    </a:cubicBezTo>
                    <a:cubicBezTo>
                      <a:pt x="62" y="24"/>
                      <a:pt x="61" y="26"/>
                      <a:pt x="59" y="27"/>
                    </a:cubicBezTo>
                    <a:cubicBezTo>
                      <a:pt x="58" y="28"/>
                      <a:pt x="56" y="29"/>
                      <a:pt x="54" y="29"/>
                    </a:cubicBezTo>
                    <a:cubicBezTo>
                      <a:pt x="54" y="29"/>
                      <a:pt x="53" y="30"/>
                      <a:pt x="53" y="30"/>
                    </a:cubicBezTo>
                    <a:cubicBezTo>
                      <a:pt x="50" y="30"/>
                      <a:pt x="48" y="31"/>
                      <a:pt x="46" y="32"/>
                    </a:cubicBezTo>
                    <a:cubicBezTo>
                      <a:pt x="45" y="32"/>
                      <a:pt x="44" y="32"/>
                      <a:pt x="44" y="32"/>
                    </a:cubicBezTo>
                    <a:cubicBezTo>
                      <a:pt x="44" y="31"/>
                      <a:pt x="44" y="31"/>
                      <a:pt x="44" y="31"/>
                    </a:cubicBezTo>
                    <a:cubicBezTo>
                      <a:pt x="44" y="30"/>
                      <a:pt x="44" y="30"/>
                      <a:pt x="44" y="30"/>
                    </a:cubicBezTo>
                    <a:cubicBezTo>
                      <a:pt x="44" y="29"/>
                      <a:pt x="44" y="28"/>
                      <a:pt x="44" y="27"/>
                    </a:cubicBezTo>
                    <a:cubicBezTo>
                      <a:pt x="44" y="26"/>
                      <a:pt x="44" y="26"/>
                      <a:pt x="45" y="25"/>
                    </a:cubicBezTo>
                    <a:cubicBezTo>
                      <a:pt x="45" y="25"/>
                      <a:pt x="45" y="25"/>
                      <a:pt x="45" y="25"/>
                    </a:cubicBezTo>
                    <a:cubicBezTo>
                      <a:pt x="45" y="24"/>
                      <a:pt x="46" y="24"/>
                      <a:pt x="47" y="24"/>
                    </a:cubicBezTo>
                    <a:cubicBezTo>
                      <a:pt x="48" y="23"/>
                      <a:pt x="49" y="23"/>
                      <a:pt x="50" y="23"/>
                    </a:cubicBezTo>
                    <a:cubicBezTo>
                      <a:pt x="52" y="22"/>
                      <a:pt x="54" y="22"/>
                      <a:pt x="56" y="21"/>
                    </a:cubicBezTo>
                    <a:cubicBezTo>
                      <a:pt x="57" y="21"/>
                      <a:pt x="57" y="21"/>
                      <a:pt x="57" y="21"/>
                    </a:cubicBezTo>
                    <a:cubicBezTo>
                      <a:pt x="57" y="21"/>
                      <a:pt x="57" y="20"/>
                      <a:pt x="57" y="20"/>
                    </a:cubicBezTo>
                    <a:cubicBezTo>
                      <a:pt x="57" y="20"/>
                      <a:pt x="57" y="20"/>
                      <a:pt x="57"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84406" tIns="42203" rIns="84406" bIns="42203"/>
              <a:lstStyle/>
              <a:p>
                <a:pPr>
                  <a:defRPr/>
                </a:pPr>
                <a:endParaRPr lang="en-US" sz="1754" dirty="0">
                  <a:solidFill>
                    <a:prstClr val="white"/>
                  </a:solidFill>
                </a:endParaRPr>
              </a:p>
            </p:txBody>
          </p:sp>
          <p:sp>
            <p:nvSpPr>
              <p:cNvPr id="30" name="Freeform 525"/>
              <p:cNvSpPr>
                <a:spLocks/>
              </p:cNvSpPr>
              <p:nvPr/>
            </p:nvSpPr>
            <p:spPr bwMode="auto">
              <a:xfrm>
                <a:off x="10242551" y="2606675"/>
                <a:ext cx="214313" cy="176213"/>
              </a:xfrm>
              <a:custGeom>
                <a:avLst/>
                <a:gdLst>
                  <a:gd name="T0" fmla="*/ 5 w 73"/>
                  <a:gd name="T1" fmla="*/ 0 h 60"/>
                  <a:gd name="T2" fmla="*/ 1 w 73"/>
                  <a:gd name="T3" fmla="*/ 6 h 60"/>
                  <a:gd name="T4" fmla="*/ 2 w 73"/>
                  <a:gd name="T5" fmla="*/ 17 h 60"/>
                  <a:gd name="T6" fmla="*/ 7 w 73"/>
                  <a:gd name="T7" fmla="*/ 28 h 60"/>
                  <a:gd name="T8" fmla="*/ 26 w 73"/>
                  <a:gd name="T9" fmla="*/ 47 h 60"/>
                  <a:gd name="T10" fmla="*/ 51 w 73"/>
                  <a:gd name="T11" fmla="*/ 59 h 60"/>
                  <a:gd name="T12" fmla="*/ 59 w 73"/>
                  <a:gd name="T13" fmla="*/ 60 h 60"/>
                  <a:gd name="T14" fmla="*/ 63 w 73"/>
                  <a:gd name="T15" fmla="*/ 59 h 60"/>
                  <a:gd name="T16" fmla="*/ 68 w 73"/>
                  <a:gd name="T17" fmla="*/ 57 h 60"/>
                  <a:gd name="T18" fmla="*/ 73 w 73"/>
                  <a:gd name="T19" fmla="*/ 53 h 60"/>
                  <a:gd name="T20" fmla="*/ 62 w 73"/>
                  <a:gd name="T21" fmla="*/ 57 h 60"/>
                  <a:gd name="T22" fmla="*/ 62 w 73"/>
                  <a:gd name="T23" fmla="*/ 57 h 60"/>
                  <a:gd name="T24" fmla="*/ 49 w 73"/>
                  <a:gd name="T25" fmla="*/ 55 h 60"/>
                  <a:gd name="T26" fmla="*/ 26 w 73"/>
                  <a:gd name="T27" fmla="*/ 42 h 60"/>
                  <a:gd name="T28" fmla="*/ 8 w 73"/>
                  <a:gd name="T29" fmla="*/ 22 h 60"/>
                  <a:gd name="T30" fmla="*/ 5 w 73"/>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60">
                    <a:moveTo>
                      <a:pt x="5" y="0"/>
                    </a:moveTo>
                    <a:cubicBezTo>
                      <a:pt x="4" y="2"/>
                      <a:pt x="2" y="4"/>
                      <a:pt x="1" y="6"/>
                    </a:cubicBezTo>
                    <a:cubicBezTo>
                      <a:pt x="0" y="9"/>
                      <a:pt x="0" y="13"/>
                      <a:pt x="2" y="17"/>
                    </a:cubicBezTo>
                    <a:cubicBezTo>
                      <a:pt x="3" y="21"/>
                      <a:pt x="5" y="25"/>
                      <a:pt x="7" y="28"/>
                    </a:cubicBezTo>
                    <a:cubicBezTo>
                      <a:pt x="12" y="36"/>
                      <a:pt x="19" y="42"/>
                      <a:pt x="26" y="47"/>
                    </a:cubicBezTo>
                    <a:cubicBezTo>
                      <a:pt x="34" y="52"/>
                      <a:pt x="42" y="57"/>
                      <a:pt x="51" y="59"/>
                    </a:cubicBezTo>
                    <a:cubicBezTo>
                      <a:pt x="53" y="59"/>
                      <a:pt x="56" y="60"/>
                      <a:pt x="59" y="60"/>
                    </a:cubicBezTo>
                    <a:cubicBezTo>
                      <a:pt x="60" y="60"/>
                      <a:pt x="62" y="59"/>
                      <a:pt x="63" y="59"/>
                    </a:cubicBezTo>
                    <a:cubicBezTo>
                      <a:pt x="65" y="59"/>
                      <a:pt x="67" y="58"/>
                      <a:pt x="68" y="57"/>
                    </a:cubicBezTo>
                    <a:cubicBezTo>
                      <a:pt x="70" y="56"/>
                      <a:pt x="71" y="54"/>
                      <a:pt x="73" y="53"/>
                    </a:cubicBezTo>
                    <a:cubicBezTo>
                      <a:pt x="70" y="55"/>
                      <a:pt x="66" y="57"/>
                      <a:pt x="62" y="57"/>
                    </a:cubicBezTo>
                    <a:cubicBezTo>
                      <a:pt x="62" y="57"/>
                      <a:pt x="62" y="57"/>
                      <a:pt x="62" y="57"/>
                    </a:cubicBezTo>
                    <a:cubicBezTo>
                      <a:pt x="58" y="57"/>
                      <a:pt x="53" y="56"/>
                      <a:pt x="49" y="55"/>
                    </a:cubicBezTo>
                    <a:cubicBezTo>
                      <a:pt x="41" y="52"/>
                      <a:pt x="33" y="47"/>
                      <a:pt x="26" y="42"/>
                    </a:cubicBezTo>
                    <a:cubicBezTo>
                      <a:pt x="19" y="36"/>
                      <a:pt x="12" y="30"/>
                      <a:pt x="8" y="22"/>
                    </a:cubicBezTo>
                    <a:cubicBezTo>
                      <a:pt x="4" y="15"/>
                      <a:pt x="0" y="6"/>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84406" tIns="42203" rIns="84406" bIns="42203"/>
              <a:lstStyle/>
              <a:p>
                <a:pPr>
                  <a:defRPr/>
                </a:pPr>
                <a:endParaRPr lang="en-US" sz="1754" dirty="0">
                  <a:solidFill>
                    <a:prstClr val="white"/>
                  </a:solidFill>
                </a:endParaRPr>
              </a:p>
            </p:txBody>
          </p:sp>
          <p:sp>
            <p:nvSpPr>
              <p:cNvPr id="31" name="Freeform 526"/>
              <p:cNvSpPr>
                <a:spLocks noEditPoints="1"/>
              </p:cNvSpPr>
              <p:nvPr/>
            </p:nvSpPr>
            <p:spPr bwMode="auto">
              <a:xfrm>
                <a:off x="10255251" y="2592388"/>
                <a:ext cx="214313" cy="173038"/>
              </a:xfrm>
              <a:custGeom>
                <a:avLst/>
                <a:gdLst>
                  <a:gd name="T0" fmla="*/ 12 w 73"/>
                  <a:gd name="T1" fmla="*/ 0 h 59"/>
                  <a:gd name="T2" fmla="*/ 6 w 73"/>
                  <a:gd name="T3" fmla="*/ 24 h 59"/>
                  <a:gd name="T4" fmla="*/ 45 w 73"/>
                  <a:gd name="T5" fmla="*/ 56 h 59"/>
                  <a:gd name="T6" fmla="*/ 65 w 73"/>
                  <a:gd name="T7" fmla="*/ 58 h 59"/>
                  <a:gd name="T8" fmla="*/ 73 w 73"/>
                  <a:gd name="T9" fmla="*/ 43 h 59"/>
                  <a:gd name="T10" fmla="*/ 50 w 73"/>
                  <a:gd name="T11" fmla="*/ 14 h 59"/>
                  <a:gd name="T12" fmla="*/ 15 w 73"/>
                  <a:gd name="T13" fmla="*/ 0 h 59"/>
                  <a:gd name="T14" fmla="*/ 50 w 73"/>
                  <a:gd name="T15" fmla="*/ 42 h 59"/>
                  <a:gd name="T16" fmla="*/ 51 w 73"/>
                  <a:gd name="T17" fmla="*/ 41 h 59"/>
                  <a:gd name="T18" fmla="*/ 48 w 73"/>
                  <a:gd name="T19" fmla="*/ 38 h 59"/>
                  <a:gd name="T20" fmla="*/ 41 w 73"/>
                  <a:gd name="T21" fmla="*/ 33 h 59"/>
                  <a:gd name="T22" fmla="*/ 30 w 73"/>
                  <a:gd name="T23" fmla="*/ 29 h 59"/>
                  <a:gd name="T24" fmla="*/ 21 w 73"/>
                  <a:gd name="T25" fmla="*/ 23 h 59"/>
                  <a:gd name="T26" fmla="*/ 14 w 73"/>
                  <a:gd name="T27" fmla="*/ 15 h 59"/>
                  <a:gd name="T28" fmla="*/ 15 w 73"/>
                  <a:gd name="T29" fmla="*/ 9 h 59"/>
                  <a:gd name="T30" fmla="*/ 20 w 73"/>
                  <a:gd name="T31" fmla="*/ 6 h 59"/>
                  <a:gd name="T32" fmla="*/ 21 w 73"/>
                  <a:gd name="T33" fmla="*/ 6 h 59"/>
                  <a:gd name="T34" fmla="*/ 25 w 73"/>
                  <a:gd name="T35" fmla="*/ 9 h 59"/>
                  <a:gd name="T36" fmla="*/ 26 w 73"/>
                  <a:gd name="T37" fmla="*/ 10 h 59"/>
                  <a:gd name="T38" fmla="*/ 28 w 73"/>
                  <a:gd name="T39" fmla="*/ 10 h 59"/>
                  <a:gd name="T40" fmla="*/ 39 w 73"/>
                  <a:gd name="T41" fmla="*/ 16 h 59"/>
                  <a:gd name="T42" fmla="*/ 44 w 73"/>
                  <a:gd name="T43" fmla="*/ 22 h 59"/>
                  <a:gd name="T44" fmla="*/ 40 w 73"/>
                  <a:gd name="T45" fmla="*/ 23 h 59"/>
                  <a:gd name="T46" fmla="*/ 37 w 73"/>
                  <a:gd name="T47" fmla="*/ 24 h 59"/>
                  <a:gd name="T48" fmla="*/ 35 w 73"/>
                  <a:gd name="T49" fmla="*/ 22 h 59"/>
                  <a:gd name="T50" fmla="*/ 29 w 73"/>
                  <a:gd name="T51" fmla="*/ 16 h 59"/>
                  <a:gd name="T52" fmla="*/ 27 w 73"/>
                  <a:gd name="T53" fmla="*/ 15 h 59"/>
                  <a:gd name="T54" fmla="*/ 25 w 73"/>
                  <a:gd name="T55" fmla="*/ 16 h 59"/>
                  <a:gd name="T56" fmla="*/ 28 w 73"/>
                  <a:gd name="T57" fmla="*/ 19 h 59"/>
                  <a:gd name="T58" fmla="*/ 34 w 73"/>
                  <a:gd name="T59" fmla="*/ 24 h 59"/>
                  <a:gd name="T60" fmla="*/ 46 w 73"/>
                  <a:gd name="T61" fmla="*/ 28 h 59"/>
                  <a:gd name="T62" fmla="*/ 57 w 73"/>
                  <a:gd name="T63" fmla="*/ 36 h 59"/>
                  <a:gd name="T64" fmla="*/ 59 w 73"/>
                  <a:gd name="T65" fmla="*/ 46 h 59"/>
                  <a:gd name="T66" fmla="*/ 61 w 73"/>
                  <a:gd name="T67" fmla="*/ 50 h 59"/>
                  <a:gd name="T68" fmla="*/ 56 w 73"/>
                  <a:gd name="T69" fmla="*/ 52 h 59"/>
                  <a:gd name="T70" fmla="*/ 54 w 73"/>
                  <a:gd name="T71" fmla="*/ 51 h 59"/>
                  <a:gd name="T72" fmla="*/ 51 w 73"/>
                  <a:gd name="T73" fmla="*/ 48 h 59"/>
                  <a:gd name="T74" fmla="*/ 50 w 73"/>
                  <a:gd name="T75" fmla="*/ 48 h 59"/>
                  <a:gd name="T76" fmla="*/ 43 w 73"/>
                  <a:gd name="T77" fmla="*/ 47 h 59"/>
                  <a:gd name="T78" fmla="*/ 37 w 73"/>
                  <a:gd name="T79" fmla="*/ 42 h 59"/>
                  <a:gd name="T80" fmla="*/ 32 w 73"/>
                  <a:gd name="T81" fmla="*/ 35 h 59"/>
                  <a:gd name="T82" fmla="*/ 34 w 73"/>
                  <a:gd name="T83" fmla="*/ 35 h 59"/>
                  <a:gd name="T84" fmla="*/ 39 w 73"/>
                  <a:gd name="T85" fmla="*/ 34 h 59"/>
                  <a:gd name="T86" fmla="*/ 42 w 73"/>
                  <a:gd name="T87" fmla="*/ 35 h 59"/>
                  <a:gd name="T88" fmla="*/ 47 w 73"/>
                  <a:gd name="T89" fmla="*/ 41 h 59"/>
                  <a:gd name="T90" fmla="*/ 49 w 73"/>
                  <a:gd name="T91"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59">
                    <a:moveTo>
                      <a:pt x="15" y="0"/>
                    </a:moveTo>
                    <a:cubicBezTo>
                      <a:pt x="14" y="0"/>
                      <a:pt x="13" y="0"/>
                      <a:pt x="12" y="0"/>
                    </a:cubicBezTo>
                    <a:cubicBezTo>
                      <a:pt x="8" y="0"/>
                      <a:pt x="6" y="2"/>
                      <a:pt x="4" y="4"/>
                    </a:cubicBezTo>
                    <a:cubicBezTo>
                      <a:pt x="0" y="9"/>
                      <a:pt x="2" y="17"/>
                      <a:pt x="6" y="24"/>
                    </a:cubicBezTo>
                    <a:cubicBezTo>
                      <a:pt x="10" y="31"/>
                      <a:pt x="16" y="38"/>
                      <a:pt x="22" y="43"/>
                    </a:cubicBezTo>
                    <a:cubicBezTo>
                      <a:pt x="29" y="49"/>
                      <a:pt x="37" y="53"/>
                      <a:pt x="45" y="56"/>
                    </a:cubicBezTo>
                    <a:cubicBezTo>
                      <a:pt x="50" y="58"/>
                      <a:pt x="55" y="59"/>
                      <a:pt x="59" y="59"/>
                    </a:cubicBezTo>
                    <a:cubicBezTo>
                      <a:pt x="61" y="59"/>
                      <a:pt x="63" y="59"/>
                      <a:pt x="65" y="58"/>
                    </a:cubicBezTo>
                    <a:cubicBezTo>
                      <a:pt x="68" y="57"/>
                      <a:pt x="70" y="55"/>
                      <a:pt x="72" y="53"/>
                    </a:cubicBezTo>
                    <a:cubicBezTo>
                      <a:pt x="73" y="50"/>
                      <a:pt x="73" y="47"/>
                      <a:pt x="73" y="43"/>
                    </a:cubicBezTo>
                    <a:cubicBezTo>
                      <a:pt x="72" y="39"/>
                      <a:pt x="70" y="36"/>
                      <a:pt x="68" y="32"/>
                    </a:cubicBezTo>
                    <a:cubicBezTo>
                      <a:pt x="63" y="25"/>
                      <a:pt x="57" y="19"/>
                      <a:pt x="50" y="14"/>
                    </a:cubicBezTo>
                    <a:cubicBezTo>
                      <a:pt x="43" y="8"/>
                      <a:pt x="35" y="4"/>
                      <a:pt x="26" y="1"/>
                    </a:cubicBezTo>
                    <a:cubicBezTo>
                      <a:pt x="23" y="0"/>
                      <a:pt x="19" y="0"/>
                      <a:pt x="15" y="0"/>
                    </a:cubicBezTo>
                    <a:moveTo>
                      <a:pt x="49" y="42"/>
                    </a:moveTo>
                    <a:cubicBezTo>
                      <a:pt x="50" y="42"/>
                      <a:pt x="50" y="42"/>
                      <a:pt x="50" y="42"/>
                    </a:cubicBezTo>
                    <a:cubicBezTo>
                      <a:pt x="50" y="42"/>
                      <a:pt x="50" y="42"/>
                      <a:pt x="50" y="42"/>
                    </a:cubicBezTo>
                    <a:cubicBezTo>
                      <a:pt x="51" y="42"/>
                      <a:pt x="52" y="41"/>
                      <a:pt x="51" y="41"/>
                    </a:cubicBezTo>
                    <a:cubicBezTo>
                      <a:pt x="50" y="40"/>
                      <a:pt x="50" y="40"/>
                      <a:pt x="50" y="40"/>
                    </a:cubicBezTo>
                    <a:cubicBezTo>
                      <a:pt x="50" y="39"/>
                      <a:pt x="49" y="38"/>
                      <a:pt x="48" y="38"/>
                    </a:cubicBezTo>
                    <a:cubicBezTo>
                      <a:pt x="48" y="37"/>
                      <a:pt x="47" y="36"/>
                      <a:pt x="47" y="36"/>
                    </a:cubicBezTo>
                    <a:cubicBezTo>
                      <a:pt x="45" y="35"/>
                      <a:pt x="43" y="34"/>
                      <a:pt x="41" y="33"/>
                    </a:cubicBezTo>
                    <a:cubicBezTo>
                      <a:pt x="38" y="32"/>
                      <a:pt x="35" y="31"/>
                      <a:pt x="32" y="30"/>
                    </a:cubicBezTo>
                    <a:cubicBezTo>
                      <a:pt x="31" y="30"/>
                      <a:pt x="31" y="29"/>
                      <a:pt x="30" y="29"/>
                    </a:cubicBezTo>
                    <a:cubicBezTo>
                      <a:pt x="28" y="28"/>
                      <a:pt x="26" y="27"/>
                      <a:pt x="24" y="26"/>
                    </a:cubicBezTo>
                    <a:cubicBezTo>
                      <a:pt x="23" y="26"/>
                      <a:pt x="22" y="25"/>
                      <a:pt x="21" y="23"/>
                    </a:cubicBezTo>
                    <a:cubicBezTo>
                      <a:pt x="20" y="23"/>
                      <a:pt x="19" y="22"/>
                      <a:pt x="19" y="21"/>
                    </a:cubicBezTo>
                    <a:cubicBezTo>
                      <a:pt x="17" y="19"/>
                      <a:pt x="15" y="17"/>
                      <a:pt x="14" y="15"/>
                    </a:cubicBezTo>
                    <a:cubicBezTo>
                      <a:pt x="14" y="13"/>
                      <a:pt x="15" y="12"/>
                      <a:pt x="17" y="11"/>
                    </a:cubicBezTo>
                    <a:cubicBezTo>
                      <a:pt x="16" y="10"/>
                      <a:pt x="16" y="10"/>
                      <a:pt x="15" y="9"/>
                    </a:cubicBezTo>
                    <a:cubicBezTo>
                      <a:pt x="15" y="9"/>
                      <a:pt x="13" y="7"/>
                      <a:pt x="15" y="7"/>
                    </a:cubicBezTo>
                    <a:cubicBezTo>
                      <a:pt x="16" y="7"/>
                      <a:pt x="18" y="6"/>
                      <a:pt x="20" y="6"/>
                    </a:cubicBezTo>
                    <a:cubicBezTo>
                      <a:pt x="21" y="6"/>
                      <a:pt x="21" y="6"/>
                      <a:pt x="21" y="6"/>
                    </a:cubicBezTo>
                    <a:cubicBezTo>
                      <a:pt x="21" y="6"/>
                      <a:pt x="21" y="6"/>
                      <a:pt x="21" y="6"/>
                    </a:cubicBezTo>
                    <a:cubicBezTo>
                      <a:pt x="22" y="6"/>
                      <a:pt x="22" y="6"/>
                      <a:pt x="23" y="7"/>
                    </a:cubicBezTo>
                    <a:cubicBezTo>
                      <a:pt x="23" y="7"/>
                      <a:pt x="24" y="8"/>
                      <a:pt x="25" y="9"/>
                    </a:cubicBezTo>
                    <a:cubicBezTo>
                      <a:pt x="26" y="10"/>
                      <a:pt x="26" y="10"/>
                      <a:pt x="26" y="10"/>
                    </a:cubicBezTo>
                    <a:cubicBezTo>
                      <a:pt x="26" y="10"/>
                      <a:pt x="26" y="10"/>
                      <a:pt x="26" y="10"/>
                    </a:cubicBezTo>
                    <a:cubicBezTo>
                      <a:pt x="27" y="10"/>
                      <a:pt x="27" y="10"/>
                      <a:pt x="27" y="10"/>
                    </a:cubicBezTo>
                    <a:cubicBezTo>
                      <a:pt x="27" y="10"/>
                      <a:pt x="28" y="10"/>
                      <a:pt x="28" y="10"/>
                    </a:cubicBezTo>
                    <a:cubicBezTo>
                      <a:pt x="30" y="10"/>
                      <a:pt x="32" y="11"/>
                      <a:pt x="34" y="12"/>
                    </a:cubicBezTo>
                    <a:cubicBezTo>
                      <a:pt x="36" y="13"/>
                      <a:pt x="38" y="15"/>
                      <a:pt x="39" y="16"/>
                    </a:cubicBezTo>
                    <a:cubicBezTo>
                      <a:pt x="40" y="18"/>
                      <a:pt x="42" y="19"/>
                      <a:pt x="43" y="20"/>
                    </a:cubicBezTo>
                    <a:cubicBezTo>
                      <a:pt x="43" y="21"/>
                      <a:pt x="44" y="21"/>
                      <a:pt x="44" y="22"/>
                    </a:cubicBezTo>
                    <a:cubicBezTo>
                      <a:pt x="43" y="22"/>
                      <a:pt x="43" y="22"/>
                      <a:pt x="43" y="22"/>
                    </a:cubicBezTo>
                    <a:cubicBezTo>
                      <a:pt x="42" y="22"/>
                      <a:pt x="41" y="23"/>
                      <a:pt x="40" y="23"/>
                    </a:cubicBezTo>
                    <a:cubicBezTo>
                      <a:pt x="39" y="23"/>
                      <a:pt x="38" y="23"/>
                      <a:pt x="38" y="23"/>
                    </a:cubicBezTo>
                    <a:cubicBezTo>
                      <a:pt x="37" y="24"/>
                      <a:pt x="37" y="24"/>
                      <a:pt x="37" y="24"/>
                    </a:cubicBezTo>
                    <a:cubicBezTo>
                      <a:pt x="37" y="23"/>
                      <a:pt x="37" y="23"/>
                      <a:pt x="37" y="23"/>
                    </a:cubicBezTo>
                    <a:cubicBezTo>
                      <a:pt x="36" y="23"/>
                      <a:pt x="35" y="23"/>
                      <a:pt x="35" y="22"/>
                    </a:cubicBezTo>
                    <a:cubicBezTo>
                      <a:pt x="33" y="21"/>
                      <a:pt x="32" y="20"/>
                      <a:pt x="31" y="18"/>
                    </a:cubicBezTo>
                    <a:cubicBezTo>
                      <a:pt x="30" y="18"/>
                      <a:pt x="30" y="17"/>
                      <a:pt x="29" y="16"/>
                    </a:cubicBezTo>
                    <a:cubicBezTo>
                      <a:pt x="29" y="16"/>
                      <a:pt x="29" y="16"/>
                      <a:pt x="29" y="16"/>
                    </a:cubicBezTo>
                    <a:cubicBezTo>
                      <a:pt x="28" y="15"/>
                      <a:pt x="27" y="15"/>
                      <a:pt x="27" y="15"/>
                    </a:cubicBezTo>
                    <a:cubicBezTo>
                      <a:pt x="27" y="15"/>
                      <a:pt x="27" y="15"/>
                      <a:pt x="27" y="15"/>
                    </a:cubicBezTo>
                    <a:cubicBezTo>
                      <a:pt x="26" y="15"/>
                      <a:pt x="24" y="15"/>
                      <a:pt x="25" y="16"/>
                    </a:cubicBezTo>
                    <a:cubicBezTo>
                      <a:pt x="26" y="17"/>
                      <a:pt x="26" y="17"/>
                      <a:pt x="26" y="17"/>
                    </a:cubicBezTo>
                    <a:cubicBezTo>
                      <a:pt x="26" y="18"/>
                      <a:pt x="27" y="18"/>
                      <a:pt x="28" y="19"/>
                    </a:cubicBezTo>
                    <a:cubicBezTo>
                      <a:pt x="28" y="20"/>
                      <a:pt x="29" y="20"/>
                      <a:pt x="29" y="21"/>
                    </a:cubicBezTo>
                    <a:cubicBezTo>
                      <a:pt x="31" y="22"/>
                      <a:pt x="33" y="23"/>
                      <a:pt x="34" y="24"/>
                    </a:cubicBezTo>
                    <a:cubicBezTo>
                      <a:pt x="37" y="25"/>
                      <a:pt x="40" y="26"/>
                      <a:pt x="43" y="27"/>
                    </a:cubicBezTo>
                    <a:cubicBezTo>
                      <a:pt x="44" y="28"/>
                      <a:pt x="45" y="28"/>
                      <a:pt x="46" y="28"/>
                    </a:cubicBezTo>
                    <a:cubicBezTo>
                      <a:pt x="48" y="29"/>
                      <a:pt x="50" y="30"/>
                      <a:pt x="52" y="31"/>
                    </a:cubicBezTo>
                    <a:cubicBezTo>
                      <a:pt x="54" y="32"/>
                      <a:pt x="55" y="34"/>
                      <a:pt x="57" y="36"/>
                    </a:cubicBezTo>
                    <a:cubicBezTo>
                      <a:pt x="59" y="38"/>
                      <a:pt x="61" y="40"/>
                      <a:pt x="61" y="42"/>
                    </a:cubicBezTo>
                    <a:cubicBezTo>
                      <a:pt x="62" y="44"/>
                      <a:pt x="60" y="45"/>
                      <a:pt x="59" y="46"/>
                    </a:cubicBezTo>
                    <a:cubicBezTo>
                      <a:pt x="60" y="47"/>
                      <a:pt x="60" y="47"/>
                      <a:pt x="61" y="48"/>
                    </a:cubicBezTo>
                    <a:cubicBezTo>
                      <a:pt x="61" y="49"/>
                      <a:pt x="63" y="50"/>
                      <a:pt x="61" y="50"/>
                    </a:cubicBezTo>
                    <a:cubicBezTo>
                      <a:pt x="60" y="51"/>
                      <a:pt x="58" y="51"/>
                      <a:pt x="57" y="52"/>
                    </a:cubicBezTo>
                    <a:cubicBezTo>
                      <a:pt x="56" y="52"/>
                      <a:pt x="56" y="52"/>
                      <a:pt x="56" y="52"/>
                    </a:cubicBezTo>
                    <a:cubicBezTo>
                      <a:pt x="55" y="52"/>
                      <a:pt x="55" y="52"/>
                      <a:pt x="55" y="52"/>
                    </a:cubicBezTo>
                    <a:cubicBezTo>
                      <a:pt x="55" y="52"/>
                      <a:pt x="54" y="52"/>
                      <a:pt x="54" y="51"/>
                    </a:cubicBezTo>
                    <a:cubicBezTo>
                      <a:pt x="53" y="51"/>
                      <a:pt x="53" y="50"/>
                      <a:pt x="52" y="49"/>
                    </a:cubicBezTo>
                    <a:cubicBezTo>
                      <a:pt x="52" y="49"/>
                      <a:pt x="51" y="49"/>
                      <a:pt x="51" y="48"/>
                    </a:cubicBezTo>
                    <a:cubicBezTo>
                      <a:pt x="51" y="48"/>
                      <a:pt x="51" y="48"/>
                      <a:pt x="51" y="48"/>
                    </a:cubicBezTo>
                    <a:cubicBezTo>
                      <a:pt x="50" y="48"/>
                      <a:pt x="50" y="48"/>
                      <a:pt x="50" y="48"/>
                    </a:cubicBezTo>
                    <a:cubicBezTo>
                      <a:pt x="50" y="48"/>
                      <a:pt x="49" y="48"/>
                      <a:pt x="49" y="48"/>
                    </a:cubicBezTo>
                    <a:cubicBezTo>
                      <a:pt x="47" y="48"/>
                      <a:pt x="45" y="48"/>
                      <a:pt x="43" y="47"/>
                    </a:cubicBezTo>
                    <a:cubicBezTo>
                      <a:pt x="41" y="46"/>
                      <a:pt x="40" y="45"/>
                      <a:pt x="39" y="44"/>
                    </a:cubicBezTo>
                    <a:cubicBezTo>
                      <a:pt x="38" y="43"/>
                      <a:pt x="38" y="43"/>
                      <a:pt x="37" y="42"/>
                    </a:cubicBezTo>
                    <a:cubicBezTo>
                      <a:pt x="36" y="40"/>
                      <a:pt x="35" y="39"/>
                      <a:pt x="33" y="37"/>
                    </a:cubicBezTo>
                    <a:cubicBezTo>
                      <a:pt x="33" y="37"/>
                      <a:pt x="32" y="36"/>
                      <a:pt x="32" y="35"/>
                    </a:cubicBezTo>
                    <a:cubicBezTo>
                      <a:pt x="33" y="35"/>
                      <a:pt x="33" y="35"/>
                      <a:pt x="33" y="35"/>
                    </a:cubicBezTo>
                    <a:cubicBezTo>
                      <a:pt x="33" y="35"/>
                      <a:pt x="34" y="35"/>
                      <a:pt x="34" y="35"/>
                    </a:cubicBezTo>
                    <a:cubicBezTo>
                      <a:pt x="35" y="34"/>
                      <a:pt x="36" y="34"/>
                      <a:pt x="37" y="34"/>
                    </a:cubicBezTo>
                    <a:cubicBezTo>
                      <a:pt x="38" y="34"/>
                      <a:pt x="38" y="34"/>
                      <a:pt x="39" y="34"/>
                    </a:cubicBezTo>
                    <a:cubicBezTo>
                      <a:pt x="39" y="34"/>
                      <a:pt x="39" y="34"/>
                      <a:pt x="39" y="34"/>
                    </a:cubicBezTo>
                    <a:cubicBezTo>
                      <a:pt x="40" y="34"/>
                      <a:pt x="41" y="34"/>
                      <a:pt x="42" y="35"/>
                    </a:cubicBezTo>
                    <a:cubicBezTo>
                      <a:pt x="42" y="36"/>
                      <a:pt x="43" y="36"/>
                      <a:pt x="43" y="37"/>
                    </a:cubicBezTo>
                    <a:cubicBezTo>
                      <a:pt x="45" y="39"/>
                      <a:pt x="46" y="40"/>
                      <a:pt x="47" y="41"/>
                    </a:cubicBezTo>
                    <a:cubicBezTo>
                      <a:pt x="48" y="42"/>
                      <a:pt x="48" y="42"/>
                      <a:pt x="48" y="42"/>
                    </a:cubicBezTo>
                    <a:cubicBezTo>
                      <a:pt x="48" y="42"/>
                      <a:pt x="49" y="42"/>
                      <a:pt x="4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84406" tIns="42203" rIns="84406" bIns="42203"/>
              <a:lstStyle/>
              <a:p>
                <a:pPr>
                  <a:defRPr/>
                </a:pPr>
                <a:endParaRPr lang="en-US" sz="1754" dirty="0">
                  <a:solidFill>
                    <a:prstClr val="white"/>
                  </a:solidFill>
                </a:endParaRPr>
              </a:p>
            </p:txBody>
          </p:sp>
        </p:grpSp>
        <p:grpSp>
          <p:nvGrpSpPr>
            <p:cNvPr id="8209" name="Group 800"/>
            <p:cNvGrpSpPr>
              <a:grpSpLocks/>
            </p:cNvGrpSpPr>
            <p:nvPr/>
          </p:nvGrpSpPr>
          <p:grpSpPr bwMode="auto">
            <a:xfrm>
              <a:off x="5427155" y="1583505"/>
              <a:ext cx="428625" cy="419100"/>
              <a:chOff x="11679238" y="4059238"/>
              <a:chExt cx="428625" cy="419100"/>
            </a:xfrm>
          </p:grpSpPr>
          <p:sp>
            <p:nvSpPr>
              <p:cNvPr id="23" name="Freeform 533"/>
              <p:cNvSpPr>
                <a:spLocks/>
              </p:cNvSpPr>
              <p:nvPr/>
            </p:nvSpPr>
            <p:spPr bwMode="auto">
              <a:xfrm>
                <a:off x="11679375" y="4234687"/>
                <a:ext cx="429067" cy="153135"/>
              </a:xfrm>
              <a:custGeom>
                <a:avLst/>
                <a:gdLst>
                  <a:gd name="T0" fmla="*/ 144 w 146"/>
                  <a:gd name="T1" fmla="*/ 3 h 52"/>
                  <a:gd name="T2" fmla="*/ 143 w 146"/>
                  <a:gd name="T3" fmla="*/ 1 h 52"/>
                  <a:gd name="T4" fmla="*/ 141 w 146"/>
                  <a:gd name="T5" fmla="*/ 0 h 52"/>
                  <a:gd name="T6" fmla="*/ 130 w 146"/>
                  <a:gd name="T7" fmla="*/ 2 h 52"/>
                  <a:gd name="T8" fmla="*/ 127 w 146"/>
                  <a:gd name="T9" fmla="*/ 4 h 52"/>
                  <a:gd name="T10" fmla="*/ 128 w 146"/>
                  <a:gd name="T11" fmla="*/ 14 h 52"/>
                  <a:gd name="T12" fmla="*/ 70 w 146"/>
                  <a:gd name="T13" fmla="*/ 0 h 52"/>
                  <a:gd name="T14" fmla="*/ 70 w 146"/>
                  <a:gd name="T15" fmla="*/ 0 h 52"/>
                  <a:gd name="T16" fmla="*/ 2 w 146"/>
                  <a:gd name="T17" fmla="*/ 20 h 52"/>
                  <a:gd name="T18" fmla="*/ 1 w 146"/>
                  <a:gd name="T19" fmla="*/ 24 h 52"/>
                  <a:gd name="T20" fmla="*/ 10 w 146"/>
                  <a:gd name="T21" fmla="*/ 37 h 52"/>
                  <a:gd name="T22" fmla="*/ 12 w 146"/>
                  <a:gd name="T23" fmla="*/ 38 h 52"/>
                  <a:gd name="T24" fmla="*/ 12 w 146"/>
                  <a:gd name="T25" fmla="*/ 38 h 52"/>
                  <a:gd name="T26" fmla="*/ 14 w 146"/>
                  <a:gd name="T27" fmla="*/ 37 h 52"/>
                  <a:gd name="T28" fmla="*/ 70 w 146"/>
                  <a:gd name="T29" fmla="*/ 21 h 52"/>
                  <a:gd name="T30" fmla="*/ 70 w 146"/>
                  <a:gd name="T31" fmla="*/ 21 h 52"/>
                  <a:gd name="T32" fmla="*/ 118 w 146"/>
                  <a:gd name="T33" fmla="*/ 32 h 52"/>
                  <a:gd name="T34" fmla="*/ 108 w 146"/>
                  <a:gd name="T35" fmla="*/ 37 h 52"/>
                  <a:gd name="T36" fmla="*/ 106 w 146"/>
                  <a:gd name="T37" fmla="*/ 41 h 52"/>
                  <a:gd name="T38" fmla="*/ 110 w 146"/>
                  <a:gd name="T39" fmla="*/ 51 h 52"/>
                  <a:gd name="T40" fmla="*/ 112 w 146"/>
                  <a:gd name="T41" fmla="*/ 52 h 52"/>
                  <a:gd name="T42" fmla="*/ 113 w 146"/>
                  <a:gd name="T43" fmla="*/ 52 h 52"/>
                  <a:gd name="T44" fmla="*/ 114 w 146"/>
                  <a:gd name="T45" fmla="*/ 52 h 52"/>
                  <a:gd name="T46" fmla="*/ 144 w 146"/>
                  <a:gd name="T47" fmla="*/ 39 h 52"/>
                  <a:gd name="T48" fmla="*/ 146 w 146"/>
                  <a:gd name="T49" fmla="*/ 36 h 52"/>
                  <a:gd name="T50" fmla="*/ 144 w 146"/>
                  <a:gd name="T51"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52">
                    <a:moveTo>
                      <a:pt x="144" y="3"/>
                    </a:moveTo>
                    <a:cubicBezTo>
                      <a:pt x="144" y="2"/>
                      <a:pt x="144" y="1"/>
                      <a:pt x="143" y="1"/>
                    </a:cubicBezTo>
                    <a:cubicBezTo>
                      <a:pt x="142" y="1"/>
                      <a:pt x="142" y="0"/>
                      <a:pt x="141" y="0"/>
                    </a:cubicBezTo>
                    <a:cubicBezTo>
                      <a:pt x="130" y="2"/>
                      <a:pt x="130" y="2"/>
                      <a:pt x="130" y="2"/>
                    </a:cubicBezTo>
                    <a:cubicBezTo>
                      <a:pt x="128" y="2"/>
                      <a:pt x="127" y="3"/>
                      <a:pt x="127" y="4"/>
                    </a:cubicBezTo>
                    <a:cubicBezTo>
                      <a:pt x="128" y="14"/>
                      <a:pt x="128" y="14"/>
                      <a:pt x="128" y="14"/>
                    </a:cubicBezTo>
                    <a:cubicBezTo>
                      <a:pt x="110" y="5"/>
                      <a:pt x="90" y="0"/>
                      <a:pt x="70" y="0"/>
                    </a:cubicBezTo>
                    <a:cubicBezTo>
                      <a:pt x="70" y="0"/>
                      <a:pt x="70" y="0"/>
                      <a:pt x="70" y="0"/>
                    </a:cubicBezTo>
                    <a:cubicBezTo>
                      <a:pt x="45" y="0"/>
                      <a:pt x="22" y="7"/>
                      <a:pt x="2" y="20"/>
                    </a:cubicBezTo>
                    <a:cubicBezTo>
                      <a:pt x="1" y="21"/>
                      <a:pt x="0" y="23"/>
                      <a:pt x="1" y="24"/>
                    </a:cubicBezTo>
                    <a:cubicBezTo>
                      <a:pt x="10" y="37"/>
                      <a:pt x="10" y="37"/>
                      <a:pt x="10" y="37"/>
                    </a:cubicBezTo>
                    <a:cubicBezTo>
                      <a:pt x="10" y="37"/>
                      <a:pt x="11" y="38"/>
                      <a:pt x="12" y="38"/>
                    </a:cubicBezTo>
                    <a:cubicBezTo>
                      <a:pt x="12" y="38"/>
                      <a:pt x="12" y="38"/>
                      <a:pt x="12" y="38"/>
                    </a:cubicBezTo>
                    <a:cubicBezTo>
                      <a:pt x="13" y="38"/>
                      <a:pt x="13" y="38"/>
                      <a:pt x="14" y="37"/>
                    </a:cubicBezTo>
                    <a:cubicBezTo>
                      <a:pt x="30" y="27"/>
                      <a:pt x="50" y="21"/>
                      <a:pt x="70" y="21"/>
                    </a:cubicBezTo>
                    <a:cubicBezTo>
                      <a:pt x="70" y="21"/>
                      <a:pt x="70" y="21"/>
                      <a:pt x="70" y="21"/>
                    </a:cubicBezTo>
                    <a:cubicBezTo>
                      <a:pt x="87" y="21"/>
                      <a:pt x="103" y="25"/>
                      <a:pt x="118" y="32"/>
                    </a:cubicBezTo>
                    <a:cubicBezTo>
                      <a:pt x="108" y="37"/>
                      <a:pt x="108" y="37"/>
                      <a:pt x="108" y="37"/>
                    </a:cubicBezTo>
                    <a:cubicBezTo>
                      <a:pt x="106" y="38"/>
                      <a:pt x="106" y="39"/>
                      <a:pt x="106" y="41"/>
                    </a:cubicBezTo>
                    <a:cubicBezTo>
                      <a:pt x="110" y="51"/>
                      <a:pt x="110" y="51"/>
                      <a:pt x="110" y="51"/>
                    </a:cubicBezTo>
                    <a:cubicBezTo>
                      <a:pt x="111" y="51"/>
                      <a:pt x="111" y="52"/>
                      <a:pt x="112" y="52"/>
                    </a:cubicBezTo>
                    <a:cubicBezTo>
                      <a:pt x="113" y="52"/>
                      <a:pt x="113" y="52"/>
                      <a:pt x="113" y="52"/>
                    </a:cubicBezTo>
                    <a:cubicBezTo>
                      <a:pt x="113" y="52"/>
                      <a:pt x="114" y="52"/>
                      <a:pt x="114" y="52"/>
                    </a:cubicBezTo>
                    <a:cubicBezTo>
                      <a:pt x="144" y="39"/>
                      <a:pt x="144" y="39"/>
                      <a:pt x="144" y="39"/>
                    </a:cubicBezTo>
                    <a:cubicBezTo>
                      <a:pt x="145" y="38"/>
                      <a:pt x="146" y="37"/>
                      <a:pt x="146" y="36"/>
                    </a:cubicBezTo>
                    <a:lnTo>
                      <a:pt x="144" y="3"/>
                    </a:lnTo>
                    <a:close/>
                  </a:path>
                </a:pathLst>
              </a:custGeom>
              <a:solidFill>
                <a:schemeClr val="bg1"/>
              </a:solidFill>
              <a:ln>
                <a:noFill/>
              </a:ln>
            </p:spPr>
            <p:txBody>
              <a:bodyPr lIns="84406" tIns="42203" rIns="84406" bIns="42203"/>
              <a:lstStyle/>
              <a:p>
                <a:pPr>
                  <a:defRPr/>
                </a:pPr>
                <a:endParaRPr lang="en-US" sz="1754" dirty="0">
                  <a:solidFill>
                    <a:prstClr val="white"/>
                  </a:solidFill>
                </a:endParaRPr>
              </a:p>
            </p:txBody>
          </p:sp>
          <p:sp>
            <p:nvSpPr>
              <p:cNvPr id="24" name="Freeform 534"/>
              <p:cNvSpPr>
                <a:spLocks/>
              </p:cNvSpPr>
              <p:nvPr/>
            </p:nvSpPr>
            <p:spPr bwMode="auto">
              <a:xfrm>
                <a:off x="11804663" y="4058744"/>
                <a:ext cx="156180" cy="149877"/>
              </a:xfrm>
              <a:custGeom>
                <a:avLst/>
                <a:gdLst>
                  <a:gd name="T0" fmla="*/ 1 w 53"/>
                  <a:gd name="T1" fmla="*/ 42 h 51"/>
                  <a:gd name="T2" fmla="*/ 10 w 53"/>
                  <a:gd name="T3" fmla="*/ 51 h 51"/>
                  <a:gd name="T4" fmla="*/ 12 w 53"/>
                  <a:gd name="T5" fmla="*/ 51 h 51"/>
                  <a:gd name="T6" fmla="*/ 12 w 53"/>
                  <a:gd name="T7" fmla="*/ 51 h 51"/>
                  <a:gd name="T8" fmla="*/ 14 w 53"/>
                  <a:gd name="T9" fmla="*/ 51 h 51"/>
                  <a:gd name="T10" fmla="*/ 27 w 53"/>
                  <a:gd name="T11" fmla="*/ 38 h 51"/>
                  <a:gd name="T12" fmla="*/ 40 w 53"/>
                  <a:gd name="T13" fmla="*/ 51 h 51"/>
                  <a:gd name="T14" fmla="*/ 42 w 53"/>
                  <a:gd name="T15" fmla="*/ 51 h 51"/>
                  <a:gd name="T16" fmla="*/ 44 w 53"/>
                  <a:gd name="T17" fmla="*/ 51 h 51"/>
                  <a:gd name="T18" fmla="*/ 53 w 53"/>
                  <a:gd name="T19" fmla="*/ 42 h 51"/>
                  <a:gd name="T20" fmla="*/ 53 w 53"/>
                  <a:gd name="T21" fmla="*/ 40 h 51"/>
                  <a:gd name="T22" fmla="*/ 53 w 53"/>
                  <a:gd name="T23" fmla="*/ 38 h 51"/>
                  <a:gd name="T24" fmla="*/ 40 w 53"/>
                  <a:gd name="T25" fmla="*/ 26 h 51"/>
                  <a:gd name="T26" fmla="*/ 53 w 53"/>
                  <a:gd name="T27" fmla="*/ 13 h 51"/>
                  <a:gd name="T28" fmla="*/ 53 w 53"/>
                  <a:gd name="T29" fmla="*/ 11 h 51"/>
                  <a:gd name="T30" fmla="*/ 53 w 53"/>
                  <a:gd name="T31" fmla="*/ 9 h 51"/>
                  <a:gd name="T32" fmla="*/ 44 w 53"/>
                  <a:gd name="T33" fmla="*/ 1 h 51"/>
                  <a:gd name="T34" fmla="*/ 40 w 53"/>
                  <a:gd name="T35" fmla="*/ 1 h 51"/>
                  <a:gd name="T36" fmla="*/ 27 w 53"/>
                  <a:gd name="T37" fmla="*/ 13 h 51"/>
                  <a:gd name="T38" fmla="*/ 14 w 53"/>
                  <a:gd name="T39" fmla="*/ 1 h 51"/>
                  <a:gd name="T40" fmla="*/ 10 w 53"/>
                  <a:gd name="T41" fmla="*/ 1 h 51"/>
                  <a:gd name="T42" fmla="*/ 1 w 53"/>
                  <a:gd name="T43" fmla="*/ 9 h 51"/>
                  <a:gd name="T44" fmla="*/ 1 w 53"/>
                  <a:gd name="T45" fmla="*/ 11 h 51"/>
                  <a:gd name="T46" fmla="*/ 1 w 53"/>
                  <a:gd name="T47" fmla="*/ 13 h 51"/>
                  <a:gd name="T48" fmla="*/ 14 w 53"/>
                  <a:gd name="T49" fmla="*/ 26 h 51"/>
                  <a:gd name="T50" fmla="*/ 1 w 53"/>
                  <a:gd name="T51" fmla="*/ 38 h 51"/>
                  <a:gd name="T52" fmla="*/ 1 w 53"/>
                  <a:gd name="T53"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51">
                    <a:moveTo>
                      <a:pt x="1" y="42"/>
                    </a:moveTo>
                    <a:cubicBezTo>
                      <a:pt x="10" y="51"/>
                      <a:pt x="10" y="51"/>
                      <a:pt x="10" y="51"/>
                    </a:cubicBezTo>
                    <a:cubicBezTo>
                      <a:pt x="11" y="51"/>
                      <a:pt x="11" y="51"/>
                      <a:pt x="12" y="51"/>
                    </a:cubicBezTo>
                    <a:cubicBezTo>
                      <a:pt x="12" y="51"/>
                      <a:pt x="12" y="51"/>
                      <a:pt x="12" y="51"/>
                    </a:cubicBezTo>
                    <a:cubicBezTo>
                      <a:pt x="13" y="51"/>
                      <a:pt x="13" y="51"/>
                      <a:pt x="14" y="51"/>
                    </a:cubicBezTo>
                    <a:cubicBezTo>
                      <a:pt x="27" y="38"/>
                      <a:pt x="27" y="38"/>
                      <a:pt x="27" y="38"/>
                    </a:cubicBezTo>
                    <a:cubicBezTo>
                      <a:pt x="40" y="51"/>
                      <a:pt x="40" y="51"/>
                      <a:pt x="40" y="51"/>
                    </a:cubicBezTo>
                    <a:cubicBezTo>
                      <a:pt x="40" y="51"/>
                      <a:pt x="41" y="51"/>
                      <a:pt x="42" y="51"/>
                    </a:cubicBezTo>
                    <a:cubicBezTo>
                      <a:pt x="42" y="51"/>
                      <a:pt x="43" y="51"/>
                      <a:pt x="44" y="51"/>
                    </a:cubicBezTo>
                    <a:cubicBezTo>
                      <a:pt x="53" y="42"/>
                      <a:pt x="53" y="42"/>
                      <a:pt x="53" y="42"/>
                    </a:cubicBezTo>
                    <a:cubicBezTo>
                      <a:pt x="53" y="42"/>
                      <a:pt x="53" y="41"/>
                      <a:pt x="53" y="40"/>
                    </a:cubicBezTo>
                    <a:cubicBezTo>
                      <a:pt x="53" y="40"/>
                      <a:pt x="53" y="39"/>
                      <a:pt x="53" y="38"/>
                    </a:cubicBezTo>
                    <a:cubicBezTo>
                      <a:pt x="40" y="26"/>
                      <a:pt x="40" y="26"/>
                      <a:pt x="40" y="26"/>
                    </a:cubicBezTo>
                    <a:cubicBezTo>
                      <a:pt x="53" y="13"/>
                      <a:pt x="53" y="13"/>
                      <a:pt x="53" y="13"/>
                    </a:cubicBezTo>
                    <a:cubicBezTo>
                      <a:pt x="53" y="13"/>
                      <a:pt x="53" y="12"/>
                      <a:pt x="53" y="11"/>
                    </a:cubicBezTo>
                    <a:cubicBezTo>
                      <a:pt x="53" y="11"/>
                      <a:pt x="53" y="10"/>
                      <a:pt x="53" y="9"/>
                    </a:cubicBezTo>
                    <a:cubicBezTo>
                      <a:pt x="44" y="1"/>
                      <a:pt x="44" y="1"/>
                      <a:pt x="44" y="1"/>
                    </a:cubicBezTo>
                    <a:cubicBezTo>
                      <a:pt x="43" y="0"/>
                      <a:pt x="41" y="0"/>
                      <a:pt x="40" y="1"/>
                    </a:cubicBezTo>
                    <a:cubicBezTo>
                      <a:pt x="27" y="13"/>
                      <a:pt x="27" y="13"/>
                      <a:pt x="27" y="13"/>
                    </a:cubicBezTo>
                    <a:cubicBezTo>
                      <a:pt x="14" y="1"/>
                      <a:pt x="14" y="1"/>
                      <a:pt x="14" y="1"/>
                    </a:cubicBezTo>
                    <a:cubicBezTo>
                      <a:pt x="13" y="0"/>
                      <a:pt x="11" y="0"/>
                      <a:pt x="10" y="1"/>
                    </a:cubicBezTo>
                    <a:cubicBezTo>
                      <a:pt x="1" y="9"/>
                      <a:pt x="1" y="9"/>
                      <a:pt x="1" y="9"/>
                    </a:cubicBezTo>
                    <a:cubicBezTo>
                      <a:pt x="1" y="10"/>
                      <a:pt x="1" y="10"/>
                      <a:pt x="1" y="11"/>
                    </a:cubicBezTo>
                    <a:cubicBezTo>
                      <a:pt x="1" y="12"/>
                      <a:pt x="1" y="12"/>
                      <a:pt x="1" y="13"/>
                    </a:cubicBezTo>
                    <a:cubicBezTo>
                      <a:pt x="14" y="26"/>
                      <a:pt x="14" y="26"/>
                      <a:pt x="14" y="26"/>
                    </a:cubicBezTo>
                    <a:cubicBezTo>
                      <a:pt x="1" y="38"/>
                      <a:pt x="1" y="38"/>
                      <a:pt x="1" y="38"/>
                    </a:cubicBezTo>
                    <a:cubicBezTo>
                      <a:pt x="0" y="39"/>
                      <a:pt x="0" y="41"/>
                      <a:pt x="1" y="42"/>
                    </a:cubicBezTo>
                  </a:path>
                </a:pathLst>
              </a:custGeom>
              <a:solidFill>
                <a:schemeClr val="bg1"/>
              </a:solidFill>
              <a:ln>
                <a:noFill/>
              </a:ln>
            </p:spPr>
            <p:txBody>
              <a:bodyPr lIns="84406" tIns="42203" rIns="84406" bIns="42203"/>
              <a:lstStyle/>
              <a:p>
                <a:pPr>
                  <a:defRPr/>
                </a:pPr>
                <a:endParaRPr lang="en-US" sz="1754" dirty="0">
                  <a:solidFill>
                    <a:prstClr val="white"/>
                  </a:solidFill>
                </a:endParaRPr>
              </a:p>
            </p:txBody>
          </p:sp>
          <p:sp>
            <p:nvSpPr>
              <p:cNvPr id="25" name="Freeform 535"/>
              <p:cNvSpPr>
                <a:spLocks/>
              </p:cNvSpPr>
              <p:nvPr/>
            </p:nvSpPr>
            <p:spPr bwMode="auto">
              <a:xfrm>
                <a:off x="11811529" y="4338950"/>
                <a:ext cx="147599" cy="140103"/>
              </a:xfrm>
              <a:custGeom>
                <a:avLst/>
                <a:gdLst>
                  <a:gd name="T0" fmla="*/ 25 w 50"/>
                  <a:gd name="T1" fmla="*/ 0 h 48"/>
                  <a:gd name="T2" fmla="*/ 25 w 50"/>
                  <a:gd name="T3" fmla="*/ 0 h 48"/>
                  <a:gd name="T4" fmla="*/ 0 w 50"/>
                  <a:gd name="T5" fmla="*/ 24 h 48"/>
                  <a:gd name="T6" fmla="*/ 25 w 50"/>
                  <a:gd name="T7" fmla="*/ 48 h 48"/>
                  <a:gd name="T8" fmla="*/ 25 w 50"/>
                  <a:gd name="T9" fmla="*/ 48 h 48"/>
                  <a:gd name="T10" fmla="*/ 50 w 50"/>
                  <a:gd name="T11" fmla="*/ 24 h 48"/>
                  <a:gd name="T12" fmla="*/ 25 w 5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50" h="48">
                    <a:moveTo>
                      <a:pt x="25" y="0"/>
                    </a:moveTo>
                    <a:cubicBezTo>
                      <a:pt x="25" y="0"/>
                      <a:pt x="25" y="0"/>
                      <a:pt x="25" y="0"/>
                    </a:cubicBezTo>
                    <a:cubicBezTo>
                      <a:pt x="11" y="0"/>
                      <a:pt x="0" y="11"/>
                      <a:pt x="0" y="24"/>
                    </a:cubicBezTo>
                    <a:cubicBezTo>
                      <a:pt x="1" y="37"/>
                      <a:pt x="12" y="48"/>
                      <a:pt x="25" y="48"/>
                    </a:cubicBezTo>
                    <a:cubicBezTo>
                      <a:pt x="25" y="48"/>
                      <a:pt x="25" y="48"/>
                      <a:pt x="25" y="48"/>
                    </a:cubicBezTo>
                    <a:cubicBezTo>
                      <a:pt x="39" y="48"/>
                      <a:pt x="50" y="37"/>
                      <a:pt x="50" y="24"/>
                    </a:cubicBezTo>
                    <a:cubicBezTo>
                      <a:pt x="49" y="11"/>
                      <a:pt x="38" y="0"/>
                      <a:pt x="25" y="0"/>
                    </a:cubicBezTo>
                  </a:path>
                </a:pathLst>
              </a:custGeom>
              <a:solidFill>
                <a:schemeClr val="bg1"/>
              </a:solidFill>
              <a:ln>
                <a:noFill/>
              </a:ln>
            </p:spPr>
            <p:txBody>
              <a:bodyPr lIns="84406" tIns="42203" rIns="84406" bIns="42203"/>
              <a:lstStyle/>
              <a:p>
                <a:pPr>
                  <a:defRPr/>
                </a:pPr>
                <a:endParaRPr lang="en-US" sz="1754" dirty="0">
                  <a:solidFill>
                    <a:prstClr val="white"/>
                  </a:solidFill>
                </a:endParaRPr>
              </a:p>
            </p:txBody>
          </p:sp>
        </p:grpSp>
        <p:pic>
          <p:nvPicPr>
            <p:cNvPr id="8210" name="Picture 79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5528" y="1572606"/>
              <a:ext cx="540198" cy="41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11" name="Group 808"/>
            <p:cNvGrpSpPr>
              <a:grpSpLocks/>
            </p:cNvGrpSpPr>
            <p:nvPr/>
          </p:nvGrpSpPr>
          <p:grpSpPr bwMode="auto">
            <a:xfrm>
              <a:off x="7551438" y="1511907"/>
              <a:ext cx="352698" cy="481267"/>
              <a:chOff x="11410085" y="4567350"/>
              <a:chExt cx="322263" cy="439738"/>
            </a:xfrm>
          </p:grpSpPr>
          <p:sp>
            <p:nvSpPr>
              <p:cNvPr id="20" name="Freeform 562"/>
              <p:cNvSpPr>
                <a:spLocks/>
              </p:cNvSpPr>
              <p:nvPr/>
            </p:nvSpPr>
            <p:spPr bwMode="auto">
              <a:xfrm>
                <a:off x="11410629" y="4630830"/>
                <a:ext cx="321476" cy="376597"/>
              </a:xfrm>
              <a:custGeom>
                <a:avLst/>
                <a:gdLst>
                  <a:gd name="T0" fmla="*/ 11 w 110"/>
                  <a:gd name="T1" fmla="*/ 0 h 128"/>
                  <a:gd name="T2" fmla="*/ 13 w 110"/>
                  <a:gd name="T3" fmla="*/ 10 h 128"/>
                  <a:gd name="T4" fmla="*/ 9 w 110"/>
                  <a:gd name="T5" fmla="*/ 14 h 128"/>
                  <a:gd name="T6" fmla="*/ 9 w 110"/>
                  <a:gd name="T7" fmla="*/ 112 h 128"/>
                  <a:gd name="T8" fmla="*/ 13 w 110"/>
                  <a:gd name="T9" fmla="*/ 116 h 128"/>
                  <a:gd name="T10" fmla="*/ 96 w 110"/>
                  <a:gd name="T11" fmla="*/ 116 h 128"/>
                  <a:gd name="T12" fmla="*/ 101 w 110"/>
                  <a:gd name="T13" fmla="*/ 112 h 128"/>
                  <a:gd name="T14" fmla="*/ 101 w 110"/>
                  <a:gd name="T15" fmla="*/ 14 h 128"/>
                  <a:gd name="T16" fmla="*/ 96 w 110"/>
                  <a:gd name="T17" fmla="*/ 10 h 128"/>
                  <a:gd name="T18" fmla="*/ 99 w 110"/>
                  <a:gd name="T19" fmla="*/ 0 h 128"/>
                  <a:gd name="T20" fmla="*/ 110 w 110"/>
                  <a:gd name="T21" fmla="*/ 11 h 128"/>
                  <a:gd name="T22" fmla="*/ 110 w 110"/>
                  <a:gd name="T23" fmla="*/ 117 h 128"/>
                  <a:gd name="T24" fmla="*/ 99 w 110"/>
                  <a:gd name="T25" fmla="*/ 128 h 128"/>
                  <a:gd name="T26" fmla="*/ 11 w 110"/>
                  <a:gd name="T27" fmla="*/ 128 h 128"/>
                  <a:gd name="T28" fmla="*/ 0 w 110"/>
                  <a:gd name="T29" fmla="*/ 117 h 128"/>
                  <a:gd name="T30" fmla="*/ 0 w 110"/>
                  <a:gd name="T31" fmla="*/ 11 h 128"/>
                  <a:gd name="T32" fmla="*/ 11 w 110"/>
                  <a:gd name="T3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28">
                    <a:moveTo>
                      <a:pt x="11" y="0"/>
                    </a:moveTo>
                    <a:cubicBezTo>
                      <a:pt x="20" y="0"/>
                      <a:pt x="18" y="10"/>
                      <a:pt x="13" y="10"/>
                    </a:cubicBezTo>
                    <a:cubicBezTo>
                      <a:pt x="11" y="10"/>
                      <a:pt x="9" y="12"/>
                      <a:pt x="9" y="14"/>
                    </a:cubicBezTo>
                    <a:cubicBezTo>
                      <a:pt x="9" y="112"/>
                      <a:pt x="9" y="112"/>
                      <a:pt x="9" y="112"/>
                    </a:cubicBezTo>
                    <a:cubicBezTo>
                      <a:pt x="9" y="114"/>
                      <a:pt x="11" y="116"/>
                      <a:pt x="13" y="116"/>
                    </a:cubicBezTo>
                    <a:cubicBezTo>
                      <a:pt x="96" y="116"/>
                      <a:pt x="96" y="116"/>
                      <a:pt x="96" y="116"/>
                    </a:cubicBezTo>
                    <a:cubicBezTo>
                      <a:pt x="99" y="116"/>
                      <a:pt x="101" y="114"/>
                      <a:pt x="101" y="112"/>
                    </a:cubicBezTo>
                    <a:cubicBezTo>
                      <a:pt x="101" y="14"/>
                      <a:pt x="101" y="14"/>
                      <a:pt x="101" y="14"/>
                    </a:cubicBezTo>
                    <a:cubicBezTo>
                      <a:pt x="101" y="12"/>
                      <a:pt x="99" y="10"/>
                      <a:pt x="96" y="10"/>
                    </a:cubicBezTo>
                    <a:cubicBezTo>
                      <a:pt x="92" y="10"/>
                      <a:pt x="90" y="0"/>
                      <a:pt x="99" y="0"/>
                    </a:cubicBezTo>
                    <a:cubicBezTo>
                      <a:pt x="105" y="0"/>
                      <a:pt x="110" y="5"/>
                      <a:pt x="110" y="11"/>
                    </a:cubicBezTo>
                    <a:cubicBezTo>
                      <a:pt x="110" y="117"/>
                      <a:pt x="110" y="117"/>
                      <a:pt x="110" y="117"/>
                    </a:cubicBezTo>
                    <a:cubicBezTo>
                      <a:pt x="110" y="123"/>
                      <a:pt x="105" y="128"/>
                      <a:pt x="99" y="128"/>
                    </a:cubicBezTo>
                    <a:cubicBezTo>
                      <a:pt x="11" y="128"/>
                      <a:pt x="11" y="128"/>
                      <a:pt x="11" y="128"/>
                    </a:cubicBezTo>
                    <a:cubicBezTo>
                      <a:pt x="5" y="128"/>
                      <a:pt x="0" y="123"/>
                      <a:pt x="0" y="117"/>
                    </a:cubicBezTo>
                    <a:cubicBezTo>
                      <a:pt x="0" y="11"/>
                      <a:pt x="0" y="11"/>
                      <a:pt x="0" y="11"/>
                    </a:cubicBezTo>
                    <a:cubicBezTo>
                      <a:pt x="0" y="5"/>
                      <a:pt x="5" y="0"/>
                      <a:pt x="11" y="0"/>
                    </a:cubicBezTo>
                  </a:path>
                </a:pathLst>
              </a:custGeom>
              <a:solidFill>
                <a:schemeClr val="bg1"/>
              </a:solidFill>
              <a:ln>
                <a:noFill/>
              </a:ln>
            </p:spPr>
            <p:txBody>
              <a:bodyPr lIns="84406" tIns="42203" rIns="84406" bIns="42203"/>
              <a:lstStyle/>
              <a:p>
                <a:pPr>
                  <a:defRPr/>
                </a:pPr>
                <a:endParaRPr lang="en-US" sz="1754" dirty="0">
                  <a:solidFill>
                    <a:prstClr val="white"/>
                  </a:solidFill>
                </a:endParaRPr>
              </a:p>
            </p:txBody>
          </p:sp>
          <p:sp>
            <p:nvSpPr>
              <p:cNvPr id="21" name="Freeform 563"/>
              <p:cNvSpPr>
                <a:spLocks noEditPoints="1"/>
              </p:cNvSpPr>
              <p:nvPr/>
            </p:nvSpPr>
            <p:spPr bwMode="auto">
              <a:xfrm>
                <a:off x="11476493" y="4566824"/>
                <a:ext cx="189749" cy="119082"/>
              </a:xfrm>
              <a:custGeom>
                <a:avLst/>
                <a:gdLst>
                  <a:gd name="T0" fmla="*/ 32 w 64"/>
                  <a:gd name="T1" fmla="*/ 4 h 41"/>
                  <a:gd name="T2" fmla="*/ 25 w 64"/>
                  <a:gd name="T3" fmla="*/ 11 h 41"/>
                  <a:gd name="T4" fmla="*/ 32 w 64"/>
                  <a:gd name="T5" fmla="*/ 18 h 41"/>
                  <a:gd name="T6" fmla="*/ 39 w 64"/>
                  <a:gd name="T7" fmla="*/ 11 h 41"/>
                  <a:gd name="T8" fmla="*/ 32 w 64"/>
                  <a:gd name="T9" fmla="*/ 4 h 41"/>
                  <a:gd name="T10" fmla="*/ 12 w 64"/>
                  <a:gd name="T11" fmla="*/ 20 h 41"/>
                  <a:gd name="T12" fmla="*/ 12 w 64"/>
                  <a:gd name="T13" fmla="*/ 20 h 41"/>
                  <a:gd name="T14" fmla="*/ 14 w 64"/>
                  <a:gd name="T15" fmla="*/ 18 h 41"/>
                  <a:gd name="T16" fmla="*/ 32 w 64"/>
                  <a:gd name="T17" fmla="*/ 0 h 41"/>
                  <a:gd name="T18" fmla="*/ 50 w 64"/>
                  <a:gd name="T19" fmla="*/ 18 h 41"/>
                  <a:gd name="T20" fmla="*/ 52 w 64"/>
                  <a:gd name="T21" fmla="*/ 20 h 41"/>
                  <a:gd name="T22" fmla="*/ 59 w 64"/>
                  <a:gd name="T23" fmla="*/ 20 h 41"/>
                  <a:gd name="T24" fmla="*/ 64 w 64"/>
                  <a:gd name="T25" fmla="*/ 25 h 41"/>
                  <a:gd name="T26" fmla="*/ 64 w 64"/>
                  <a:gd name="T27" fmla="*/ 30 h 41"/>
                  <a:gd name="T28" fmla="*/ 53 w 64"/>
                  <a:gd name="T29" fmla="*/ 41 h 41"/>
                  <a:gd name="T30" fmla="*/ 11 w 64"/>
                  <a:gd name="T31" fmla="*/ 41 h 41"/>
                  <a:gd name="T32" fmla="*/ 0 w 64"/>
                  <a:gd name="T33" fmla="*/ 30 h 41"/>
                  <a:gd name="T34" fmla="*/ 0 w 64"/>
                  <a:gd name="T35" fmla="*/ 25 h 41"/>
                  <a:gd name="T36" fmla="*/ 5 w 64"/>
                  <a:gd name="T37" fmla="*/ 20 h 41"/>
                  <a:gd name="T38" fmla="*/ 12 w 64"/>
                  <a:gd name="T39"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41">
                    <a:moveTo>
                      <a:pt x="32" y="4"/>
                    </a:moveTo>
                    <a:cubicBezTo>
                      <a:pt x="28" y="4"/>
                      <a:pt x="25" y="7"/>
                      <a:pt x="25" y="11"/>
                    </a:cubicBezTo>
                    <a:cubicBezTo>
                      <a:pt x="25" y="15"/>
                      <a:pt x="28" y="18"/>
                      <a:pt x="32" y="18"/>
                    </a:cubicBezTo>
                    <a:cubicBezTo>
                      <a:pt x="36" y="18"/>
                      <a:pt x="39" y="15"/>
                      <a:pt x="39" y="11"/>
                    </a:cubicBezTo>
                    <a:cubicBezTo>
                      <a:pt x="39" y="7"/>
                      <a:pt x="36" y="4"/>
                      <a:pt x="32" y="4"/>
                    </a:cubicBezTo>
                    <a:moveTo>
                      <a:pt x="12" y="20"/>
                    </a:moveTo>
                    <a:cubicBezTo>
                      <a:pt x="12" y="20"/>
                      <a:pt x="12" y="20"/>
                      <a:pt x="12" y="20"/>
                    </a:cubicBezTo>
                    <a:cubicBezTo>
                      <a:pt x="13" y="19"/>
                      <a:pt x="14" y="18"/>
                      <a:pt x="14" y="18"/>
                    </a:cubicBezTo>
                    <a:cubicBezTo>
                      <a:pt x="14" y="8"/>
                      <a:pt x="22" y="0"/>
                      <a:pt x="32" y="0"/>
                    </a:cubicBezTo>
                    <a:cubicBezTo>
                      <a:pt x="42" y="0"/>
                      <a:pt x="50" y="8"/>
                      <a:pt x="50" y="18"/>
                    </a:cubicBezTo>
                    <a:cubicBezTo>
                      <a:pt x="50" y="18"/>
                      <a:pt x="51" y="19"/>
                      <a:pt x="52" y="20"/>
                    </a:cubicBezTo>
                    <a:cubicBezTo>
                      <a:pt x="59" y="20"/>
                      <a:pt x="59" y="20"/>
                      <a:pt x="59" y="20"/>
                    </a:cubicBezTo>
                    <a:cubicBezTo>
                      <a:pt x="62" y="20"/>
                      <a:pt x="64" y="22"/>
                      <a:pt x="64" y="25"/>
                    </a:cubicBezTo>
                    <a:cubicBezTo>
                      <a:pt x="64" y="30"/>
                      <a:pt x="64" y="30"/>
                      <a:pt x="64" y="30"/>
                    </a:cubicBezTo>
                    <a:cubicBezTo>
                      <a:pt x="64" y="36"/>
                      <a:pt x="59" y="41"/>
                      <a:pt x="53" y="41"/>
                    </a:cubicBezTo>
                    <a:cubicBezTo>
                      <a:pt x="11" y="41"/>
                      <a:pt x="11" y="41"/>
                      <a:pt x="11" y="41"/>
                    </a:cubicBezTo>
                    <a:cubicBezTo>
                      <a:pt x="5" y="41"/>
                      <a:pt x="0" y="36"/>
                      <a:pt x="0" y="30"/>
                    </a:cubicBezTo>
                    <a:cubicBezTo>
                      <a:pt x="0" y="25"/>
                      <a:pt x="0" y="25"/>
                      <a:pt x="0" y="25"/>
                    </a:cubicBezTo>
                    <a:cubicBezTo>
                      <a:pt x="0" y="22"/>
                      <a:pt x="2" y="20"/>
                      <a:pt x="5" y="20"/>
                    </a:cubicBezTo>
                    <a:lnTo>
                      <a:pt x="12" y="20"/>
                    </a:lnTo>
                    <a:close/>
                  </a:path>
                </a:pathLst>
              </a:custGeom>
              <a:solidFill>
                <a:schemeClr val="bg1"/>
              </a:solidFill>
              <a:ln>
                <a:noFill/>
              </a:ln>
            </p:spPr>
            <p:txBody>
              <a:bodyPr lIns="84406" tIns="42203" rIns="84406" bIns="42203"/>
              <a:lstStyle/>
              <a:p>
                <a:pPr>
                  <a:defRPr/>
                </a:pPr>
                <a:endParaRPr lang="en-US" sz="1754" dirty="0">
                  <a:solidFill>
                    <a:prstClr val="white"/>
                  </a:solidFill>
                </a:endParaRPr>
              </a:p>
            </p:txBody>
          </p:sp>
          <p:sp>
            <p:nvSpPr>
              <p:cNvPr id="22" name="Freeform 564"/>
              <p:cNvSpPr>
                <a:spLocks noEditPoints="1"/>
              </p:cNvSpPr>
              <p:nvPr/>
            </p:nvSpPr>
            <p:spPr bwMode="auto">
              <a:xfrm>
                <a:off x="11470220" y="4709722"/>
                <a:ext cx="200726" cy="245606"/>
              </a:xfrm>
              <a:custGeom>
                <a:avLst/>
                <a:gdLst>
                  <a:gd name="T0" fmla="*/ 34 w 68"/>
                  <a:gd name="T1" fmla="*/ 0 h 83"/>
                  <a:gd name="T2" fmla="*/ 18 w 68"/>
                  <a:gd name="T3" fmla="*/ 18 h 83"/>
                  <a:gd name="T4" fmla="*/ 18 w 68"/>
                  <a:gd name="T5" fmla="*/ 19 h 83"/>
                  <a:gd name="T6" fmla="*/ 17 w 68"/>
                  <a:gd name="T7" fmla="*/ 20 h 83"/>
                  <a:gd name="T8" fmla="*/ 19 w 68"/>
                  <a:gd name="T9" fmla="*/ 27 h 83"/>
                  <a:gd name="T10" fmla="*/ 20 w 68"/>
                  <a:gd name="T11" fmla="*/ 28 h 83"/>
                  <a:gd name="T12" fmla="*/ 22 w 68"/>
                  <a:gd name="T13" fmla="*/ 31 h 83"/>
                  <a:gd name="T14" fmla="*/ 47 w 68"/>
                  <a:gd name="T15" fmla="*/ 31 h 83"/>
                  <a:gd name="T16" fmla="*/ 48 w 68"/>
                  <a:gd name="T17" fmla="*/ 28 h 83"/>
                  <a:gd name="T18" fmla="*/ 50 w 68"/>
                  <a:gd name="T19" fmla="*/ 27 h 83"/>
                  <a:gd name="T20" fmla="*/ 51 w 68"/>
                  <a:gd name="T21" fmla="*/ 20 h 83"/>
                  <a:gd name="T22" fmla="*/ 50 w 68"/>
                  <a:gd name="T23" fmla="*/ 19 h 83"/>
                  <a:gd name="T24" fmla="*/ 50 w 68"/>
                  <a:gd name="T25" fmla="*/ 18 h 83"/>
                  <a:gd name="T26" fmla="*/ 34 w 68"/>
                  <a:gd name="T27" fmla="*/ 0 h 83"/>
                  <a:gd name="T28" fmla="*/ 34 w 68"/>
                  <a:gd name="T29" fmla="*/ 54 h 83"/>
                  <a:gd name="T30" fmla="*/ 43 w 68"/>
                  <a:gd name="T31" fmla="*/ 46 h 83"/>
                  <a:gd name="T32" fmla="*/ 47 w 68"/>
                  <a:gd name="T33" fmla="*/ 41 h 83"/>
                  <a:gd name="T34" fmla="*/ 52 w 68"/>
                  <a:gd name="T35" fmla="*/ 45 h 83"/>
                  <a:gd name="T36" fmla="*/ 66 w 68"/>
                  <a:gd name="T37" fmla="*/ 52 h 83"/>
                  <a:gd name="T38" fmla="*/ 68 w 68"/>
                  <a:gd name="T39" fmla="*/ 56 h 83"/>
                  <a:gd name="T40" fmla="*/ 68 w 68"/>
                  <a:gd name="T41" fmla="*/ 69 h 83"/>
                  <a:gd name="T42" fmla="*/ 56 w 68"/>
                  <a:gd name="T43" fmla="*/ 83 h 83"/>
                  <a:gd name="T44" fmla="*/ 12 w 68"/>
                  <a:gd name="T45" fmla="*/ 83 h 83"/>
                  <a:gd name="T46" fmla="*/ 0 w 68"/>
                  <a:gd name="T47" fmla="*/ 69 h 83"/>
                  <a:gd name="T48" fmla="*/ 0 w 68"/>
                  <a:gd name="T49" fmla="*/ 56 h 83"/>
                  <a:gd name="T50" fmla="*/ 3 w 68"/>
                  <a:gd name="T51" fmla="*/ 52 h 83"/>
                  <a:gd name="T52" fmla="*/ 17 w 68"/>
                  <a:gd name="T53" fmla="*/ 45 h 83"/>
                  <a:gd name="T54" fmla="*/ 22 w 68"/>
                  <a:gd name="T55" fmla="*/ 41 h 83"/>
                  <a:gd name="T56" fmla="*/ 25 w 68"/>
                  <a:gd name="T57" fmla="*/ 46 h 83"/>
                  <a:gd name="T58" fmla="*/ 34 w 68"/>
                  <a:gd name="T59" fmla="*/ 5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83">
                    <a:moveTo>
                      <a:pt x="34" y="0"/>
                    </a:moveTo>
                    <a:cubicBezTo>
                      <a:pt x="22" y="0"/>
                      <a:pt x="18" y="8"/>
                      <a:pt x="18" y="18"/>
                    </a:cubicBezTo>
                    <a:cubicBezTo>
                      <a:pt x="18" y="19"/>
                      <a:pt x="18" y="19"/>
                      <a:pt x="18" y="19"/>
                    </a:cubicBezTo>
                    <a:cubicBezTo>
                      <a:pt x="18" y="21"/>
                      <a:pt x="17" y="19"/>
                      <a:pt x="17" y="20"/>
                    </a:cubicBezTo>
                    <a:cubicBezTo>
                      <a:pt x="16" y="23"/>
                      <a:pt x="17" y="26"/>
                      <a:pt x="19" y="27"/>
                    </a:cubicBezTo>
                    <a:cubicBezTo>
                      <a:pt x="19" y="28"/>
                      <a:pt x="20" y="27"/>
                      <a:pt x="20" y="28"/>
                    </a:cubicBezTo>
                    <a:cubicBezTo>
                      <a:pt x="21" y="28"/>
                      <a:pt x="21" y="30"/>
                      <a:pt x="22" y="31"/>
                    </a:cubicBezTo>
                    <a:cubicBezTo>
                      <a:pt x="29" y="46"/>
                      <a:pt x="40" y="46"/>
                      <a:pt x="47" y="31"/>
                    </a:cubicBezTo>
                    <a:cubicBezTo>
                      <a:pt x="47" y="30"/>
                      <a:pt x="48" y="28"/>
                      <a:pt x="48" y="28"/>
                    </a:cubicBezTo>
                    <a:cubicBezTo>
                      <a:pt x="49" y="27"/>
                      <a:pt x="49" y="28"/>
                      <a:pt x="50" y="27"/>
                    </a:cubicBezTo>
                    <a:cubicBezTo>
                      <a:pt x="51" y="26"/>
                      <a:pt x="52" y="23"/>
                      <a:pt x="51" y="20"/>
                    </a:cubicBezTo>
                    <a:cubicBezTo>
                      <a:pt x="51" y="19"/>
                      <a:pt x="50" y="21"/>
                      <a:pt x="50" y="19"/>
                    </a:cubicBezTo>
                    <a:cubicBezTo>
                      <a:pt x="50" y="18"/>
                      <a:pt x="50" y="18"/>
                      <a:pt x="50" y="18"/>
                    </a:cubicBezTo>
                    <a:cubicBezTo>
                      <a:pt x="50" y="8"/>
                      <a:pt x="46" y="0"/>
                      <a:pt x="34" y="0"/>
                    </a:cubicBezTo>
                    <a:moveTo>
                      <a:pt x="34" y="54"/>
                    </a:moveTo>
                    <a:cubicBezTo>
                      <a:pt x="43" y="46"/>
                      <a:pt x="43" y="46"/>
                      <a:pt x="43" y="46"/>
                    </a:cubicBezTo>
                    <a:cubicBezTo>
                      <a:pt x="47" y="41"/>
                      <a:pt x="47" y="41"/>
                      <a:pt x="47" y="41"/>
                    </a:cubicBezTo>
                    <a:cubicBezTo>
                      <a:pt x="48" y="43"/>
                      <a:pt x="49" y="43"/>
                      <a:pt x="52" y="45"/>
                    </a:cubicBezTo>
                    <a:cubicBezTo>
                      <a:pt x="66" y="52"/>
                      <a:pt x="66" y="52"/>
                      <a:pt x="66" y="52"/>
                    </a:cubicBezTo>
                    <a:cubicBezTo>
                      <a:pt x="68" y="53"/>
                      <a:pt x="68" y="54"/>
                      <a:pt x="68" y="56"/>
                    </a:cubicBezTo>
                    <a:cubicBezTo>
                      <a:pt x="68" y="69"/>
                      <a:pt x="68" y="69"/>
                      <a:pt x="68" y="69"/>
                    </a:cubicBezTo>
                    <a:cubicBezTo>
                      <a:pt x="68" y="76"/>
                      <a:pt x="63" y="82"/>
                      <a:pt x="56" y="83"/>
                    </a:cubicBezTo>
                    <a:cubicBezTo>
                      <a:pt x="12" y="83"/>
                      <a:pt x="12" y="83"/>
                      <a:pt x="12" y="83"/>
                    </a:cubicBezTo>
                    <a:cubicBezTo>
                      <a:pt x="5" y="82"/>
                      <a:pt x="0" y="76"/>
                      <a:pt x="0" y="69"/>
                    </a:cubicBezTo>
                    <a:cubicBezTo>
                      <a:pt x="0" y="56"/>
                      <a:pt x="0" y="56"/>
                      <a:pt x="0" y="56"/>
                    </a:cubicBezTo>
                    <a:cubicBezTo>
                      <a:pt x="0" y="54"/>
                      <a:pt x="1" y="53"/>
                      <a:pt x="3" y="52"/>
                    </a:cubicBezTo>
                    <a:cubicBezTo>
                      <a:pt x="17" y="45"/>
                      <a:pt x="17" y="45"/>
                      <a:pt x="17" y="45"/>
                    </a:cubicBezTo>
                    <a:cubicBezTo>
                      <a:pt x="19" y="43"/>
                      <a:pt x="20" y="43"/>
                      <a:pt x="22" y="41"/>
                    </a:cubicBezTo>
                    <a:cubicBezTo>
                      <a:pt x="25" y="46"/>
                      <a:pt x="25" y="46"/>
                      <a:pt x="25" y="46"/>
                    </a:cubicBezTo>
                    <a:lnTo>
                      <a:pt x="34" y="54"/>
                    </a:lnTo>
                    <a:close/>
                  </a:path>
                </a:pathLst>
              </a:custGeom>
              <a:solidFill>
                <a:schemeClr val="bg1"/>
              </a:solidFill>
              <a:ln>
                <a:noFill/>
              </a:ln>
            </p:spPr>
            <p:txBody>
              <a:bodyPr lIns="84406" tIns="42203" rIns="84406" bIns="42203"/>
              <a:lstStyle/>
              <a:p>
                <a:pPr>
                  <a:defRPr/>
                </a:pPr>
                <a:endParaRPr lang="en-US" sz="1754" dirty="0">
                  <a:solidFill>
                    <a:prstClr val="white"/>
                  </a:solidFill>
                </a:endParaRPr>
              </a:p>
            </p:txBody>
          </p:sp>
        </p:grpSp>
        <p:sp>
          <p:nvSpPr>
            <p:cNvPr id="19" name="Oval 813"/>
            <p:cNvSpPr/>
            <p:nvPr/>
          </p:nvSpPr>
          <p:spPr>
            <a:xfrm>
              <a:off x="3614911" y="4647352"/>
              <a:ext cx="538909" cy="451262"/>
            </a:xfrm>
            <a:prstGeom prst="ellipse">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lIns="49846" tIns="49846" rIns="49846" bIns="49846" anchor="ctr"/>
            <a:lstStyle/>
            <a:p>
              <a:pPr algn="ctr">
                <a:defRPr/>
              </a:pPr>
              <a:r>
                <a:rPr lang="en-US" sz="4062" b="1" dirty="0">
                  <a:solidFill>
                    <a:prstClr val="black"/>
                  </a:solidFill>
                  <a:latin typeface="Times New Roman" panose="02020603050405020304" pitchFamily="18" charset="0"/>
                  <a:cs typeface="Times New Roman" panose="02020603050405020304" pitchFamily="18" charset="0"/>
                </a:rPr>
                <a:t>!</a:t>
              </a:r>
            </a:p>
          </p:txBody>
        </p:sp>
      </p:grpSp>
      <p:graphicFrame>
        <p:nvGraphicFramePr>
          <p:cNvPr id="35" name="Схема 34"/>
          <p:cNvGraphicFramePr/>
          <p:nvPr/>
        </p:nvGraphicFramePr>
        <p:xfrm>
          <a:off x="2525526" y="479425"/>
          <a:ext cx="7863906" cy="845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118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Figure">
            <a:extLst>
              <a:ext uri="{FF2B5EF4-FFF2-40B4-BE49-F238E27FC236}">
                <a16:creationId xmlns:a16="http://schemas.microsoft.com/office/drawing/2014/main" id="{83647AD8-39F1-474A-8AAC-ADDB0369CA5B}"/>
              </a:ext>
            </a:extLst>
          </p:cNvPr>
          <p:cNvSpPr/>
          <p:nvPr/>
        </p:nvSpPr>
        <p:spPr>
          <a:xfrm>
            <a:off x="5218153" y="2649380"/>
            <a:ext cx="1749267" cy="1551623"/>
          </a:xfrm>
          <a:custGeom>
            <a:avLst/>
            <a:gdLst/>
            <a:ahLst/>
            <a:cxnLst>
              <a:cxn ang="0">
                <a:pos x="wd2" y="hd2"/>
              </a:cxn>
              <a:cxn ang="5400000">
                <a:pos x="wd2" y="hd2"/>
              </a:cxn>
              <a:cxn ang="10800000">
                <a:pos x="wd2" y="hd2"/>
              </a:cxn>
              <a:cxn ang="16200000">
                <a:pos x="wd2" y="hd2"/>
              </a:cxn>
            </a:cxnLst>
            <a:rect l="0" t="0" r="r" b="b"/>
            <a:pathLst>
              <a:path w="21477" h="21600" extrusionOk="0">
                <a:moveTo>
                  <a:pt x="16686" y="875"/>
                </a:moveTo>
                <a:cubicBezTo>
                  <a:pt x="16440" y="398"/>
                  <a:pt x="15844" y="0"/>
                  <a:pt x="15353" y="0"/>
                </a:cubicBezTo>
                <a:lnTo>
                  <a:pt x="6125" y="0"/>
                </a:lnTo>
                <a:cubicBezTo>
                  <a:pt x="5634" y="0"/>
                  <a:pt x="5038" y="398"/>
                  <a:pt x="4792" y="875"/>
                </a:cubicBezTo>
                <a:lnTo>
                  <a:pt x="185" y="9931"/>
                </a:lnTo>
                <a:cubicBezTo>
                  <a:pt x="-61" y="10409"/>
                  <a:pt x="-61" y="11191"/>
                  <a:pt x="185" y="11669"/>
                </a:cubicBezTo>
                <a:lnTo>
                  <a:pt x="4792" y="20725"/>
                </a:lnTo>
                <a:cubicBezTo>
                  <a:pt x="5038" y="21202"/>
                  <a:pt x="5634" y="21600"/>
                  <a:pt x="6125" y="21600"/>
                </a:cubicBezTo>
                <a:lnTo>
                  <a:pt x="15353" y="21600"/>
                </a:lnTo>
                <a:cubicBezTo>
                  <a:pt x="15844" y="21600"/>
                  <a:pt x="16440" y="21202"/>
                  <a:pt x="16686" y="20725"/>
                </a:cubicBezTo>
                <a:lnTo>
                  <a:pt x="21293" y="11669"/>
                </a:lnTo>
                <a:cubicBezTo>
                  <a:pt x="21539" y="11191"/>
                  <a:pt x="21539" y="10409"/>
                  <a:pt x="21293" y="9931"/>
                </a:cubicBezTo>
                <a:lnTo>
                  <a:pt x="16686" y="875"/>
                </a:lnTo>
              </a:path>
            </a:pathLst>
          </a:custGeom>
          <a:solidFill>
            <a:schemeClr val="bg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117" name="Figure">
            <a:extLst>
              <a:ext uri="{FF2B5EF4-FFF2-40B4-BE49-F238E27FC236}">
                <a16:creationId xmlns:a16="http://schemas.microsoft.com/office/drawing/2014/main" id="{3255466A-92E3-4145-9C3F-D607D3DD0D98}"/>
              </a:ext>
            </a:extLst>
          </p:cNvPr>
          <p:cNvSpPr/>
          <p:nvPr/>
        </p:nvSpPr>
        <p:spPr>
          <a:xfrm>
            <a:off x="5846802" y="3497104"/>
            <a:ext cx="1488759" cy="1535431"/>
          </a:xfrm>
          <a:custGeom>
            <a:avLst/>
            <a:gdLst/>
            <a:ahLst/>
            <a:cxnLst>
              <a:cxn ang="0">
                <a:pos x="wd2" y="hd2"/>
              </a:cxn>
              <a:cxn ang="5400000">
                <a:pos x="wd2" y="hd2"/>
              </a:cxn>
              <a:cxn ang="10800000">
                <a:pos x="wd2" y="hd2"/>
              </a:cxn>
              <a:cxn ang="16200000">
                <a:pos x="wd2" y="hd2"/>
              </a:cxn>
            </a:cxnLst>
            <a:rect l="0" t="0" r="r" b="b"/>
            <a:pathLst>
              <a:path w="21600" h="21600" extrusionOk="0">
                <a:moveTo>
                  <a:pt x="16998" y="6405"/>
                </a:moveTo>
                <a:lnTo>
                  <a:pt x="13115" y="0"/>
                </a:lnTo>
                <a:lnTo>
                  <a:pt x="9231" y="6405"/>
                </a:lnTo>
                <a:lnTo>
                  <a:pt x="8610" y="7437"/>
                </a:lnTo>
                <a:lnTo>
                  <a:pt x="4243" y="14632"/>
                </a:lnTo>
                <a:lnTo>
                  <a:pt x="3621" y="15637"/>
                </a:lnTo>
                <a:lnTo>
                  <a:pt x="0" y="21600"/>
                </a:lnTo>
                <a:lnTo>
                  <a:pt x="13294" y="21600"/>
                </a:lnTo>
                <a:cubicBezTo>
                  <a:pt x="15381" y="21600"/>
                  <a:pt x="17938" y="20166"/>
                  <a:pt x="18974" y="18424"/>
                </a:cubicBezTo>
                <a:lnTo>
                  <a:pt x="21600" y="14016"/>
                </a:lnTo>
                <a:lnTo>
                  <a:pt x="17606" y="7437"/>
                </a:lnTo>
                <a:lnTo>
                  <a:pt x="16998" y="6405"/>
                </a:lnTo>
                <a:close/>
              </a:path>
            </a:pathLst>
          </a:custGeom>
          <a:solidFill>
            <a:schemeClr val="accent2"/>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94" name="Figure">
            <a:extLst>
              <a:ext uri="{FF2B5EF4-FFF2-40B4-BE49-F238E27FC236}">
                <a16:creationId xmlns:a16="http://schemas.microsoft.com/office/drawing/2014/main" id="{2F0E89B8-E14F-465A-9DCD-D8780E7AA2E7}"/>
              </a:ext>
            </a:extLst>
          </p:cNvPr>
          <p:cNvSpPr/>
          <p:nvPr/>
        </p:nvSpPr>
        <p:spPr>
          <a:xfrm>
            <a:off x="4313277" y="2430304"/>
            <a:ext cx="1392794" cy="1522097"/>
          </a:xfrm>
          <a:custGeom>
            <a:avLst/>
            <a:gdLst/>
            <a:ahLst/>
            <a:cxnLst>
              <a:cxn ang="0">
                <a:pos x="wd2" y="hd2"/>
              </a:cxn>
              <a:cxn ang="5400000">
                <a:pos x="wd2" y="hd2"/>
              </a:cxn>
              <a:cxn ang="10800000">
                <a:pos x="wd2" y="hd2"/>
              </a:cxn>
              <a:cxn ang="16200000">
                <a:pos x="wd2" y="hd2"/>
              </a:cxn>
            </a:cxnLst>
            <a:rect l="0" t="0" r="r" b="b"/>
            <a:pathLst>
              <a:path w="21327" h="21600" extrusionOk="0">
                <a:moveTo>
                  <a:pt x="13130" y="21600"/>
                </a:moveTo>
                <a:lnTo>
                  <a:pt x="21327" y="21600"/>
                </a:lnTo>
                <a:lnTo>
                  <a:pt x="17229" y="15139"/>
                </a:lnTo>
                <a:lnTo>
                  <a:pt x="17229" y="15139"/>
                </a:lnTo>
                <a:lnTo>
                  <a:pt x="16572" y="14112"/>
                </a:lnTo>
                <a:lnTo>
                  <a:pt x="11818" y="6637"/>
                </a:lnTo>
                <a:lnTo>
                  <a:pt x="11161" y="5596"/>
                </a:lnTo>
                <a:lnTo>
                  <a:pt x="7603" y="0"/>
                </a:lnTo>
                <a:lnTo>
                  <a:pt x="821" y="10908"/>
                </a:lnTo>
                <a:cubicBezTo>
                  <a:pt x="-273" y="12665"/>
                  <a:pt x="-273" y="15558"/>
                  <a:pt x="821" y="17315"/>
                </a:cubicBezTo>
                <a:lnTo>
                  <a:pt x="3490" y="21586"/>
                </a:lnTo>
                <a:lnTo>
                  <a:pt x="11832" y="21586"/>
                </a:lnTo>
                <a:lnTo>
                  <a:pt x="13130" y="21586"/>
                </a:lnTo>
                <a:close/>
              </a:path>
            </a:pathLst>
          </a:custGeom>
          <a:solidFill>
            <a:schemeClr val="accent4"/>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96" name="Figure">
            <a:extLst>
              <a:ext uri="{FF2B5EF4-FFF2-40B4-BE49-F238E27FC236}">
                <a16:creationId xmlns:a16="http://schemas.microsoft.com/office/drawing/2014/main" id="{B444BA01-8931-4863-A128-C7AB2CA135A4}"/>
              </a:ext>
            </a:extLst>
          </p:cNvPr>
          <p:cNvSpPr/>
          <p:nvPr/>
        </p:nvSpPr>
        <p:spPr>
          <a:xfrm>
            <a:off x="5837278" y="1820705"/>
            <a:ext cx="1767841" cy="1006793"/>
          </a:xfrm>
          <a:custGeom>
            <a:avLst/>
            <a:gdLst/>
            <a:ahLst/>
            <a:cxnLst>
              <a:cxn ang="0">
                <a:pos x="wd2" y="hd2"/>
              </a:cxn>
              <a:cxn ang="5400000">
                <a:pos x="wd2" y="hd2"/>
              </a:cxn>
              <a:cxn ang="10800000">
                <a:pos x="wd2" y="hd2"/>
              </a:cxn>
              <a:cxn ang="16200000">
                <a:pos x="wd2" y="hd2"/>
              </a:cxn>
            </a:cxnLst>
            <a:rect l="0" t="0" r="r" b="b"/>
            <a:pathLst>
              <a:path w="21600" h="21600" extrusionOk="0">
                <a:moveTo>
                  <a:pt x="3154" y="12179"/>
                </a:moveTo>
                <a:lnTo>
                  <a:pt x="0" y="21600"/>
                </a:lnTo>
                <a:lnTo>
                  <a:pt x="6319" y="21600"/>
                </a:lnTo>
                <a:lnTo>
                  <a:pt x="7355" y="21600"/>
                </a:lnTo>
                <a:lnTo>
                  <a:pt x="14943" y="21600"/>
                </a:lnTo>
                <a:lnTo>
                  <a:pt x="15979" y="21600"/>
                </a:lnTo>
                <a:lnTo>
                  <a:pt x="21600" y="21600"/>
                </a:lnTo>
                <a:lnTo>
                  <a:pt x="16084" y="4843"/>
                </a:lnTo>
                <a:cubicBezTo>
                  <a:pt x="15211" y="2187"/>
                  <a:pt x="13058" y="0"/>
                  <a:pt x="11300" y="0"/>
                </a:cubicBezTo>
                <a:lnTo>
                  <a:pt x="7227" y="0"/>
                </a:lnTo>
                <a:lnTo>
                  <a:pt x="3666" y="10647"/>
                </a:lnTo>
                <a:lnTo>
                  <a:pt x="3154" y="12179"/>
                </a:lnTo>
                <a:close/>
              </a:path>
            </a:pathLst>
          </a:custGeom>
          <a:solidFill>
            <a:schemeClr val="tx2">
              <a:lumMod val="75000"/>
              <a:lumOff val="2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dirty="0">
              <a:solidFill>
                <a:srgbClr val="FFFFFF"/>
              </a:solidFill>
              <a:effectLst>
                <a:outerShdw blurRad="38100" dist="12700" dir="5400000" rotWithShape="0">
                  <a:srgbClr val="000000">
                    <a:alpha val="50000"/>
                  </a:srgbClr>
                </a:outerShdw>
              </a:effectLst>
            </a:endParaRPr>
          </a:p>
        </p:txBody>
      </p:sp>
      <p:sp>
        <p:nvSpPr>
          <p:cNvPr id="98" name="Figure">
            <a:extLst>
              <a:ext uri="{FF2B5EF4-FFF2-40B4-BE49-F238E27FC236}">
                <a16:creationId xmlns:a16="http://schemas.microsoft.com/office/drawing/2014/main" id="{2E1F20BC-5F0E-4FBD-A760-C30E23ECBFC8}"/>
              </a:ext>
            </a:extLst>
          </p:cNvPr>
          <p:cNvSpPr/>
          <p:nvPr/>
        </p:nvSpPr>
        <p:spPr>
          <a:xfrm>
            <a:off x="4856202" y="1820704"/>
            <a:ext cx="1488759" cy="1535431"/>
          </a:xfrm>
          <a:custGeom>
            <a:avLst/>
            <a:gdLst/>
            <a:ahLst/>
            <a:cxnLst>
              <a:cxn ang="0">
                <a:pos x="wd2" y="hd2"/>
              </a:cxn>
              <a:cxn ang="5400000">
                <a:pos x="wd2" y="hd2"/>
              </a:cxn>
              <a:cxn ang="10800000">
                <a:pos x="wd2" y="hd2"/>
              </a:cxn>
              <a:cxn ang="16200000">
                <a:pos x="wd2" y="hd2"/>
              </a:cxn>
            </a:cxnLst>
            <a:rect l="0" t="0" r="r" b="b"/>
            <a:pathLst>
              <a:path w="21600" h="21600" extrusionOk="0">
                <a:moveTo>
                  <a:pt x="4602" y="15195"/>
                </a:moveTo>
                <a:lnTo>
                  <a:pt x="8485" y="21600"/>
                </a:lnTo>
                <a:lnTo>
                  <a:pt x="12369" y="15195"/>
                </a:lnTo>
                <a:lnTo>
                  <a:pt x="12990" y="14163"/>
                </a:lnTo>
                <a:lnTo>
                  <a:pt x="17357" y="6968"/>
                </a:lnTo>
                <a:lnTo>
                  <a:pt x="17965" y="5949"/>
                </a:lnTo>
                <a:lnTo>
                  <a:pt x="21600" y="0"/>
                </a:lnTo>
                <a:lnTo>
                  <a:pt x="8306" y="0"/>
                </a:lnTo>
                <a:cubicBezTo>
                  <a:pt x="6219" y="0"/>
                  <a:pt x="3662" y="1434"/>
                  <a:pt x="2626" y="3176"/>
                </a:cubicBezTo>
                <a:lnTo>
                  <a:pt x="0" y="7584"/>
                </a:lnTo>
                <a:lnTo>
                  <a:pt x="3994" y="14163"/>
                </a:lnTo>
                <a:lnTo>
                  <a:pt x="4602" y="15195"/>
                </a:lnTo>
                <a:close/>
              </a:path>
            </a:pathLst>
          </a:custGeom>
          <a:solidFill>
            <a:schemeClr val="accent6"/>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99" name="Figure">
            <a:extLst>
              <a:ext uri="{FF2B5EF4-FFF2-40B4-BE49-F238E27FC236}">
                <a16:creationId xmlns:a16="http://schemas.microsoft.com/office/drawing/2014/main" id="{3FBF5B4C-F920-435C-8B54-9BD9F6C79BBA}"/>
              </a:ext>
            </a:extLst>
          </p:cNvPr>
          <p:cNvSpPr/>
          <p:nvPr/>
        </p:nvSpPr>
        <p:spPr>
          <a:xfrm>
            <a:off x="4579978" y="4030505"/>
            <a:ext cx="1767841" cy="1006793"/>
          </a:xfrm>
          <a:custGeom>
            <a:avLst/>
            <a:gdLst/>
            <a:ahLst/>
            <a:cxnLst>
              <a:cxn ang="0">
                <a:pos x="wd2" y="hd2"/>
              </a:cxn>
              <a:cxn ang="5400000">
                <a:pos x="wd2" y="hd2"/>
              </a:cxn>
              <a:cxn ang="10800000">
                <a:pos x="wd2" y="hd2"/>
              </a:cxn>
              <a:cxn ang="16200000">
                <a:pos x="wd2" y="hd2"/>
              </a:cxn>
            </a:cxnLst>
            <a:rect l="0" t="0" r="r" b="b"/>
            <a:pathLst>
              <a:path w="21600" h="21600" extrusionOk="0">
                <a:moveTo>
                  <a:pt x="18446" y="9421"/>
                </a:moveTo>
                <a:lnTo>
                  <a:pt x="21600" y="0"/>
                </a:lnTo>
                <a:lnTo>
                  <a:pt x="15281" y="0"/>
                </a:lnTo>
                <a:lnTo>
                  <a:pt x="14256" y="0"/>
                </a:lnTo>
                <a:lnTo>
                  <a:pt x="6669" y="0"/>
                </a:lnTo>
                <a:lnTo>
                  <a:pt x="5633" y="0"/>
                </a:lnTo>
                <a:lnTo>
                  <a:pt x="0" y="0"/>
                </a:lnTo>
                <a:lnTo>
                  <a:pt x="5516" y="16757"/>
                </a:lnTo>
                <a:cubicBezTo>
                  <a:pt x="6389" y="19413"/>
                  <a:pt x="8542" y="21600"/>
                  <a:pt x="10300" y="21600"/>
                </a:cubicBezTo>
                <a:lnTo>
                  <a:pt x="14373" y="21600"/>
                </a:lnTo>
                <a:lnTo>
                  <a:pt x="17934" y="10953"/>
                </a:lnTo>
                <a:lnTo>
                  <a:pt x="18446" y="9421"/>
                </a:lnTo>
                <a:close/>
              </a:path>
            </a:pathLst>
          </a:custGeom>
          <a:solidFill>
            <a:schemeClr val="accent3"/>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102" name="Figure">
            <a:extLst>
              <a:ext uri="{FF2B5EF4-FFF2-40B4-BE49-F238E27FC236}">
                <a16:creationId xmlns:a16="http://schemas.microsoft.com/office/drawing/2014/main" id="{EC6AB312-4A03-4A3B-B38D-03176FA6D2E0}"/>
              </a:ext>
            </a:extLst>
          </p:cNvPr>
          <p:cNvSpPr/>
          <p:nvPr/>
        </p:nvSpPr>
        <p:spPr>
          <a:xfrm>
            <a:off x="6484977" y="2897029"/>
            <a:ext cx="1393746" cy="1522097"/>
          </a:xfrm>
          <a:custGeom>
            <a:avLst/>
            <a:gdLst/>
            <a:ahLst/>
            <a:cxnLst>
              <a:cxn ang="0">
                <a:pos x="wd2" y="hd2"/>
              </a:cxn>
              <a:cxn ang="5400000">
                <a:pos x="wd2" y="hd2"/>
              </a:cxn>
              <a:cxn ang="10800000">
                <a:pos x="wd2" y="hd2"/>
              </a:cxn>
              <a:cxn ang="16200000">
                <a:pos x="wd2" y="hd2"/>
              </a:cxn>
            </a:cxnLst>
            <a:rect l="0" t="0" r="r" b="b"/>
            <a:pathLst>
              <a:path w="21327" h="21600" extrusionOk="0">
                <a:moveTo>
                  <a:pt x="8191" y="0"/>
                </a:moveTo>
                <a:lnTo>
                  <a:pt x="0" y="0"/>
                </a:lnTo>
                <a:lnTo>
                  <a:pt x="4096" y="6461"/>
                </a:lnTo>
                <a:lnTo>
                  <a:pt x="4751" y="7488"/>
                </a:lnTo>
                <a:lnTo>
                  <a:pt x="9503" y="14963"/>
                </a:lnTo>
                <a:lnTo>
                  <a:pt x="10159" y="16004"/>
                </a:lnTo>
                <a:lnTo>
                  <a:pt x="13715" y="21600"/>
                </a:lnTo>
                <a:lnTo>
                  <a:pt x="20507" y="10692"/>
                </a:lnTo>
                <a:cubicBezTo>
                  <a:pt x="21600" y="8935"/>
                  <a:pt x="21600" y="6042"/>
                  <a:pt x="20507" y="4285"/>
                </a:cubicBezTo>
                <a:lnTo>
                  <a:pt x="17840" y="14"/>
                </a:lnTo>
                <a:lnTo>
                  <a:pt x="9503" y="14"/>
                </a:lnTo>
                <a:lnTo>
                  <a:pt x="8191" y="14"/>
                </a:lnTo>
                <a:close/>
              </a:path>
            </a:pathLst>
          </a:custGeom>
          <a:solidFill>
            <a:schemeClr val="accent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115" name="Freeform: Shape 114">
            <a:extLst>
              <a:ext uri="{FF2B5EF4-FFF2-40B4-BE49-F238E27FC236}">
                <a16:creationId xmlns:a16="http://schemas.microsoft.com/office/drawing/2014/main" id="{B27B7E9C-65B9-4583-8C21-F880B61776E5}"/>
              </a:ext>
            </a:extLst>
          </p:cNvPr>
          <p:cNvSpPr/>
          <p:nvPr/>
        </p:nvSpPr>
        <p:spPr>
          <a:xfrm>
            <a:off x="6337110" y="3497104"/>
            <a:ext cx="512669" cy="703898"/>
          </a:xfrm>
          <a:custGeom>
            <a:avLst/>
            <a:gdLst>
              <a:gd name="connsiteX0" fmla="*/ 551510 w 683559"/>
              <a:gd name="connsiteY0" fmla="*/ 0 h 938531"/>
              <a:gd name="connsiteX1" fmla="*/ 683559 w 683559"/>
              <a:gd name="connsiteY1" fmla="*/ 224644 h 938531"/>
              <a:gd name="connsiteX2" fmla="*/ 320123 w 683559"/>
              <a:gd name="connsiteY2" fmla="*/ 854724 h 938531"/>
              <a:gd name="connsiteX3" fmla="*/ 175362 w 683559"/>
              <a:gd name="connsiteY3" fmla="*/ 938531 h 938531"/>
              <a:gd name="connsiteX4" fmla="*/ 0 w 683559"/>
              <a:gd name="connsiteY4" fmla="*/ 938531 h 938531"/>
              <a:gd name="connsiteX5" fmla="*/ 137506 w 683559"/>
              <a:gd name="connsiteY5" fmla="*/ 704877 h 938531"/>
              <a:gd name="connsiteX6" fmla="*/ 194575 w 683559"/>
              <a:gd name="connsiteY6" fmla="*/ 607064 h 93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559" h="938531">
                <a:moveTo>
                  <a:pt x="551510" y="0"/>
                </a:moveTo>
                <a:lnTo>
                  <a:pt x="683559" y="224644"/>
                </a:lnTo>
                <a:lnTo>
                  <a:pt x="320123" y="854724"/>
                </a:lnTo>
                <a:cubicBezTo>
                  <a:pt x="293408" y="900411"/>
                  <a:pt x="228684" y="938531"/>
                  <a:pt x="175362" y="938531"/>
                </a:cubicBezTo>
                <a:lnTo>
                  <a:pt x="0" y="938531"/>
                </a:lnTo>
                <a:lnTo>
                  <a:pt x="137506" y="704877"/>
                </a:lnTo>
                <a:lnTo>
                  <a:pt x="194575" y="607064"/>
                </a:lnTo>
                <a:close/>
              </a:path>
            </a:pathLst>
          </a:custGeom>
          <a:solidFill>
            <a:schemeClr val="accent2">
              <a:lumMod val="75000"/>
            </a:schemeClr>
          </a:solidFill>
          <a:ln w="12700">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108" name="Figure">
            <a:extLst>
              <a:ext uri="{FF2B5EF4-FFF2-40B4-BE49-F238E27FC236}">
                <a16:creationId xmlns:a16="http://schemas.microsoft.com/office/drawing/2014/main" id="{961BD90B-72BE-452D-9665-C0EA16A28358}"/>
              </a:ext>
            </a:extLst>
          </p:cNvPr>
          <p:cNvSpPr/>
          <p:nvPr/>
        </p:nvSpPr>
        <p:spPr>
          <a:xfrm>
            <a:off x="5218153" y="3258980"/>
            <a:ext cx="488395" cy="698183"/>
          </a:xfrm>
          <a:custGeom>
            <a:avLst/>
            <a:gdLst/>
            <a:ahLst/>
            <a:cxnLst>
              <a:cxn ang="0">
                <a:pos x="wd2" y="hd2"/>
              </a:cxn>
              <a:cxn ang="5400000">
                <a:pos x="wd2" y="hd2"/>
              </a:cxn>
              <a:cxn ang="10800000">
                <a:pos x="wd2" y="hd2"/>
              </a:cxn>
              <a:cxn ang="16200000">
                <a:pos x="wd2" y="hd2"/>
              </a:cxn>
            </a:cxnLst>
            <a:rect l="0" t="0" r="r" b="b"/>
            <a:pathLst>
              <a:path w="21381" h="21600" extrusionOk="0">
                <a:moveTo>
                  <a:pt x="21381" y="21600"/>
                </a:moveTo>
                <a:lnTo>
                  <a:pt x="12374" y="21600"/>
                </a:lnTo>
                <a:lnTo>
                  <a:pt x="657" y="7220"/>
                </a:lnTo>
                <a:cubicBezTo>
                  <a:pt x="-219" y="6159"/>
                  <a:pt x="-219" y="4420"/>
                  <a:pt x="657" y="3359"/>
                </a:cubicBezTo>
                <a:lnTo>
                  <a:pt x="3409" y="0"/>
                </a:lnTo>
                <a:lnTo>
                  <a:pt x="7829" y="5304"/>
                </a:lnTo>
                <a:lnTo>
                  <a:pt x="9705" y="7544"/>
                </a:lnTo>
                <a:lnTo>
                  <a:pt x="9705" y="7544"/>
                </a:lnTo>
                <a:lnTo>
                  <a:pt x="21381" y="21600"/>
                </a:lnTo>
                <a:close/>
              </a:path>
            </a:pathLst>
          </a:custGeom>
          <a:solidFill>
            <a:schemeClr val="accent4">
              <a:lumMod val="7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109" name="Figure">
            <a:extLst>
              <a:ext uri="{FF2B5EF4-FFF2-40B4-BE49-F238E27FC236}">
                <a16:creationId xmlns:a16="http://schemas.microsoft.com/office/drawing/2014/main" id="{8D164DA4-1762-477A-87CC-75CC4AE056E7}"/>
              </a:ext>
            </a:extLst>
          </p:cNvPr>
          <p:cNvSpPr/>
          <p:nvPr/>
        </p:nvSpPr>
        <p:spPr>
          <a:xfrm>
            <a:off x="5341978" y="2649379"/>
            <a:ext cx="514351" cy="704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280" y="5400"/>
                </a:lnTo>
                <a:lnTo>
                  <a:pt x="15480" y="7648"/>
                </a:lnTo>
                <a:lnTo>
                  <a:pt x="4240" y="21600"/>
                </a:lnTo>
                <a:lnTo>
                  <a:pt x="0" y="16346"/>
                </a:lnTo>
                <a:lnTo>
                  <a:pt x="11360" y="1956"/>
                </a:lnTo>
                <a:cubicBezTo>
                  <a:pt x="12200" y="905"/>
                  <a:pt x="14240" y="29"/>
                  <a:pt x="15920" y="29"/>
                </a:cubicBezTo>
                <a:lnTo>
                  <a:pt x="21600" y="29"/>
                </a:lnTo>
                <a:close/>
              </a:path>
            </a:pathLst>
          </a:custGeom>
          <a:solidFill>
            <a:schemeClr val="accent6">
              <a:lumMod val="7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110" name="Figure">
            <a:extLst>
              <a:ext uri="{FF2B5EF4-FFF2-40B4-BE49-F238E27FC236}">
                <a16:creationId xmlns:a16="http://schemas.microsoft.com/office/drawing/2014/main" id="{5071463E-6335-4B2C-9629-4C14C1347C7A}"/>
              </a:ext>
            </a:extLst>
          </p:cNvPr>
          <p:cNvSpPr/>
          <p:nvPr/>
        </p:nvSpPr>
        <p:spPr>
          <a:xfrm>
            <a:off x="5542002" y="4030505"/>
            <a:ext cx="807720" cy="176213"/>
          </a:xfrm>
          <a:custGeom>
            <a:avLst/>
            <a:gdLst/>
            <a:ahLst/>
            <a:cxnLst>
              <a:cxn ang="0">
                <a:pos x="wd2" y="hd2"/>
              </a:cxn>
              <a:cxn ang="5400000">
                <a:pos x="wd2" y="hd2"/>
              </a:cxn>
              <a:cxn ang="10800000">
                <a:pos x="wd2" y="hd2"/>
              </a:cxn>
              <a:cxn ang="16200000">
                <a:pos x="wd2" y="hd2"/>
              </a:cxn>
            </a:cxnLst>
            <a:rect l="0" t="0" r="r" b="b"/>
            <a:pathLst>
              <a:path w="21600" h="21600" extrusionOk="0">
                <a:moveTo>
                  <a:pt x="21600" y="117"/>
                </a:moveTo>
                <a:lnTo>
                  <a:pt x="18849" y="21600"/>
                </a:lnTo>
                <a:lnTo>
                  <a:pt x="4661" y="21600"/>
                </a:lnTo>
                <a:cubicBezTo>
                  <a:pt x="3592" y="21600"/>
                  <a:pt x="2292" y="18214"/>
                  <a:pt x="1758" y="13894"/>
                </a:cubicBezTo>
                <a:lnTo>
                  <a:pt x="0" y="0"/>
                </a:lnTo>
                <a:lnTo>
                  <a:pt x="21600" y="0"/>
                </a:lnTo>
                <a:close/>
              </a:path>
            </a:pathLst>
          </a:custGeom>
          <a:solidFill>
            <a:schemeClr val="accent3">
              <a:lumMod val="7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111" name="Figure">
            <a:extLst>
              <a:ext uri="{FF2B5EF4-FFF2-40B4-BE49-F238E27FC236}">
                <a16:creationId xmlns:a16="http://schemas.microsoft.com/office/drawing/2014/main" id="{2BF013D8-4E2B-4702-A711-86D64583853D}"/>
              </a:ext>
            </a:extLst>
          </p:cNvPr>
          <p:cNvSpPr/>
          <p:nvPr/>
        </p:nvSpPr>
        <p:spPr>
          <a:xfrm>
            <a:off x="5837277" y="2649380"/>
            <a:ext cx="807720" cy="176213"/>
          </a:xfrm>
          <a:custGeom>
            <a:avLst/>
            <a:gdLst/>
            <a:ahLst/>
            <a:cxnLst>
              <a:cxn ang="0">
                <a:pos x="wd2" y="hd2"/>
              </a:cxn>
              <a:cxn ang="5400000">
                <a:pos x="wd2" y="hd2"/>
              </a:cxn>
              <a:cxn ang="10800000">
                <a:pos x="wd2" y="hd2"/>
              </a:cxn>
              <a:cxn ang="16200000">
                <a:pos x="wd2" y="hd2"/>
              </a:cxn>
            </a:cxnLst>
            <a:rect l="0" t="0" r="r" b="b"/>
            <a:pathLst>
              <a:path w="21600" h="21600" extrusionOk="0">
                <a:moveTo>
                  <a:pt x="0" y="21483"/>
                </a:moveTo>
                <a:lnTo>
                  <a:pt x="2751" y="0"/>
                </a:lnTo>
                <a:lnTo>
                  <a:pt x="16939" y="0"/>
                </a:lnTo>
                <a:cubicBezTo>
                  <a:pt x="18008" y="0"/>
                  <a:pt x="19308" y="3386"/>
                  <a:pt x="19842" y="7706"/>
                </a:cubicBezTo>
                <a:lnTo>
                  <a:pt x="21600" y="21600"/>
                </a:lnTo>
                <a:lnTo>
                  <a:pt x="0" y="21600"/>
                </a:lnTo>
                <a:close/>
              </a:path>
            </a:pathLst>
          </a:custGeom>
          <a:solidFill>
            <a:schemeClr val="tx2">
              <a:lumMod val="75000"/>
              <a:lumOff val="25000"/>
            </a:schemeClr>
          </a:solidFill>
          <a:ln w="12700">
            <a:miter lim="400000"/>
          </a:ln>
        </p:spPr>
        <p:txBody>
          <a:bodyPr lIns="28575" tIns="28575" rIns="28575" bIns="28575" anchor="ctr"/>
          <a:lstStyle/>
          <a:p>
            <a:endParaRPr sz="2250">
              <a:solidFill>
                <a:srgbClr val="FFFFFF"/>
              </a:solidFill>
              <a:effectLst>
                <a:outerShdw blurRad="38100" dist="12700" dir="5400000" rotWithShape="0">
                  <a:srgbClr val="000000">
                    <a:alpha val="50000"/>
                  </a:srgbClr>
                </a:outerShdw>
              </a:effectLst>
            </a:endParaRPr>
          </a:p>
        </p:txBody>
      </p:sp>
      <p:sp>
        <p:nvSpPr>
          <p:cNvPr id="113" name="Figure">
            <a:extLst>
              <a:ext uri="{FF2B5EF4-FFF2-40B4-BE49-F238E27FC236}">
                <a16:creationId xmlns:a16="http://schemas.microsoft.com/office/drawing/2014/main" id="{21D36A24-8AF6-47E4-8AC1-50395EF445C0}"/>
              </a:ext>
            </a:extLst>
          </p:cNvPr>
          <p:cNvSpPr/>
          <p:nvPr/>
        </p:nvSpPr>
        <p:spPr>
          <a:xfrm>
            <a:off x="6475453" y="2897029"/>
            <a:ext cx="488516" cy="699137"/>
          </a:xfrm>
          <a:custGeom>
            <a:avLst/>
            <a:gdLst/>
            <a:ahLst/>
            <a:cxnLst>
              <a:cxn ang="0">
                <a:pos x="wd2" y="hd2"/>
              </a:cxn>
              <a:cxn ang="5400000">
                <a:pos x="wd2" y="hd2"/>
              </a:cxn>
              <a:cxn ang="10800000">
                <a:pos x="wd2" y="hd2"/>
              </a:cxn>
              <a:cxn ang="16200000">
                <a:pos x="wd2" y="hd2"/>
              </a:cxn>
            </a:cxnLst>
            <a:rect l="0" t="0" r="r" b="b"/>
            <a:pathLst>
              <a:path w="21386" h="21600" extrusionOk="0">
                <a:moveTo>
                  <a:pt x="20766" y="18245"/>
                </a:moveTo>
                <a:lnTo>
                  <a:pt x="18014" y="21600"/>
                </a:lnTo>
                <a:lnTo>
                  <a:pt x="13594" y="16303"/>
                </a:lnTo>
                <a:lnTo>
                  <a:pt x="11717" y="14066"/>
                </a:lnTo>
                <a:lnTo>
                  <a:pt x="0" y="0"/>
                </a:lnTo>
                <a:lnTo>
                  <a:pt x="9007" y="0"/>
                </a:lnTo>
                <a:lnTo>
                  <a:pt x="20724" y="14361"/>
                </a:lnTo>
                <a:cubicBezTo>
                  <a:pt x="21600" y="15450"/>
                  <a:pt x="21600" y="17186"/>
                  <a:pt x="20766" y="18245"/>
                </a:cubicBezTo>
                <a:close/>
              </a:path>
            </a:pathLst>
          </a:custGeom>
          <a:solidFill>
            <a:schemeClr val="accent1">
              <a:lumMod val="75000"/>
            </a:schemeClr>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114" name="Figure">
            <a:extLst>
              <a:ext uri="{FF2B5EF4-FFF2-40B4-BE49-F238E27FC236}">
                <a16:creationId xmlns:a16="http://schemas.microsoft.com/office/drawing/2014/main" id="{83CA6744-71A1-48FE-BCEF-936BB5DE334D}"/>
              </a:ext>
            </a:extLst>
          </p:cNvPr>
          <p:cNvSpPr/>
          <p:nvPr/>
        </p:nvSpPr>
        <p:spPr>
          <a:xfrm>
            <a:off x="5599152" y="2992278"/>
            <a:ext cx="984887" cy="874396"/>
          </a:xfrm>
          <a:custGeom>
            <a:avLst/>
            <a:gdLst/>
            <a:ahLst/>
            <a:cxnLst>
              <a:cxn ang="0">
                <a:pos x="wd2" y="hd2"/>
              </a:cxn>
              <a:cxn ang="5400000">
                <a:pos x="wd2" y="hd2"/>
              </a:cxn>
              <a:cxn ang="10800000">
                <a:pos x="wd2" y="hd2"/>
              </a:cxn>
              <a:cxn ang="16200000">
                <a:pos x="wd2" y="hd2"/>
              </a:cxn>
            </a:cxnLst>
            <a:rect l="0" t="0" r="r" b="b"/>
            <a:pathLst>
              <a:path w="21475" h="21600" extrusionOk="0">
                <a:moveTo>
                  <a:pt x="16678" y="871"/>
                </a:moveTo>
                <a:cubicBezTo>
                  <a:pt x="16429" y="400"/>
                  <a:pt x="15826" y="0"/>
                  <a:pt x="15349" y="0"/>
                </a:cubicBezTo>
                <a:lnTo>
                  <a:pt x="6127" y="0"/>
                </a:lnTo>
                <a:cubicBezTo>
                  <a:pt x="5650" y="0"/>
                  <a:pt x="5047" y="400"/>
                  <a:pt x="4798" y="871"/>
                </a:cubicBezTo>
                <a:lnTo>
                  <a:pt x="187" y="9929"/>
                </a:lnTo>
                <a:cubicBezTo>
                  <a:pt x="-62" y="10400"/>
                  <a:pt x="-62" y="11200"/>
                  <a:pt x="187" y="11671"/>
                </a:cubicBezTo>
                <a:lnTo>
                  <a:pt x="4798" y="20729"/>
                </a:lnTo>
                <a:cubicBezTo>
                  <a:pt x="5047" y="21200"/>
                  <a:pt x="5650" y="21600"/>
                  <a:pt x="6127" y="21600"/>
                </a:cubicBezTo>
                <a:lnTo>
                  <a:pt x="15349" y="21600"/>
                </a:lnTo>
                <a:cubicBezTo>
                  <a:pt x="15826" y="21600"/>
                  <a:pt x="16429" y="21200"/>
                  <a:pt x="16678" y="20729"/>
                </a:cubicBezTo>
                <a:lnTo>
                  <a:pt x="21289" y="11671"/>
                </a:lnTo>
                <a:cubicBezTo>
                  <a:pt x="21538" y="11200"/>
                  <a:pt x="21538" y="10400"/>
                  <a:pt x="21289" y="9929"/>
                </a:cubicBezTo>
                <a:lnTo>
                  <a:pt x="16678" y="871"/>
                </a:lnTo>
                <a:close/>
              </a:path>
            </a:pathLst>
          </a:custGeom>
          <a:solidFill>
            <a:schemeClr val="bg1"/>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4" name="TextBox 3"/>
          <p:cNvSpPr txBox="1"/>
          <p:nvPr/>
        </p:nvSpPr>
        <p:spPr>
          <a:xfrm>
            <a:off x="2396836" y="1458098"/>
            <a:ext cx="2462178" cy="923330"/>
          </a:xfrm>
          <a:prstGeom prst="rect">
            <a:avLst/>
          </a:prstGeom>
          <a:noFill/>
        </p:spPr>
        <p:txBody>
          <a:bodyPr wrap="square" rtlCol="0">
            <a:spAutoFit/>
          </a:bodyPr>
          <a:lstStyle/>
          <a:p>
            <a:pPr algn="ctr"/>
            <a:r>
              <a:rPr lang="ru-RU" b="1" dirty="0">
                <a:solidFill>
                  <a:schemeClr val="accent6">
                    <a:lumMod val="50000"/>
                  </a:schemeClr>
                </a:solidFill>
                <a:latin typeface="Times New Roman" panose="02020603050405020304" pitchFamily="18" charset="0"/>
                <a:cs typeface="Times New Roman" panose="02020603050405020304" pitchFamily="18" charset="0"/>
              </a:rPr>
              <a:t>Ўзбекистон Республикаси </a:t>
            </a:r>
            <a:br>
              <a:rPr lang="ru-RU" b="1" dirty="0">
                <a:solidFill>
                  <a:schemeClr val="accent6">
                    <a:lumMod val="50000"/>
                  </a:schemeClr>
                </a:solidFill>
                <a:latin typeface="Times New Roman" panose="02020603050405020304" pitchFamily="18" charset="0"/>
                <a:cs typeface="Times New Roman" panose="02020603050405020304" pitchFamily="18" charset="0"/>
              </a:rPr>
            </a:br>
            <a:r>
              <a:rPr lang="ru-RU" b="1" dirty="0">
                <a:solidFill>
                  <a:schemeClr val="accent6">
                    <a:lumMod val="50000"/>
                  </a:schemeClr>
                </a:solidFill>
                <a:latin typeface="Times New Roman" panose="02020603050405020304" pitchFamily="18" charset="0"/>
                <a:cs typeface="Times New Roman" panose="02020603050405020304" pitchFamily="18" charset="0"/>
              </a:rPr>
              <a:t>Бош </a:t>
            </a:r>
            <a:r>
              <a:rPr lang="ru-RU" b="1" dirty="0" err="1">
                <a:solidFill>
                  <a:schemeClr val="accent6">
                    <a:lumMod val="50000"/>
                  </a:schemeClr>
                </a:solidFill>
                <a:latin typeface="Times New Roman" panose="02020603050405020304" pitchFamily="18" charset="0"/>
                <a:cs typeface="Times New Roman" panose="02020603050405020304" pitchFamily="18" charset="0"/>
              </a:rPr>
              <a:t>прокуратураси</a:t>
            </a:r>
            <a:endParaRPr lang="ru-RU"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49" name="Рисунок 48">
            <a:extLst>
              <a:ext uri="{FF2B5EF4-FFF2-40B4-BE49-F238E27FC236}">
                <a16:creationId xmlns:a16="http://schemas.microsoft.com/office/drawing/2014/main" id="{2FA9D1A1-41C1-448D-BBC1-A50C2BB2C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573" y="1425509"/>
            <a:ext cx="913952" cy="838023"/>
          </a:xfrm>
          <a:prstGeom prst="rect">
            <a:avLst/>
          </a:prstGeom>
          <a:solidFill>
            <a:schemeClr val="accent6">
              <a:lumMod val="60000"/>
              <a:lumOff val="40000"/>
            </a:schemeClr>
          </a:solidFill>
        </p:spPr>
      </p:pic>
      <p:sp>
        <p:nvSpPr>
          <p:cNvPr id="5" name="TextBox 4"/>
          <p:cNvSpPr txBox="1"/>
          <p:nvPr/>
        </p:nvSpPr>
        <p:spPr>
          <a:xfrm>
            <a:off x="2562182" y="2897028"/>
            <a:ext cx="1744667" cy="1477328"/>
          </a:xfrm>
          <a:prstGeom prst="rect">
            <a:avLst/>
          </a:prstGeom>
          <a:noFill/>
        </p:spPr>
        <p:txBody>
          <a:bodyPr wrap="square" rtlCol="0">
            <a:spAutoFit/>
          </a:bodyPr>
          <a:lstStyle/>
          <a:p>
            <a:pPr algn="ctr"/>
            <a:r>
              <a:rPr lang="ru-RU" b="1" dirty="0" err="1">
                <a:solidFill>
                  <a:schemeClr val="accent4">
                    <a:lumMod val="75000"/>
                  </a:schemeClr>
                </a:solidFill>
                <a:latin typeface="Times New Roman" panose="02020603050405020304" pitchFamily="18" charset="0"/>
                <a:cs typeface="Times New Roman" panose="02020603050405020304" pitchFamily="18" charset="0"/>
              </a:rPr>
              <a:t>Ўзбекистон</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Республикаси</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Давлат</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хавфсизлик</a:t>
            </a:r>
            <a:r>
              <a:rPr lang="ru-RU" b="1" dirty="0">
                <a:solidFill>
                  <a:schemeClr val="accent4">
                    <a:lumMod val="75000"/>
                  </a:schemeClr>
                </a:solidFill>
                <a:latin typeface="Times New Roman" panose="02020603050405020304" pitchFamily="18" charset="0"/>
                <a:cs typeface="Times New Roman" panose="02020603050405020304" pitchFamily="18" charset="0"/>
              </a:rPr>
              <a:t> </a:t>
            </a:r>
            <a:r>
              <a:rPr lang="ru-RU" b="1" dirty="0" err="1">
                <a:solidFill>
                  <a:schemeClr val="accent4">
                    <a:lumMod val="75000"/>
                  </a:schemeClr>
                </a:solidFill>
                <a:latin typeface="Times New Roman" panose="02020603050405020304" pitchFamily="18" charset="0"/>
                <a:cs typeface="Times New Roman" panose="02020603050405020304" pitchFamily="18" charset="0"/>
              </a:rPr>
              <a:t>хизмати</a:t>
            </a:r>
            <a:endParaRPr lang="ru-RU" dirty="0">
              <a:solidFill>
                <a:schemeClr val="accent4">
                  <a:lumMod val="75000"/>
                </a:schemeClr>
              </a:solidFill>
            </a:endParaRPr>
          </a:p>
        </p:txBody>
      </p:sp>
      <p:pic>
        <p:nvPicPr>
          <p:cNvPr id="6" name="Рисунок 5"/>
          <p:cNvPicPr>
            <a:picLocks noChangeAspect="1"/>
          </p:cNvPicPr>
          <p:nvPr/>
        </p:nvPicPr>
        <p:blipFill>
          <a:blip r:embed="rId4"/>
          <a:stretch>
            <a:fillRect/>
          </a:stretch>
        </p:blipFill>
        <p:spPr>
          <a:xfrm>
            <a:off x="1689096" y="3041630"/>
            <a:ext cx="768906" cy="810917"/>
          </a:xfrm>
          <a:prstGeom prst="rect">
            <a:avLst/>
          </a:prstGeom>
          <a:effectLst>
            <a:softEdge rad="63500"/>
          </a:effectLst>
        </p:spPr>
      </p:pic>
      <p:sp>
        <p:nvSpPr>
          <p:cNvPr id="7" name="TextBox 6"/>
          <p:cNvSpPr txBox="1"/>
          <p:nvPr/>
        </p:nvSpPr>
        <p:spPr>
          <a:xfrm>
            <a:off x="1524000" y="68432"/>
            <a:ext cx="9144000" cy="1200329"/>
          </a:xfrm>
          <a:prstGeom prst="rect">
            <a:avLst/>
          </a:prstGeom>
          <a:noFill/>
        </p:spPr>
        <p:txBody>
          <a:bodyPr wrap="square" rtlCol="0">
            <a:spAutoFit/>
          </a:bodyPr>
          <a:lstStyle/>
          <a:p>
            <a:pPr algn="ctr"/>
            <a:r>
              <a:rPr lang="uz-Cyrl-UZ" sz="2400" b="1" dirty="0">
                <a:latin typeface="Times New Roman" panose="02020603050405020304" pitchFamily="18" charset="0"/>
                <a:cs typeface="Times New Roman" panose="02020603050405020304" pitchFamily="18" charset="0"/>
              </a:rPr>
              <a:t>Коррупцияга қарши кураш борасида </a:t>
            </a:r>
          </a:p>
          <a:p>
            <a:pPr algn="ctr"/>
            <a:r>
              <a:rPr lang="uz-Cyrl-UZ" sz="2400" b="1" dirty="0">
                <a:latin typeface="Times New Roman" panose="02020603050405020304" pitchFamily="18" charset="0"/>
                <a:cs typeface="Times New Roman" panose="02020603050405020304" pitchFamily="18" charset="0"/>
              </a:rPr>
              <a:t>ваколатли органлар</a:t>
            </a:r>
          </a:p>
          <a:p>
            <a:pPr algn="ctr"/>
            <a:endParaRPr lang="ru-RU" sz="2400" b="1" dirty="0"/>
          </a:p>
        </p:txBody>
      </p:sp>
      <p:sp>
        <p:nvSpPr>
          <p:cNvPr id="8" name="TextBox 7"/>
          <p:cNvSpPr txBox="1"/>
          <p:nvPr/>
        </p:nvSpPr>
        <p:spPr>
          <a:xfrm>
            <a:off x="2335914" y="4729029"/>
            <a:ext cx="2197201" cy="1200329"/>
          </a:xfrm>
          <a:prstGeom prst="rect">
            <a:avLst/>
          </a:prstGeom>
          <a:noFill/>
        </p:spPr>
        <p:txBody>
          <a:bodyPr wrap="square" rtlCol="0">
            <a:spAutoFit/>
          </a:bodyPr>
          <a:lstStyle/>
          <a:p>
            <a:pPr algn="ctr"/>
            <a:r>
              <a:rPr lang="ru-RU" b="1" dirty="0" err="1">
                <a:solidFill>
                  <a:schemeClr val="accent3">
                    <a:lumMod val="75000"/>
                  </a:schemeClr>
                </a:solidFill>
                <a:latin typeface="Times New Roman" panose="02020603050405020304" pitchFamily="18" charset="0"/>
                <a:cs typeface="Times New Roman" panose="02020603050405020304" pitchFamily="18" charset="0"/>
              </a:rPr>
              <a:t>Ўзбекистон</a:t>
            </a:r>
            <a:r>
              <a:rPr lang="ru-RU" b="1" dirty="0">
                <a:solidFill>
                  <a:schemeClr val="accent3">
                    <a:lumMod val="75000"/>
                  </a:schemeClr>
                </a:solidFill>
                <a:latin typeface="Times New Roman" panose="02020603050405020304" pitchFamily="18" charset="0"/>
                <a:cs typeface="Times New Roman" panose="02020603050405020304" pitchFamily="18" charset="0"/>
              </a:rPr>
              <a:t> </a:t>
            </a:r>
            <a:r>
              <a:rPr lang="ru-RU" b="1" dirty="0" err="1">
                <a:solidFill>
                  <a:schemeClr val="accent3">
                    <a:lumMod val="75000"/>
                  </a:schemeClr>
                </a:solidFill>
                <a:latin typeface="Times New Roman" panose="02020603050405020304" pitchFamily="18" charset="0"/>
                <a:cs typeface="Times New Roman" panose="02020603050405020304" pitchFamily="18" charset="0"/>
              </a:rPr>
              <a:t>Республикаси</a:t>
            </a:r>
            <a:r>
              <a:rPr lang="ru-RU" b="1" dirty="0">
                <a:solidFill>
                  <a:schemeClr val="accent3">
                    <a:lumMod val="75000"/>
                  </a:schemeClr>
                </a:solidFill>
                <a:latin typeface="Times New Roman" panose="02020603050405020304" pitchFamily="18" charset="0"/>
                <a:cs typeface="Times New Roman" panose="02020603050405020304" pitchFamily="18" charset="0"/>
              </a:rPr>
              <a:t> </a:t>
            </a:r>
            <a:r>
              <a:rPr lang="ru-RU" b="1" dirty="0" err="1">
                <a:solidFill>
                  <a:schemeClr val="accent3">
                    <a:lumMod val="75000"/>
                  </a:schemeClr>
                </a:solidFill>
                <a:latin typeface="Times New Roman" panose="02020603050405020304" pitchFamily="18" charset="0"/>
                <a:cs typeface="Times New Roman" panose="02020603050405020304" pitchFamily="18" charset="0"/>
              </a:rPr>
              <a:t>Ички</a:t>
            </a:r>
            <a:r>
              <a:rPr lang="ru-RU" b="1" dirty="0">
                <a:solidFill>
                  <a:schemeClr val="accent3">
                    <a:lumMod val="75000"/>
                  </a:schemeClr>
                </a:solidFill>
                <a:latin typeface="Times New Roman" panose="02020603050405020304" pitchFamily="18" charset="0"/>
                <a:cs typeface="Times New Roman" panose="02020603050405020304" pitchFamily="18" charset="0"/>
              </a:rPr>
              <a:t> </a:t>
            </a:r>
            <a:r>
              <a:rPr lang="ru-RU" b="1" dirty="0" err="1">
                <a:solidFill>
                  <a:schemeClr val="accent3">
                    <a:lumMod val="75000"/>
                  </a:schemeClr>
                </a:solidFill>
                <a:latin typeface="Times New Roman" panose="02020603050405020304" pitchFamily="18" charset="0"/>
                <a:cs typeface="Times New Roman" panose="02020603050405020304" pitchFamily="18" charset="0"/>
              </a:rPr>
              <a:t>ишлар</a:t>
            </a:r>
            <a:r>
              <a:rPr lang="ru-RU" b="1" dirty="0">
                <a:solidFill>
                  <a:schemeClr val="accent3">
                    <a:lumMod val="75000"/>
                  </a:schemeClr>
                </a:solidFill>
                <a:latin typeface="Times New Roman" panose="02020603050405020304" pitchFamily="18" charset="0"/>
                <a:cs typeface="Times New Roman" panose="02020603050405020304" pitchFamily="18" charset="0"/>
              </a:rPr>
              <a:t> </a:t>
            </a:r>
            <a:r>
              <a:rPr lang="ru-RU" b="1" dirty="0" err="1">
                <a:solidFill>
                  <a:schemeClr val="accent3">
                    <a:lumMod val="75000"/>
                  </a:schemeClr>
                </a:solidFill>
                <a:latin typeface="Times New Roman" panose="02020603050405020304" pitchFamily="18" charset="0"/>
                <a:cs typeface="Times New Roman" panose="02020603050405020304" pitchFamily="18" charset="0"/>
              </a:rPr>
              <a:t>вазирлиги</a:t>
            </a:r>
            <a:endParaRPr lang="ru-RU" dirty="0">
              <a:solidFill>
                <a:schemeClr val="accent3">
                  <a:lumMod val="75000"/>
                </a:schemeClr>
              </a:solidFill>
            </a:endParaRPr>
          </a:p>
        </p:txBody>
      </p:sp>
      <p:pic>
        <p:nvPicPr>
          <p:cNvPr id="10" name="Рисунок 9"/>
          <p:cNvPicPr>
            <a:picLocks noChangeAspect="1"/>
          </p:cNvPicPr>
          <p:nvPr/>
        </p:nvPicPr>
        <p:blipFill>
          <a:blip r:embed="rId5"/>
          <a:stretch>
            <a:fillRect/>
          </a:stretch>
        </p:blipFill>
        <p:spPr>
          <a:xfrm>
            <a:off x="1606966" y="4945311"/>
            <a:ext cx="913953" cy="767763"/>
          </a:xfrm>
          <a:prstGeom prst="rect">
            <a:avLst/>
          </a:prstGeom>
        </p:spPr>
      </p:pic>
      <p:sp>
        <p:nvSpPr>
          <p:cNvPr id="11" name="TextBox 10"/>
          <p:cNvSpPr txBox="1"/>
          <p:nvPr/>
        </p:nvSpPr>
        <p:spPr>
          <a:xfrm>
            <a:off x="7335560" y="1441549"/>
            <a:ext cx="2236274" cy="923330"/>
          </a:xfrm>
          <a:prstGeom prst="rect">
            <a:avLst/>
          </a:prstGeom>
          <a:noFill/>
        </p:spPr>
        <p:txBody>
          <a:bodyPr wrap="square" rtlCol="0">
            <a:spAutoFit/>
          </a:bodyPr>
          <a:lstStyle/>
          <a:p>
            <a:pPr algn="ctr"/>
            <a:r>
              <a:rPr lang="ru-RU" b="1" dirty="0" err="1">
                <a:solidFill>
                  <a:schemeClr val="tx2">
                    <a:lumMod val="75000"/>
                    <a:lumOff val="25000"/>
                  </a:schemeClr>
                </a:solidFill>
                <a:latin typeface="Times New Roman" panose="02020603050405020304" pitchFamily="18" charset="0"/>
                <a:cs typeface="Times New Roman" panose="02020603050405020304" pitchFamily="18" charset="0"/>
              </a:rPr>
              <a:t>Ўзбекистон</a:t>
            </a:r>
            <a:r>
              <a:rPr lang="ru-RU" b="1" dirty="0">
                <a:solidFill>
                  <a:schemeClr val="tx2">
                    <a:lumMod val="75000"/>
                    <a:lumOff val="25000"/>
                  </a:schemeClr>
                </a:solidFill>
                <a:latin typeface="Times New Roman" panose="02020603050405020304" pitchFamily="18" charset="0"/>
                <a:cs typeface="Times New Roman" panose="02020603050405020304" pitchFamily="18" charset="0"/>
              </a:rPr>
              <a:t> </a:t>
            </a:r>
            <a:r>
              <a:rPr lang="ru-RU" b="1" dirty="0" err="1">
                <a:solidFill>
                  <a:schemeClr val="tx2">
                    <a:lumMod val="75000"/>
                    <a:lumOff val="25000"/>
                  </a:schemeClr>
                </a:solidFill>
                <a:latin typeface="Times New Roman" panose="02020603050405020304" pitchFamily="18" charset="0"/>
                <a:cs typeface="Times New Roman" panose="02020603050405020304" pitchFamily="18" charset="0"/>
              </a:rPr>
              <a:t>Республикаси</a:t>
            </a:r>
            <a:r>
              <a:rPr lang="ru-RU" b="1" dirty="0">
                <a:solidFill>
                  <a:schemeClr val="tx2">
                    <a:lumMod val="75000"/>
                    <a:lumOff val="25000"/>
                  </a:schemeClr>
                </a:solidFill>
                <a:latin typeface="Times New Roman" panose="02020603050405020304" pitchFamily="18" charset="0"/>
                <a:cs typeface="Times New Roman" panose="02020603050405020304" pitchFamily="18" charset="0"/>
              </a:rPr>
              <a:t> </a:t>
            </a:r>
            <a:r>
              <a:rPr lang="ru-RU" b="1" dirty="0" err="1">
                <a:solidFill>
                  <a:schemeClr val="tx2">
                    <a:lumMod val="75000"/>
                    <a:lumOff val="25000"/>
                  </a:schemeClr>
                </a:solidFill>
                <a:latin typeface="Times New Roman" panose="02020603050405020304" pitchFamily="18" charset="0"/>
                <a:cs typeface="Times New Roman" panose="02020603050405020304" pitchFamily="18" charset="0"/>
              </a:rPr>
              <a:t>Адлия</a:t>
            </a:r>
            <a:r>
              <a:rPr lang="ru-RU" b="1" dirty="0">
                <a:solidFill>
                  <a:schemeClr val="tx2">
                    <a:lumMod val="75000"/>
                    <a:lumOff val="25000"/>
                  </a:schemeClr>
                </a:solidFill>
                <a:latin typeface="Times New Roman" panose="02020603050405020304" pitchFamily="18" charset="0"/>
                <a:cs typeface="Times New Roman" panose="02020603050405020304" pitchFamily="18" charset="0"/>
              </a:rPr>
              <a:t> </a:t>
            </a:r>
            <a:r>
              <a:rPr lang="ru-RU" b="1" dirty="0" err="1">
                <a:solidFill>
                  <a:schemeClr val="tx2">
                    <a:lumMod val="75000"/>
                    <a:lumOff val="25000"/>
                  </a:schemeClr>
                </a:solidFill>
                <a:latin typeface="Times New Roman" panose="02020603050405020304" pitchFamily="18" charset="0"/>
                <a:cs typeface="Times New Roman" panose="02020603050405020304" pitchFamily="18" charset="0"/>
              </a:rPr>
              <a:t>вазирлиги</a:t>
            </a:r>
            <a:endParaRPr lang="ru-RU" dirty="0">
              <a:solidFill>
                <a:schemeClr val="tx2">
                  <a:lumMod val="75000"/>
                  <a:lumOff val="25000"/>
                </a:schemeClr>
              </a:solidFill>
            </a:endParaRPr>
          </a:p>
        </p:txBody>
      </p:sp>
      <p:pic>
        <p:nvPicPr>
          <p:cNvPr id="12" name="Рисунок 11"/>
          <p:cNvPicPr>
            <a:picLocks noChangeAspect="1"/>
          </p:cNvPicPr>
          <p:nvPr/>
        </p:nvPicPr>
        <p:blipFill>
          <a:blip r:embed="rId6"/>
          <a:stretch>
            <a:fillRect/>
          </a:stretch>
        </p:blipFill>
        <p:spPr>
          <a:xfrm>
            <a:off x="9408375" y="1420245"/>
            <a:ext cx="773578" cy="923330"/>
          </a:xfrm>
          <a:prstGeom prst="rect">
            <a:avLst/>
          </a:prstGeom>
        </p:spPr>
      </p:pic>
      <p:sp>
        <p:nvSpPr>
          <p:cNvPr id="14" name="TextBox 13"/>
          <p:cNvSpPr txBox="1"/>
          <p:nvPr/>
        </p:nvSpPr>
        <p:spPr>
          <a:xfrm>
            <a:off x="7732875" y="3081695"/>
            <a:ext cx="1992640" cy="2585323"/>
          </a:xfrm>
          <a:prstGeom prst="rect">
            <a:avLst/>
          </a:prstGeom>
          <a:noFill/>
        </p:spPr>
        <p:txBody>
          <a:bodyPr wrap="square" rtlCol="0">
            <a:spAutoFit/>
          </a:bodyPr>
          <a:lstStyle/>
          <a:p>
            <a:pPr algn="ctr"/>
            <a:r>
              <a:rPr lang="ru-RU" b="1" dirty="0" err="1">
                <a:solidFill>
                  <a:schemeClr val="accent1">
                    <a:lumMod val="75000"/>
                  </a:schemeClr>
                </a:solidFill>
                <a:latin typeface="Times New Roman" panose="02020603050405020304" pitchFamily="18" charset="0"/>
                <a:cs typeface="Times New Roman" panose="02020603050405020304" pitchFamily="18" charset="0"/>
              </a:rPr>
              <a:t>Ўзбекистон</a:t>
            </a:r>
            <a:r>
              <a:rPr lang="ru-RU" b="1" dirty="0">
                <a:solidFill>
                  <a:schemeClr val="accent1">
                    <a:lumMod val="75000"/>
                  </a:schemeClr>
                </a:solidFill>
                <a:latin typeface="Times New Roman" panose="02020603050405020304" pitchFamily="18" charset="0"/>
                <a:cs typeface="Times New Roman" panose="02020603050405020304" pitchFamily="18" charset="0"/>
              </a:rPr>
              <a:t> </a:t>
            </a:r>
            <a:r>
              <a:rPr lang="ru-RU" b="1" dirty="0" err="1">
                <a:solidFill>
                  <a:schemeClr val="accent1">
                    <a:lumMod val="75000"/>
                  </a:schemeClr>
                </a:solidFill>
                <a:latin typeface="Times New Roman" panose="02020603050405020304" pitchFamily="18" charset="0"/>
                <a:cs typeface="Times New Roman" panose="02020603050405020304" pitchFamily="18" charset="0"/>
              </a:rPr>
              <a:t>Республикаси</a:t>
            </a:r>
            <a:r>
              <a:rPr lang="ru-RU" b="1" dirty="0">
                <a:solidFill>
                  <a:schemeClr val="accent1">
                    <a:lumMod val="75000"/>
                  </a:schemeClr>
                </a:solidFill>
                <a:latin typeface="Times New Roman" panose="02020603050405020304" pitchFamily="18" charset="0"/>
                <a:cs typeface="Times New Roman" panose="02020603050405020304" pitchFamily="18" charset="0"/>
              </a:rPr>
              <a:t> Бош </a:t>
            </a:r>
            <a:r>
              <a:rPr lang="ru-RU" b="1" dirty="0" err="1">
                <a:solidFill>
                  <a:schemeClr val="accent1">
                    <a:lumMod val="75000"/>
                  </a:schemeClr>
                </a:solidFill>
                <a:latin typeface="Times New Roman" panose="02020603050405020304" pitchFamily="18" charset="0"/>
                <a:cs typeface="Times New Roman" panose="02020603050405020304" pitchFamily="18" charset="0"/>
              </a:rPr>
              <a:t>прокуратураси</a:t>
            </a:r>
            <a:r>
              <a:rPr lang="ru-RU" b="1" dirty="0">
                <a:solidFill>
                  <a:schemeClr val="accent1">
                    <a:lumMod val="75000"/>
                  </a:schemeClr>
                </a:solidFill>
                <a:latin typeface="Times New Roman" panose="02020603050405020304" pitchFamily="18" charset="0"/>
                <a:cs typeface="Times New Roman" panose="02020603050405020304" pitchFamily="18" charset="0"/>
              </a:rPr>
              <a:t> </a:t>
            </a:r>
            <a:r>
              <a:rPr lang="ru-RU" b="1" dirty="0" err="1">
                <a:solidFill>
                  <a:schemeClr val="accent1">
                    <a:lumMod val="75000"/>
                  </a:schemeClr>
                </a:solidFill>
                <a:latin typeface="Times New Roman" panose="02020603050405020304" pitchFamily="18" charset="0"/>
                <a:cs typeface="Times New Roman" panose="02020603050405020304" pitchFamily="18" charset="0"/>
              </a:rPr>
              <a:t>ҳузуридаги</a:t>
            </a:r>
            <a:r>
              <a:rPr lang="ru-RU" b="1" dirty="0">
                <a:solidFill>
                  <a:schemeClr val="accent1">
                    <a:lumMod val="75000"/>
                  </a:schemeClr>
                </a:solidFill>
                <a:latin typeface="Times New Roman" panose="02020603050405020304" pitchFamily="18" charset="0"/>
                <a:cs typeface="Times New Roman" panose="02020603050405020304" pitchFamily="18" charset="0"/>
              </a:rPr>
              <a:t> </a:t>
            </a:r>
            <a:r>
              <a:rPr lang="uz-Cyrl-UZ" b="1" dirty="0">
                <a:solidFill>
                  <a:schemeClr val="accent1">
                    <a:lumMod val="75000"/>
                  </a:schemeClr>
                </a:solidFill>
                <a:latin typeface="Times New Roman" panose="02020603050405020304" pitchFamily="18" charset="0"/>
                <a:cs typeface="Times New Roman" panose="02020603050405020304" pitchFamily="18" charset="0"/>
              </a:rPr>
              <a:t>иқтисодий </a:t>
            </a:r>
            <a:r>
              <a:rPr lang="ru-RU" b="1" dirty="0" err="1">
                <a:solidFill>
                  <a:schemeClr val="accent1">
                    <a:lumMod val="75000"/>
                  </a:schemeClr>
                </a:solidFill>
                <a:latin typeface="Times New Roman" panose="02020603050405020304" pitchFamily="18" charset="0"/>
                <a:cs typeface="Times New Roman" panose="02020603050405020304" pitchFamily="18" charset="0"/>
              </a:rPr>
              <a:t>жиноятларга</a:t>
            </a:r>
            <a:r>
              <a:rPr lang="ru-RU" b="1" dirty="0">
                <a:solidFill>
                  <a:schemeClr val="accent1">
                    <a:lumMod val="75000"/>
                  </a:schemeClr>
                </a:solidFill>
                <a:latin typeface="Times New Roman" panose="02020603050405020304" pitchFamily="18" charset="0"/>
                <a:cs typeface="Times New Roman" panose="02020603050405020304" pitchFamily="18" charset="0"/>
              </a:rPr>
              <a:t> </a:t>
            </a:r>
            <a:r>
              <a:rPr lang="ru-RU" b="1" dirty="0" err="1">
                <a:solidFill>
                  <a:schemeClr val="accent1">
                    <a:lumMod val="75000"/>
                  </a:schemeClr>
                </a:solidFill>
                <a:latin typeface="Times New Roman" panose="02020603050405020304" pitchFamily="18" charset="0"/>
                <a:cs typeface="Times New Roman" panose="02020603050405020304" pitchFamily="18" charset="0"/>
              </a:rPr>
              <a:t>қарши</a:t>
            </a:r>
            <a:r>
              <a:rPr lang="ru-RU" b="1" dirty="0">
                <a:solidFill>
                  <a:schemeClr val="accent1">
                    <a:lumMod val="75000"/>
                  </a:schemeClr>
                </a:solidFill>
                <a:latin typeface="Times New Roman" panose="02020603050405020304" pitchFamily="18" charset="0"/>
                <a:cs typeface="Times New Roman" panose="02020603050405020304" pitchFamily="18" charset="0"/>
              </a:rPr>
              <a:t> </a:t>
            </a:r>
            <a:r>
              <a:rPr lang="ru-RU" b="1" dirty="0" err="1">
                <a:solidFill>
                  <a:schemeClr val="accent1">
                    <a:lumMod val="75000"/>
                  </a:schemeClr>
                </a:solidFill>
                <a:latin typeface="Times New Roman" panose="02020603050405020304" pitchFamily="18" charset="0"/>
                <a:cs typeface="Times New Roman" panose="02020603050405020304" pitchFamily="18" charset="0"/>
              </a:rPr>
              <a:t>курашиш</a:t>
            </a:r>
            <a:r>
              <a:rPr lang="ru-RU" b="1" dirty="0">
                <a:solidFill>
                  <a:schemeClr val="accent1">
                    <a:lumMod val="75000"/>
                  </a:schemeClr>
                </a:solidFill>
                <a:latin typeface="Times New Roman" panose="02020603050405020304" pitchFamily="18" charset="0"/>
                <a:cs typeface="Times New Roman" panose="02020603050405020304" pitchFamily="18" charset="0"/>
              </a:rPr>
              <a:t> </a:t>
            </a:r>
            <a:r>
              <a:rPr lang="ru-RU" b="1" dirty="0" err="1">
                <a:solidFill>
                  <a:schemeClr val="accent1">
                    <a:lumMod val="75000"/>
                  </a:schemeClr>
                </a:solidFill>
                <a:latin typeface="Times New Roman" panose="02020603050405020304" pitchFamily="18" charset="0"/>
                <a:cs typeface="Times New Roman" panose="02020603050405020304" pitchFamily="18" charset="0"/>
              </a:rPr>
              <a:t>департаменти</a:t>
            </a:r>
            <a:endParaRPr lang="ru-RU" dirty="0">
              <a:solidFill>
                <a:schemeClr val="accent1">
                  <a:lumMod val="75000"/>
                </a:schemeClr>
              </a:solidFill>
            </a:endParaRPr>
          </a:p>
        </p:txBody>
      </p:sp>
      <p:sp>
        <p:nvSpPr>
          <p:cNvPr id="16" name="TextBox 15"/>
          <p:cNvSpPr txBox="1"/>
          <p:nvPr/>
        </p:nvSpPr>
        <p:spPr>
          <a:xfrm>
            <a:off x="4121286" y="5737220"/>
            <a:ext cx="4036979" cy="1077218"/>
          </a:xfrm>
          <a:prstGeom prst="rect">
            <a:avLst/>
          </a:prstGeom>
          <a:noFill/>
        </p:spPr>
        <p:txBody>
          <a:bodyPr wrap="square" rtlCol="0">
            <a:spAutoFit/>
          </a:bodyPr>
          <a:lstStyle/>
          <a:p>
            <a:pPr algn="ctr"/>
            <a:r>
              <a:rPr lang="ru-RU" sz="1600" b="1" dirty="0" err="1">
                <a:solidFill>
                  <a:schemeClr val="accent2">
                    <a:lumMod val="75000"/>
                  </a:schemeClr>
                </a:solidFill>
                <a:latin typeface="Times New Roman" panose="02020603050405020304" pitchFamily="18" charset="0"/>
                <a:cs typeface="Times New Roman" panose="02020603050405020304" pitchFamily="18" charset="0"/>
              </a:rPr>
              <a:t>Коррупцияга</a:t>
            </a:r>
            <a:r>
              <a:rPr lang="ru-RU" sz="1600" b="1" dirty="0">
                <a:solidFill>
                  <a:schemeClr val="accent2">
                    <a:lumMod val="75000"/>
                  </a:schemeClr>
                </a:solidFill>
                <a:latin typeface="Times New Roman" panose="02020603050405020304" pitchFamily="18" charset="0"/>
                <a:cs typeface="Times New Roman" panose="02020603050405020304" pitchFamily="18" charset="0"/>
              </a:rPr>
              <a:t> </a:t>
            </a:r>
            <a:r>
              <a:rPr lang="ru-RU" sz="1600" b="1" dirty="0" err="1">
                <a:solidFill>
                  <a:schemeClr val="accent2">
                    <a:lumMod val="75000"/>
                  </a:schemeClr>
                </a:solidFill>
                <a:latin typeface="Times New Roman" panose="02020603050405020304" pitchFamily="18" charset="0"/>
                <a:cs typeface="Times New Roman" panose="02020603050405020304" pitchFamily="18" charset="0"/>
              </a:rPr>
              <a:t>қарши</a:t>
            </a:r>
            <a:r>
              <a:rPr lang="ru-RU" sz="1600" b="1" dirty="0">
                <a:solidFill>
                  <a:schemeClr val="accent2">
                    <a:lumMod val="75000"/>
                  </a:schemeClr>
                </a:solidFill>
                <a:latin typeface="Times New Roman" panose="02020603050405020304" pitchFamily="18" charset="0"/>
                <a:cs typeface="Times New Roman" panose="02020603050405020304" pitchFamily="18" charset="0"/>
              </a:rPr>
              <a:t> </a:t>
            </a:r>
            <a:r>
              <a:rPr lang="ru-RU" sz="1600" b="1" dirty="0" err="1">
                <a:solidFill>
                  <a:schemeClr val="accent2">
                    <a:lumMod val="75000"/>
                  </a:schemeClr>
                </a:solidFill>
                <a:latin typeface="Times New Roman" panose="02020603050405020304" pitchFamily="18" charset="0"/>
                <a:cs typeface="Times New Roman" panose="02020603050405020304" pitchFamily="18" charset="0"/>
              </a:rPr>
              <a:t>курашиш</a:t>
            </a:r>
            <a:r>
              <a:rPr lang="ru-RU" sz="1600" b="1" dirty="0">
                <a:solidFill>
                  <a:schemeClr val="accent2">
                    <a:lumMod val="75000"/>
                  </a:schemeClr>
                </a:solidFill>
                <a:latin typeface="Times New Roman" panose="02020603050405020304" pitchFamily="18" charset="0"/>
                <a:cs typeface="Times New Roman" panose="02020603050405020304" pitchFamily="18" charset="0"/>
              </a:rPr>
              <a:t> </a:t>
            </a:r>
            <a:r>
              <a:rPr lang="ru-RU" sz="1600" b="1" dirty="0" err="1">
                <a:solidFill>
                  <a:schemeClr val="accent2">
                    <a:lumMod val="75000"/>
                  </a:schemeClr>
                </a:solidFill>
                <a:latin typeface="Times New Roman" panose="02020603050405020304" pitchFamily="18" charset="0"/>
                <a:cs typeface="Times New Roman" panose="02020603050405020304" pitchFamily="18" charset="0"/>
              </a:rPr>
              <a:t>бўйича</a:t>
            </a:r>
            <a:r>
              <a:rPr lang="ru-RU" sz="1600" b="1" dirty="0">
                <a:solidFill>
                  <a:schemeClr val="accent2">
                    <a:lumMod val="75000"/>
                  </a:schemeClr>
                </a:solidFill>
                <a:latin typeface="Times New Roman" panose="02020603050405020304" pitchFamily="18" charset="0"/>
                <a:cs typeface="Times New Roman" panose="02020603050405020304" pitchFamily="18" charset="0"/>
              </a:rPr>
              <a:t> </a:t>
            </a:r>
            <a:r>
              <a:rPr lang="ru-RU" sz="1600" b="1" dirty="0" err="1">
                <a:solidFill>
                  <a:schemeClr val="accent2">
                    <a:lumMod val="75000"/>
                  </a:schemeClr>
                </a:solidFill>
                <a:latin typeface="Times New Roman" panose="02020603050405020304" pitchFamily="18" charset="0"/>
                <a:cs typeface="Times New Roman" panose="02020603050405020304" pitchFamily="18" charset="0"/>
              </a:rPr>
              <a:t>фаолиятни</a:t>
            </a:r>
            <a:r>
              <a:rPr lang="ru-RU" sz="1600" b="1" dirty="0">
                <a:solidFill>
                  <a:schemeClr val="accent2">
                    <a:lumMod val="75000"/>
                  </a:schemeClr>
                </a:solidFill>
                <a:latin typeface="Times New Roman" panose="02020603050405020304" pitchFamily="18" charset="0"/>
                <a:cs typeface="Times New Roman" panose="02020603050405020304" pitchFamily="18" charset="0"/>
              </a:rPr>
              <a:t> </a:t>
            </a:r>
            <a:r>
              <a:rPr lang="ru-RU" sz="1600" b="1" dirty="0" err="1">
                <a:solidFill>
                  <a:schemeClr val="accent2">
                    <a:lumMod val="75000"/>
                  </a:schemeClr>
                </a:solidFill>
                <a:latin typeface="Times New Roman" panose="02020603050405020304" pitchFamily="18" charset="0"/>
                <a:cs typeface="Times New Roman" panose="02020603050405020304" pitchFamily="18" charset="0"/>
              </a:rPr>
              <a:t>қонун</a:t>
            </a:r>
            <a:r>
              <a:rPr lang="ru-RU" sz="1600" b="1" dirty="0">
                <a:solidFill>
                  <a:schemeClr val="accent2">
                    <a:lumMod val="75000"/>
                  </a:schemeClr>
                </a:solidFill>
                <a:latin typeface="Times New Roman" panose="02020603050405020304" pitchFamily="18" charset="0"/>
                <a:cs typeface="Times New Roman" panose="02020603050405020304" pitchFamily="18" charset="0"/>
              </a:rPr>
              <a:t> </a:t>
            </a:r>
            <a:r>
              <a:rPr lang="ru-RU" sz="1600" b="1" dirty="0" err="1">
                <a:solidFill>
                  <a:schemeClr val="accent2">
                    <a:lumMod val="75000"/>
                  </a:schemeClr>
                </a:solidFill>
                <a:latin typeface="Times New Roman" panose="02020603050405020304" pitchFamily="18" charset="0"/>
                <a:cs typeface="Times New Roman" panose="02020603050405020304" pitchFamily="18" charset="0"/>
              </a:rPr>
              <a:t>ҳужжатларига</a:t>
            </a:r>
            <a:r>
              <a:rPr lang="ru-RU" sz="1600" b="1" dirty="0">
                <a:solidFill>
                  <a:schemeClr val="accent2">
                    <a:lumMod val="75000"/>
                  </a:schemeClr>
                </a:solidFill>
                <a:latin typeface="Times New Roman" panose="02020603050405020304" pitchFamily="18" charset="0"/>
                <a:cs typeface="Times New Roman" panose="02020603050405020304" pitchFamily="18" charset="0"/>
              </a:rPr>
              <a:t> </a:t>
            </a:r>
            <a:r>
              <a:rPr lang="ru-RU" sz="1600" b="1" dirty="0" err="1">
                <a:solidFill>
                  <a:schemeClr val="accent2">
                    <a:lumMod val="75000"/>
                  </a:schemeClr>
                </a:solidFill>
                <a:latin typeface="Times New Roman" panose="02020603050405020304" pitchFamily="18" charset="0"/>
                <a:cs typeface="Times New Roman" panose="02020603050405020304" pitchFamily="18" charset="0"/>
              </a:rPr>
              <a:t>мувофиқ</a:t>
            </a:r>
            <a:r>
              <a:rPr lang="ru-RU" sz="1600" b="1" dirty="0">
                <a:solidFill>
                  <a:schemeClr val="accent2">
                    <a:lumMod val="75000"/>
                  </a:schemeClr>
                </a:solidFill>
                <a:latin typeface="Times New Roman" panose="02020603050405020304" pitchFamily="18" charset="0"/>
                <a:cs typeface="Times New Roman" panose="02020603050405020304" pitchFamily="18" charset="0"/>
              </a:rPr>
              <a:t> </a:t>
            </a:r>
            <a:r>
              <a:rPr lang="ru-RU" sz="1600" b="1" dirty="0" err="1">
                <a:solidFill>
                  <a:schemeClr val="accent2">
                    <a:lumMod val="75000"/>
                  </a:schemeClr>
                </a:solidFill>
                <a:latin typeface="Times New Roman" panose="02020603050405020304" pitchFamily="18" charset="0"/>
                <a:cs typeface="Times New Roman" panose="02020603050405020304" pitchFamily="18" charset="0"/>
              </a:rPr>
              <a:t>бошқа</a:t>
            </a:r>
            <a:r>
              <a:rPr lang="ru-RU" sz="1600" b="1" dirty="0">
                <a:solidFill>
                  <a:schemeClr val="accent2">
                    <a:lumMod val="75000"/>
                  </a:schemeClr>
                </a:solidFill>
                <a:latin typeface="Times New Roman" panose="02020603050405020304" pitchFamily="18" charset="0"/>
                <a:cs typeface="Times New Roman" panose="02020603050405020304" pitchFamily="18" charset="0"/>
              </a:rPr>
              <a:t> </a:t>
            </a:r>
            <a:r>
              <a:rPr lang="ru-RU" sz="1600" b="1" dirty="0" err="1">
                <a:solidFill>
                  <a:schemeClr val="accent2">
                    <a:lumMod val="75000"/>
                  </a:schemeClr>
                </a:solidFill>
                <a:latin typeface="Times New Roman" panose="02020603050405020304" pitchFamily="18" charset="0"/>
                <a:cs typeface="Times New Roman" panose="02020603050405020304" pitchFamily="18" charset="0"/>
              </a:rPr>
              <a:t>давлат</a:t>
            </a:r>
            <a:r>
              <a:rPr lang="ru-RU" sz="1600" b="1" dirty="0">
                <a:solidFill>
                  <a:schemeClr val="accent2">
                    <a:lumMod val="75000"/>
                  </a:schemeClr>
                </a:solidFill>
                <a:latin typeface="Times New Roman" panose="02020603050405020304" pitchFamily="18" charset="0"/>
                <a:cs typeface="Times New Roman" panose="02020603050405020304" pitchFamily="18" charset="0"/>
              </a:rPr>
              <a:t> органлари </a:t>
            </a:r>
            <a:r>
              <a:rPr lang="ru-RU" sz="1600" b="1" dirty="0" err="1">
                <a:solidFill>
                  <a:schemeClr val="accent2">
                    <a:lumMod val="75000"/>
                  </a:schemeClr>
                </a:solidFill>
                <a:latin typeface="Times New Roman" panose="02020603050405020304" pitchFamily="18" charset="0"/>
                <a:cs typeface="Times New Roman" panose="02020603050405020304" pitchFamily="18" charset="0"/>
              </a:rPr>
              <a:t>ҳам</a:t>
            </a:r>
            <a:r>
              <a:rPr lang="ru-RU" sz="1600" b="1" dirty="0">
                <a:solidFill>
                  <a:schemeClr val="accent2">
                    <a:lumMod val="75000"/>
                  </a:schemeClr>
                </a:solidFill>
                <a:latin typeface="Times New Roman" panose="02020603050405020304" pitchFamily="18" charset="0"/>
                <a:cs typeface="Times New Roman" panose="02020603050405020304" pitchFamily="18" charset="0"/>
              </a:rPr>
              <a:t> </a:t>
            </a:r>
            <a:r>
              <a:rPr lang="ru-RU" sz="1600" b="1" dirty="0" err="1">
                <a:solidFill>
                  <a:schemeClr val="accent2">
                    <a:lumMod val="75000"/>
                  </a:schemeClr>
                </a:solidFill>
                <a:latin typeface="Times New Roman" panose="02020603050405020304" pitchFamily="18" charset="0"/>
                <a:cs typeface="Times New Roman" panose="02020603050405020304" pitchFamily="18" charset="0"/>
              </a:rPr>
              <a:t>амалга</a:t>
            </a:r>
            <a:r>
              <a:rPr lang="ru-RU" sz="1600" b="1" dirty="0">
                <a:solidFill>
                  <a:schemeClr val="accent2">
                    <a:lumMod val="75000"/>
                  </a:schemeClr>
                </a:solidFill>
                <a:latin typeface="Times New Roman" panose="02020603050405020304" pitchFamily="18" charset="0"/>
                <a:cs typeface="Times New Roman" panose="02020603050405020304" pitchFamily="18" charset="0"/>
              </a:rPr>
              <a:t> </a:t>
            </a:r>
            <a:r>
              <a:rPr lang="ru-RU" sz="1600" b="1" dirty="0" err="1">
                <a:solidFill>
                  <a:schemeClr val="accent2">
                    <a:lumMod val="75000"/>
                  </a:schemeClr>
                </a:solidFill>
                <a:latin typeface="Times New Roman" panose="02020603050405020304" pitchFamily="18" charset="0"/>
                <a:cs typeface="Times New Roman" panose="02020603050405020304" pitchFamily="18" charset="0"/>
              </a:rPr>
              <a:t>оширади</a:t>
            </a:r>
            <a:endParaRPr lang="ru-RU" sz="1600" b="1" dirty="0">
              <a:solidFill>
                <a:schemeClr val="accent2">
                  <a:lumMod val="75000"/>
                </a:schemeClr>
              </a:solidFill>
            </a:endParaRPr>
          </a:p>
        </p:txBody>
      </p:sp>
      <p:pic>
        <p:nvPicPr>
          <p:cNvPr id="29" name="Рисунок 28">
            <a:extLst>
              <a:ext uri="{FF2B5EF4-FFF2-40B4-BE49-F238E27FC236}">
                <a16:creationId xmlns:a16="http://schemas.microsoft.com/office/drawing/2014/main" id="{2FA9D1A1-41C1-448D-BBC1-A50C2BB2C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1834" y="3072108"/>
            <a:ext cx="913952" cy="838023"/>
          </a:xfrm>
          <a:prstGeom prst="rect">
            <a:avLst/>
          </a:prstGeom>
          <a:solidFill>
            <a:schemeClr val="accent6">
              <a:lumMod val="60000"/>
              <a:lumOff val="40000"/>
            </a:schemeClr>
          </a:solidFill>
        </p:spPr>
      </p:pic>
      <p:pic>
        <p:nvPicPr>
          <p:cNvPr id="2" name="Рисунок 1">
            <a:extLst>
              <a:ext uri="{FF2B5EF4-FFF2-40B4-BE49-F238E27FC236}">
                <a16:creationId xmlns:a16="http://schemas.microsoft.com/office/drawing/2014/main" id="{3579BBA6-FD1D-41AD-B8DF-49FBD1BAB765}"/>
              </a:ext>
            </a:extLst>
          </p:cNvPr>
          <p:cNvPicPr>
            <a:picLocks noChangeAspect="1"/>
          </p:cNvPicPr>
          <p:nvPr/>
        </p:nvPicPr>
        <p:blipFill>
          <a:blip r:embed="rId7"/>
          <a:stretch>
            <a:fillRect/>
          </a:stretch>
        </p:blipFill>
        <p:spPr>
          <a:xfrm>
            <a:off x="5358320" y="2700465"/>
            <a:ext cx="1475360" cy="1457070"/>
          </a:xfrm>
          <a:prstGeom prst="rect">
            <a:avLst/>
          </a:prstGeom>
        </p:spPr>
      </p:pic>
    </p:spTree>
    <p:extLst>
      <p:ext uri="{BB962C8B-B14F-4D97-AF65-F5344CB8AC3E}">
        <p14:creationId xmlns:p14="http://schemas.microsoft.com/office/powerpoint/2010/main" val="5165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C4CAAFFA-A2E7-4DDC-AC10-B1E35ED58F06}"/>
              </a:ext>
            </a:extLst>
          </p:cNvPr>
          <p:cNvSpPr>
            <a:spLocks noGrp="1"/>
          </p:cNvSpPr>
          <p:nvPr>
            <p:ph idx="1"/>
          </p:nvPr>
        </p:nvSpPr>
        <p:spPr>
          <a:xfrm>
            <a:off x="934453" y="2425567"/>
            <a:ext cx="10515600" cy="3118585"/>
          </a:xfrm>
        </p:spPr>
        <p:txBody>
          <a:bodyPr>
            <a:normAutofit/>
          </a:bodyPr>
          <a:lstStyle/>
          <a:p>
            <a:r>
              <a:rPr lang="uz-Cyrl-UZ" sz="2400" b="1" dirty="0">
                <a:latin typeface="Times New Roman" panose="02020603050405020304" pitchFamily="18" charset="0"/>
                <a:cs typeface="Times New Roman" panose="02020603050405020304" pitchFamily="18" charset="0"/>
              </a:rPr>
              <a:t>Парламент назорати</a:t>
            </a:r>
          </a:p>
          <a:p>
            <a:r>
              <a:rPr lang="uz-Cyrl-UZ" sz="2400" b="1" dirty="0">
                <a:latin typeface="Times New Roman" panose="02020603050405020304" pitchFamily="18" charset="0"/>
                <a:cs typeface="Times New Roman" panose="02020603050405020304" pitchFamily="18" charset="0"/>
              </a:rPr>
              <a:t>Жамоатчилик назорати</a:t>
            </a:r>
          </a:p>
          <a:p>
            <a:r>
              <a:rPr lang="uz-Cyrl-UZ" sz="2400" b="1" dirty="0">
                <a:latin typeface="Times New Roman" panose="02020603050405020304" pitchFamily="18" charset="0"/>
                <a:cs typeface="Times New Roman" panose="02020603050405020304" pitchFamily="18" charset="0"/>
              </a:rPr>
              <a:t>Прокурор назорати </a:t>
            </a:r>
          </a:p>
          <a:p>
            <a:r>
              <a:rPr lang="uz-Cyrl-UZ" sz="2400" b="1" dirty="0">
                <a:latin typeface="Times New Roman" panose="02020603050405020304" pitchFamily="18" charset="0"/>
                <a:cs typeface="Times New Roman" panose="02020603050405020304" pitchFamily="18" charset="0"/>
              </a:rPr>
              <a:t>Давлат молиявий назорати</a:t>
            </a:r>
          </a:p>
          <a:p>
            <a:r>
              <a:rPr lang="uz-Cyrl-UZ" sz="2400" b="1" dirty="0">
                <a:latin typeface="Times New Roman" panose="02020603050405020304" pitchFamily="18" charset="0"/>
                <a:cs typeface="Times New Roman" panose="02020603050405020304" pitchFamily="18" charset="0"/>
              </a:rPr>
              <a:t>Маъмурий назорати </a:t>
            </a:r>
          </a:p>
          <a:p>
            <a:r>
              <a:rPr lang="uz-Cyrl-UZ" sz="2400" b="1" dirty="0">
                <a:latin typeface="Times New Roman" panose="02020603050405020304" pitchFamily="18" charset="0"/>
                <a:cs typeface="Times New Roman" panose="02020603050405020304" pitchFamily="18" charset="0"/>
              </a:rPr>
              <a:t>Тадбиркорлик субъектларини ҳимоя этиш соҳасидаги назорат</a:t>
            </a:r>
            <a:endParaRPr lang="ru-RU" sz="2400" b="1" dirty="0">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BA253290-F147-498A-BAF5-E5418D96818F}"/>
              </a:ext>
            </a:extLst>
          </p:cNvPr>
          <p:cNvSpPr/>
          <p:nvPr/>
        </p:nvSpPr>
        <p:spPr>
          <a:xfrm>
            <a:off x="3599848" y="176530"/>
            <a:ext cx="8460607" cy="954107"/>
          </a:xfrm>
          <a:prstGeom prst="rect">
            <a:avLst/>
          </a:prstGeom>
        </p:spPr>
        <p:txBody>
          <a:bodyPr wrap="square">
            <a:spAutoFit/>
          </a:bodyPr>
          <a:lstStyle/>
          <a:p>
            <a:pPr algn="ctr"/>
            <a:r>
              <a:rPr lang="uz-Cyrl-UZ" sz="2800" b="1" dirty="0">
                <a:solidFill>
                  <a:schemeClr val="bg1"/>
                </a:solidFill>
                <a:latin typeface="Times New Roman" panose="02020603050405020304" pitchFamily="18" charset="0"/>
                <a:cs typeface="Times New Roman" panose="02020603050405020304" pitchFamily="18" charset="0"/>
              </a:rPr>
              <a:t>Коррупциявий жиноятлар содир этилишини олдини олишда назорат тизимлари</a:t>
            </a:r>
          </a:p>
        </p:txBody>
      </p:sp>
    </p:spTree>
    <p:extLst>
      <p:ext uri="{BB962C8B-B14F-4D97-AF65-F5344CB8AC3E}">
        <p14:creationId xmlns:p14="http://schemas.microsoft.com/office/powerpoint/2010/main" val="1823223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118526" y="934012"/>
            <a:ext cx="3954948" cy="4380208"/>
            <a:chOff x="4002089" y="917456"/>
            <a:chExt cx="4225925" cy="4699120"/>
          </a:xfrm>
        </p:grpSpPr>
        <p:sp>
          <p:nvSpPr>
            <p:cNvPr id="3" name="Freeform 6"/>
            <p:cNvSpPr>
              <a:spLocks/>
            </p:cNvSpPr>
            <p:nvPr/>
          </p:nvSpPr>
          <p:spPr bwMode="auto">
            <a:xfrm>
              <a:off x="5180013" y="3552825"/>
              <a:ext cx="1395413" cy="1820863"/>
            </a:xfrm>
            <a:custGeom>
              <a:avLst/>
              <a:gdLst>
                <a:gd name="T0" fmla="*/ 1305 w 2637"/>
                <a:gd name="T1" fmla="*/ 0 h 3442"/>
                <a:gd name="T2" fmla="*/ 0 w 2637"/>
                <a:gd name="T3" fmla="*/ 3186 h 3442"/>
                <a:gd name="T4" fmla="*/ 82 w 2637"/>
                <a:gd name="T5" fmla="*/ 3219 h 3442"/>
                <a:gd name="T6" fmla="*/ 249 w 2637"/>
                <a:gd name="T7" fmla="*/ 3276 h 3442"/>
                <a:gd name="T8" fmla="*/ 416 w 2637"/>
                <a:gd name="T9" fmla="*/ 3325 h 3442"/>
                <a:gd name="T10" fmla="*/ 584 w 2637"/>
                <a:gd name="T11" fmla="*/ 3365 h 3442"/>
                <a:gd name="T12" fmla="*/ 753 w 2637"/>
                <a:gd name="T13" fmla="*/ 3397 h 3442"/>
                <a:gd name="T14" fmla="*/ 921 w 2637"/>
                <a:gd name="T15" fmla="*/ 3420 h 3442"/>
                <a:gd name="T16" fmla="*/ 1089 w 2637"/>
                <a:gd name="T17" fmla="*/ 3434 h 3442"/>
                <a:gd name="T18" fmla="*/ 1258 w 2637"/>
                <a:gd name="T19" fmla="*/ 3442 h 3442"/>
                <a:gd name="T20" fmla="*/ 1426 w 2637"/>
                <a:gd name="T21" fmla="*/ 3440 h 3442"/>
                <a:gd name="T22" fmla="*/ 1593 w 2637"/>
                <a:gd name="T23" fmla="*/ 3430 h 3442"/>
                <a:gd name="T24" fmla="*/ 1759 w 2637"/>
                <a:gd name="T25" fmla="*/ 3413 h 3442"/>
                <a:gd name="T26" fmla="*/ 1923 w 2637"/>
                <a:gd name="T27" fmla="*/ 3387 h 3442"/>
                <a:gd name="T28" fmla="*/ 2086 w 2637"/>
                <a:gd name="T29" fmla="*/ 3354 h 3442"/>
                <a:gd name="T30" fmla="*/ 2245 w 2637"/>
                <a:gd name="T31" fmla="*/ 3314 h 3442"/>
                <a:gd name="T32" fmla="*/ 2404 w 2637"/>
                <a:gd name="T33" fmla="*/ 3265 h 3442"/>
                <a:gd name="T34" fmla="*/ 2559 w 2637"/>
                <a:gd name="T35" fmla="*/ 3210 h 3442"/>
                <a:gd name="T36" fmla="*/ 2637 w 2637"/>
                <a:gd name="T37" fmla="*/ 3178 h 3442"/>
                <a:gd name="T38" fmla="*/ 1305 w 2637"/>
                <a:gd name="T39" fmla="*/ 0 h 3442"/>
                <a:gd name="T40" fmla="*/ 1305 w 2637"/>
                <a:gd name="T41" fmla="*/ 0 h 3442"/>
                <a:gd name="T42" fmla="*/ 1305 w 2637"/>
                <a:gd name="T43" fmla="*/ 0 h 3442"/>
                <a:gd name="T44" fmla="*/ 1305 w 2637"/>
                <a:gd name="T45" fmla="*/ 0 h 3442"/>
                <a:gd name="T46" fmla="*/ 1305 w 2637"/>
                <a:gd name="T47" fmla="*/ 0 h 3442"/>
                <a:gd name="T48" fmla="*/ 1305 w 2637"/>
                <a:gd name="T49" fmla="*/ 0 h 3442"/>
                <a:gd name="T50" fmla="*/ 1305 w 2637"/>
                <a:gd name="T51" fmla="*/ 0 h 3442"/>
                <a:gd name="T52" fmla="*/ 1305 w 2637"/>
                <a:gd name="T53" fmla="*/ 0 h 3442"/>
                <a:gd name="T54" fmla="*/ 1305 w 2637"/>
                <a:gd name="T55" fmla="*/ 0 h 3442"/>
                <a:gd name="T56" fmla="*/ 1305 w 2637"/>
                <a:gd name="T57" fmla="*/ 0 h 3442"/>
                <a:gd name="T58" fmla="*/ 1305 w 2637"/>
                <a:gd name="T59" fmla="*/ 0 h 3442"/>
                <a:gd name="T60" fmla="*/ 1305 w 2637"/>
                <a:gd name="T61" fmla="*/ 0 h 3442"/>
                <a:gd name="T62" fmla="*/ 1305 w 2637"/>
                <a:gd name="T63" fmla="*/ 0 h 3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7" h="3442">
                  <a:moveTo>
                    <a:pt x="1305" y="0"/>
                  </a:moveTo>
                  <a:lnTo>
                    <a:pt x="0" y="3186"/>
                  </a:lnTo>
                  <a:lnTo>
                    <a:pt x="82" y="3219"/>
                  </a:lnTo>
                  <a:lnTo>
                    <a:pt x="249" y="3276"/>
                  </a:lnTo>
                  <a:lnTo>
                    <a:pt x="416" y="3325"/>
                  </a:lnTo>
                  <a:lnTo>
                    <a:pt x="584" y="3365"/>
                  </a:lnTo>
                  <a:lnTo>
                    <a:pt x="753" y="3397"/>
                  </a:lnTo>
                  <a:lnTo>
                    <a:pt x="921" y="3420"/>
                  </a:lnTo>
                  <a:lnTo>
                    <a:pt x="1089" y="3434"/>
                  </a:lnTo>
                  <a:lnTo>
                    <a:pt x="1258" y="3442"/>
                  </a:lnTo>
                  <a:lnTo>
                    <a:pt x="1426" y="3440"/>
                  </a:lnTo>
                  <a:lnTo>
                    <a:pt x="1593" y="3430"/>
                  </a:lnTo>
                  <a:lnTo>
                    <a:pt x="1759" y="3413"/>
                  </a:lnTo>
                  <a:lnTo>
                    <a:pt x="1923" y="3387"/>
                  </a:lnTo>
                  <a:lnTo>
                    <a:pt x="2086" y="3354"/>
                  </a:lnTo>
                  <a:lnTo>
                    <a:pt x="2245" y="3314"/>
                  </a:lnTo>
                  <a:lnTo>
                    <a:pt x="2404" y="3265"/>
                  </a:lnTo>
                  <a:lnTo>
                    <a:pt x="2559" y="3210"/>
                  </a:lnTo>
                  <a:lnTo>
                    <a:pt x="2637" y="3178"/>
                  </a:lnTo>
                  <a:lnTo>
                    <a:pt x="1305" y="0"/>
                  </a:lnTo>
                  <a:lnTo>
                    <a:pt x="1305" y="0"/>
                  </a:lnTo>
                  <a:lnTo>
                    <a:pt x="1305" y="0"/>
                  </a:lnTo>
                  <a:lnTo>
                    <a:pt x="1305" y="0"/>
                  </a:lnTo>
                  <a:lnTo>
                    <a:pt x="1305" y="0"/>
                  </a:lnTo>
                  <a:lnTo>
                    <a:pt x="1305" y="0"/>
                  </a:lnTo>
                  <a:lnTo>
                    <a:pt x="1305" y="0"/>
                  </a:lnTo>
                  <a:lnTo>
                    <a:pt x="1305" y="0"/>
                  </a:lnTo>
                  <a:lnTo>
                    <a:pt x="1305" y="0"/>
                  </a:lnTo>
                  <a:lnTo>
                    <a:pt x="1305" y="0"/>
                  </a:lnTo>
                  <a:lnTo>
                    <a:pt x="1305" y="0"/>
                  </a:lnTo>
                  <a:lnTo>
                    <a:pt x="1305" y="0"/>
                  </a:lnTo>
                  <a:lnTo>
                    <a:pt x="130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Freeform 75"/>
            <p:cNvSpPr>
              <a:spLocks/>
            </p:cNvSpPr>
            <p:nvPr/>
          </p:nvSpPr>
          <p:spPr bwMode="auto">
            <a:xfrm>
              <a:off x="4268788" y="3778250"/>
              <a:ext cx="1593850" cy="1597025"/>
            </a:xfrm>
            <a:custGeom>
              <a:avLst/>
              <a:gdLst>
                <a:gd name="T0" fmla="*/ 3010 w 3010"/>
                <a:gd name="T1" fmla="*/ 0 h 3020"/>
                <a:gd name="T2" fmla="*/ 0 w 3010"/>
                <a:gd name="T3" fmla="*/ 1259 h 3020"/>
                <a:gd name="T4" fmla="*/ 33 w 3010"/>
                <a:gd name="T5" fmla="*/ 1337 h 3020"/>
                <a:gd name="T6" fmla="*/ 105 w 3010"/>
                <a:gd name="T7" fmla="*/ 1486 h 3020"/>
                <a:gd name="T8" fmla="*/ 186 w 3010"/>
                <a:gd name="T9" fmla="*/ 1632 h 3020"/>
                <a:gd name="T10" fmla="*/ 271 w 3010"/>
                <a:gd name="T11" fmla="*/ 1771 h 3020"/>
                <a:gd name="T12" fmla="*/ 363 w 3010"/>
                <a:gd name="T13" fmla="*/ 1905 h 3020"/>
                <a:gd name="T14" fmla="*/ 461 w 3010"/>
                <a:gd name="T15" fmla="*/ 2033 h 3020"/>
                <a:gd name="T16" fmla="*/ 563 w 3010"/>
                <a:gd name="T17" fmla="*/ 2157 h 3020"/>
                <a:gd name="T18" fmla="*/ 672 w 3010"/>
                <a:gd name="T19" fmla="*/ 2273 h 3020"/>
                <a:gd name="T20" fmla="*/ 785 w 3010"/>
                <a:gd name="T21" fmla="*/ 2384 h 3020"/>
                <a:gd name="T22" fmla="*/ 904 w 3010"/>
                <a:gd name="T23" fmla="*/ 2489 h 3020"/>
                <a:gd name="T24" fmla="*/ 1026 w 3010"/>
                <a:gd name="T25" fmla="*/ 2588 h 3020"/>
                <a:gd name="T26" fmla="*/ 1153 w 3010"/>
                <a:gd name="T27" fmla="*/ 2682 h 3020"/>
                <a:gd name="T28" fmla="*/ 1284 w 3010"/>
                <a:gd name="T29" fmla="*/ 2768 h 3020"/>
                <a:gd name="T30" fmla="*/ 1419 w 3010"/>
                <a:gd name="T31" fmla="*/ 2849 h 3020"/>
                <a:gd name="T32" fmla="*/ 1558 w 3010"/>
                <a:gd name="T33" fmla="*/ 2922 h 3020"/>
                <a:gd name="T34" fmla="*/ 1699 w 3010"/>
                <a:gd name="T35" fmla="*/ 2990 h 3020"/>
                <a:gd name="T36" fmla="*/ 1771 w 3010"/>
                <a:gd name="T37" fmla="*/ 3020 h 3020"/>
                <a:gd name="T38" fmla="*/ 3010 w 3010"/>
                <a:gd name="T39" fmla="*/ 0 h 3020"/>
                <a:gd name="T40" fmla="*/ 3010 w 3010"/>
                <a:gd name="T41" fmla="*/ 0 h 3020"/>
                <a:gd name="T42" fmla="*/ 3010 w 3010"/>
                <a:gd name="T43" fmla="*/ 0 h 3020"/>
                <a:gd name="T44" fmla="*/ 3010 w 3010"/>
                <a:gd name="T45" fmla="*/ 0 h 3020"/>
                <a:gd name="T46" fmla="*/ 3010 w 3010"/>
                <a:gd name="T47" fmla="*/ 0 h 3020"/>
                <a:gd name="T48" fmla="*/ 3010 w 3010"/>
                <a:gd name="T49" fmla="*/ 0 h 3020"/>
                <a:gd name="T50" fmla="*/ 3010 w 3010"/>
                <a:gd name="T51" fmla="*/ 0 h 3020"/>
                <a:gd name="T52" fmla="*/ 3010 w 3010"/>
                <a:gd name="T53" fmla="*/ 0 h 3020"/>
                <a:gd name="T54" fmla="*/ 3010 w 3010"/>
                <a:gd name="T55" fmla="*/ 0 h 3020"/>
                <a:gd name="T56" fmla="*/ 3010 w 3010"/>
                <a:gd name="T57" fmla="*/ 0 h 3020"/>
                <a:gd name="T58" fmla="*/ 3010 w 3010"/>
                <a:gd name="T59" fmla="*/ 0 h 3020"/>
                <a:gd name="T60" fmla="*/ 3010 w 3010"/>
                <a:gd name="T61" fmla="*/ 0 h 3020"/>
                <a:gd name="T62" fmla="*/ 3010 w 3010"/>
                <a:gd name="T63" fmla="*/ 0 h 3020"/>
                <a:gd name="T64" fmla="*/ 3010 w 3010"/>
                <a:gd name="T65" fmla="*/ 0 h 3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10" h="3020">
                  <a:moveTo>
                    <a:pt x="3010" y="0"/>
                  </a:moveTo>
                  <a:lnTo>
                    <a:pt x="0" y="1259"/>
                  </a:lnTo>
                  <a:lnTo>
                    <a:pt x="33" y="1337"/>
                  </a:lnTo>
                  <a:lnTo>
                    <a:pt x="105" y="1486"/>
                  </a:lnTo>
                  <a:lnTo>
                    <a:pt x="186" y="1632"/>
                  </a:lnTo>
                  <a:lnTo>
                    <a:pt x="271" y="1771"/>
                  </a:lnTo>
                  <a:lnTo>
                    <a:pt x="363" y="1905"/>
                  </a:lnTo>
                  <a:lnTo>
                    <a:pt x="461" y="2033"/>
                  </a:lnTo>
                  <a:lnTo>
                    <a:pt x="563" y="2157"/>
                  </a:lnTo>
                  <a:lnTo>
                    <a:pt x="672" y="2273"/>
                  </a:lnTo>
                  <a:lnTo>
                    <a:pt x="785" y="2384"/>
                  </a:lnTo>
                  <a:lnTo>
                    <a:pt x="904" y="2489"/>
                  </a:lnTo>
                  <a:lnTo>
                    <a:pt x="1026" y="2588"/>
                  </a:lnTo>
                  <a:lnTo>
                    <a:pt x="1153" y="2682"/>
                  </a:lnTo>
                  <a:lnTo>
                    <a:pt x="1284" y="2768"/>
                  </a:lnTo>
                  <a:lnTo>
                    <a:pt x="1419" y="2849"/>
                  </a:lnTo>
                  <a:lnTo>
                    <a:pt x="1558" y="2922"/>
                  </a:lnTo>
                  <a:lnTo>
                    <a:pt x="1699" y="2990"/>
                  </a:lnTo>
                  <a:lnTo>
                    <a:pt x="1771" y="3020"/>
                  </a:lnTo>
                  <a:lnTo>
                    <a:pt x="3010" y="0"/>
                  </a:lnTo>
                  <a:lnTo>
                    <a:pt x="3010" y="0"/>
                  </a:lnTo>
                  <a:lnTo>
                    <a:pt x="3010" y="0"/>
                  </a:lnTo>
                  <a:lnTo>
                    <a:pt x="3010" y="0"/>
                  </a:lnTo>
                  <a:lnTo>
                    <a:pt x="3010" y="0"/>
                  </a:lnTo>
                  <a:lnTo>
                    <a:pt x="3010" y="0"/>
                  </a:lnTo>
                  <a:lnTo>
                    <a:pt x="3010" y="0"/>
                  </a:lnTo>
                  <a:lnTo>
                    <a:pt x="3010" y="0"/>
                  </a:lnTo>
                  <a:lnTo>
                    <a:pt x="3010" y="0"/>
                  </a:lnTo>
                  <a:lnTo>
                    <a:pt x="3010" y="0"/>
                  </a:lnTo>
                  <a:lnTo>
                    <a:pt x="3010" y="0"/>
                  </a:lnTo>
                  <a:lnTo>
                    <a:pt x="3010" y="0"/>
                  </a:lnTo>
                  <a:lnTo>
                    <a:pt x="3010" y="0"/>
                  </a:lnTo>
                  <a:lnTo>
                    <a:pt x="3010" y="0"/>
                  </a:lnTo>
                  <a:close/>
                </a:path>
              </a:pathLst>
            </a:custGeom>
            <a:solidFill>
              <a:srgbClr val="0D95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145"/>
            <p:cNvSpPr>
              <a:spLocks/>
            </p:cNvSpPr>
            <p:nvPr/>
          </p:nvSpPr>
          <p:spPr bwMode="auto">
            <a:xfrm>
              <a:off x="4006851" y="3076575"/>
              <a:ext cx="1855788" cy="1420813"/>
            </a:xfrm>
            <a:custGeom>
              <a:avLst/>
              <a:gdLst>
                <a:gd name="T0" fmla="*/ 3509 w 3509"/>
                <a:gd name="T1" fmla="*/ 1329 h 2686"/>
                <a:gd name="T2" fmla="*/ 261 w 3509"/>
                <a:gd name="T3" fmla="*/ 0 h 2686"/>
                <a:gd name="T4" fmla="*/ 226 w 3509"/>
                <a:gd name="T5" fmla="*/ 83 h 2686"/>
                <a:gd name="T6" fmla="*/ 169 w 3509"/>
                <a:gd name="T7" fmla="*/ 253 h 2686"/>
                <a:gd name="T8" fmla="*/ 118 w 3509"/>
                <a:gd name="T9" fmla="*/ 423 h 2686"/>
                <a:gd name="T10" fmla="*/ 77 w 3509"/>
                <a:gd name="T11" fmla="*/ 594 h 2686"/>
                <a:gd name="T12" fmla="*/ 45 w 3509"/>
                <a:gd name="T13" fmla="*/ 767 h 2686"/>
                <a:gd name="T14" fmla="*/ 22 w 3509"/>
                <a:gd name="T15" fmla="*/ 938 h 2686"/>
                <a:gd name="T16" fmla="*/ 6 w 3509"/>
                <a:gd name="T17" fmla="*/ 1111 h 2686"/>
                <a:gd name="T18" fmla="*/ 0 w 3509"/>
                <a:gd name="T19" fmla="*/ 1282 h 2686"/>
                <a:gd name="T20" fmla="*/ 2 w 3509"/>
                <a:gd name="T21" fmla="*/ 1453 h 2686"/>
                <a:gd name="T22" fmla="*/ 12 w 3509"/>
                <a:gd name="T23" fmla="*/ 1623 h 2686"/>
                <a:gd name="T24" fmla="*/ 29 w 3509"/>
                <a:gd name="T25" fmla="*/ 1791 h 2686"/>
                <a:gd name="T26" fmla="*/ 55 w 3509"/>
                <a:gd name="T27" fmla="*/ 1958 h 2686"/>
                <a:gd name="T28" fmla="*/ 90 w 3509"/>
                <a:gd name="T29" fmla="*/ 2123 h 2686"/>
                <a:gd name="T30" fmla="*/ 130 w 3509"/>
                <a:gd name="T31" fmla="*/ 2288 h 2686"/>
                <a:gd name="T32" fmla="*/ 179 w 3509"/>
                <a:gd name="T33" fmla="*/ 2449 h 2686"/>
                <a:gd name="T34" fmla="*/ 237 w 3509"/>
                <a:gd name="T35" fmla="*/ 2607 h 2686"/>
                <a:gd name="T36" fmla="*/ 268 w 3509"/>
                <a:gd name="T37" fmla="*/ 2686 h 2686"/>
                <a:gd name="T38" fmla="*/ 3509 w 3509"/>
                <a:gd name="T39" fmla="*/ 1331 h 2686"/>
                <a:gd name="T40" fmla="*/ 3509 w 3509"/>
                <a:gd name="T41" fmla="*/ 1331 h 2686"/>
                <a:gd name="T42" fmla="*/ 3509 w 3509"/>
                <a:gd name="T43" fmla="*/ 1331 h 2686"/>
                <a:gd name="T44" fmla="*/ 3509 w 3509"/>
                <a:gd name="T45" fmla="*/ 1331 h 2686"/>
                <a:gd name="T46" fmla="*/ 3509 w 3509"/>
                <a:gd name="T47" fmla="*/ 1331 h 2686"/>
                <a:gd name="T48" fmla="*/ 3509 w 3509"/>
                <a:gd name="T49" fmla="*/ 1331 h 2686"/>
                <a:gd name="T50" fmla="*/ 3509 w 3509"/>
                <a:gd name="T51" fmla="*/ 1331 h 2686"/>
                <a:gd name="T52" fmla="*/ 3509 w 3509"/>
                <a:gd name="T53" fmla="*/ 1331 h 2686"/>
                <a:gd name="T54" fmla="*/ 3509 w 3509"/>
                <a:gd name="T55" fmla="*/ 1329 h 2686"/>
                <a:gd name="T56" fmla="*/ 3509 w 3509"/>
                <a:gd name="T57" fmla="*/ 1329 h 2686"/>
                <a:gd name="T58" fmla="*/ 3509 w 3509"/>
                <a:gd name="T59" fmla="*/ 1329 h 2686"/>
                <a:gd name="T60" fmla="*/ 3509 w 3509"/>
                <a:gd name="T61" fmla="*/ 1329 h 2686"/>
                <a:gd name="T62" fmla="*/ 3509 w 3509"/>
                <a:gd name="T63" fmla="*/ 1329 h 2686"/>
                <a:gd name="T64" fmla="*/ 3509 w 3509"/>
                <a:gd name="T65" fmla="*/ 1329 h 2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09" h="2686">
                  <a:moveTo>
                    <a:pt x="3509" y="1329"/>
                  </a:moveTo>
                  <a:lnTo>
                    <a:pt x="261" y="0"/>
                  </a:lnTo>
                  <a:lnTo>
                    <a:pt x="226" y="83"/>
                  </a:lnTo>
                  <a:lnTo>
                    <a:pt x="169" y="253"/>
                  </a:lnTo>
                  <a:lnTo>
                    <a:pt x="118" y="423"/>
                  </a:lnTo>
                  <a:lnTo>
                    <a:pt x="77" y="594"/>
                  </a:lnTo>
                  <a:lnTo>
                    <a:pt x="45" y="767"/>
                  </a:lnTo>
                  <a:lnTo>
                    <a:pt x="22" y="938"/>
                  </a:lnTo>
                  <a:lnTo>
                    <a:pt x="6" y="1111"/>
                  </a:lnTo>
                  <a:lnTo>
                    <a:pt x="0" y="1282"/>
                  </a:lnTo>
                  <a:lnTo>
                    <a:pt x="2" y="1453"/>
                  </a:lnTo>
                  <a:lnTo>
                    <a:pt x="12" y="1623"/>
                  </a:lnTo>
                  <a:lnTo>
                    <a:pt x="29" y="1791"/>
                  </a:lnTo>
                  <a:lnTo>
                    <a:pt x="55" y="1958"/>
                  </a:lnTo>
                  <a:lnTo>
                    <a:pt x="90" y="2123"/>
                  </a:lnTo>
                  <a:lnTo>
                    <a:pt x="130" y="2288"/>
                  </a:lnTo>
                  <a:lnTo>
                    <a:pt x="179" y="2449"/>
                  </a:lnTo>
                  <a:lnTo>
                    <a:pt x="237" y="2607"/>
                  </a:lnTo>
                  <a:lnTo>
                    <a:pt x="268" y="2686"/>
                  </a:lnTo>
                  <a:lnTo>
                    <a:pt x="3509" y="1331"/>
                  </a:lnTo>
                  <a:lnTo>
                    <a:pt x="3509" y="1331"/>
                  </a:lnTo>
                  <a:lnTo>
                    <a:pt x="3509" y="1331"/>
                  </a:lnTo>
                  <a:lnTo>
                    <a:pt x="3509" y="1331"/>
                  </a:lnTo>
                  <a:lnTo>
                    <a:pt x="3509" y="1331"/>
                  </a:lnTo>
                  <a:lnTo>
                    <a:pt x="3509" y="1331"/>
                  </a:lnTo>
                  <a:lnTo>
                    <a:pt x="3509" y="1331"/>
                  </a:lnTo>
                  <a:lnTo>
                    <a:pt x="3509" y="1331"/>
                  </a:lnTo>
                  <a:lnTo>
                    <a:pt x="3509" y="1329"/>
                  </a:lnTo>
                  <a:lnTo>
                    <a:pt x="3509" y="1329"/>
                  </a:lnTo>
                  <a:lnTo>
                    <a:pt x="3509" y="1329"/>
                  </a:lnTo>
                  <a:lnTo>
                    <a:pt x="3509" y="1329"/>
                  </a:lnTo>
                  <a:lnTo>
                    <a:pt x="3509" y="1329"/>
                  </a:lnTo>
                  <a:lnTo>
                    <a:pt x="3509" y="1329"/>
                  </a:lnTo>
                  <a:close/>
                </a:path>
              </a:pathLst>
            </a:custGeom>
            <a:solidFill>
              <a:srgbClr val="7B0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217"/>
            <p:cNvSpPr>
              <a:spLocks/>
            </p:cNvSpPr>
            <p:nvPr/>
          </p:nvSpPr>
          <p:spPr bwMode="auto">
            <a:xfrm>
              <a:off x="4002089" y="1928813"/>
              <a:ext cx="1860550" cy="1852613"/>
            </a:xfrm>
            <a:custGeom>
              <a:avLst/>
              <a:gdLst>
                <a:gd name="T0" fmla="*/ 3515 w 3515"/>
                <a:gd name="T1" fmla="*/ 3497 h 3499"/>
                <a:gd name="T2" fmla="*/ 2050 w 3515"/>
                <a:gd name="T3" fmla="*/ 0 h 3499"/>
                <a:gd name="T4" fmla="*/ 1959 w 3515"/>
                <a:gd name="T5" fmla="*/ 38 h 3499"/>
                <a:gd name="T6" fmla="*/ 1785 w 3515"/>
                <a:gd name="T7" fmla="*/ 123 h 3499"/>
                <a:gd name="T8" fmla="*/ 1616 w 3515"/>
                <a:gd name="T9" fmla="*/ 215 h 3499"/>
                <a:gd name="T10" fmla="*/ 1454 w 3515"/>
                <a:gd name="T11" fmla="*/ 315 h 3499"/>
                <a:gd name="T12" fmla="*/ 1298 w 3515"/>
                <a:gd name="T13" fmla="*/ 421 h 3499"/>
                <a:gd name="T14" fmla="*/ 1149 w 3515"/>
                <a:gd name="T15" fmla="*/ 535 h 3499"/>
                <a:gd name="T16" fmla="*/ 1006 w 3515"/>
                <a:gd name="T17" fmla="*/ 654 h 3499"/>
                <a:gd name="T18" fmla="*/ 869 w 3515"/>
                <a:gd name="T19" fmla="*/ 781 h 3499"/>
                <a:gd name="T20" fmla="*/ 740 w 3515"/>
                <a:gd name="T21" fmla="*/ 912 h 3499"/>
                <a:gd name="T22" fmla="*/ 617 w 3515"/>
                <a:gd name="T23" fmla="*/ 1050 h 3499"/>
                <a:gd name="T24" fmla="*/ 502 w 3515"/>
                <a:gd name="T25" fmla="*/ 1192 h 3499"/>
                <a:gd name="T26" fmla="*/ 394 w 3515"/>
                <a:gd name="T27" fmla="*/ 1341 h 3499"/>
                <a:gd name="T28" fmla="*/ 293 w 3515"/>
                <a:gd name="T29" fmla="*/ 1493 h 3499"/>
                <a:gd name="T30" fmla="*/ 200 w 3515"/>
                <a:gd name="T31" fmla="*/ 1650 h 3499"/>
                <a:gd name="T32" fmla="*/ 114 w 3515"/>
                <a:gd name="T33" fmla="*/ 1810 h 3499"/>
                <a:gd name="T34" fmla="*/ 36 w 3515"/>
                <a:gd name="T35" fmla="*/ 1975 h 3499"/>
                <a:gd name="T36" fmla="*/ 0 w 3515"/>
                <a:gd name="T37" fmla="*/ 2058 h 3499"/>
                <a:gd name="T38" fmla="*/ 3515 w 3515"/>
                <a:gd name="T39" fmla="*/ 3497 h 3499"/>
                <a:gd name="T40" fmla="*/ 3515 w 3515"/>
                <a:gd name="T41" fmla="*/ 3499 h 3499"/>
                <a:gd name="T42" fmla="*/ 3515 w 3515"/>
                <a:gd name="T43" fmla="*/ 3499 h 3499"/>
                <a:gd name="T44" fmla="*/ 3515 w 3515"/>
                <a:gd name="T45" fmla="*/ 3499 h 3499"/>
                <a:gd name="T46" fmla="*/ 3515 w 3515"/>
                <a:gd name="T47" fmla="*/ 3499 h 3499"/>
                <a:gd name="T48" fmla="*/ 3515 w 3515"/>
                <a:gd name="T49" fmla="*/ 3499 h 3499"/>
                <a:gd name="T50" fmla="*/ 3515 w 3515"/>
                <a:gd name="T51" fmla="*/ 3499 h 3499"/>
                <a:gd name="T52" fmla="*/ 3515 w 3515"/>
                <a:gd name="T53" fmla="*/ 3499 h 3499"/>
                <a:gd name="T54" fmla="*/ 3515 w 3515"/>
                <a:gd name="T55" fmla="*/ 3499 h 3499"/>
                <a:gd name="T56" fmla="*/ 3515 w 3515"/>
                <a:gd name="T57" fmla="*/ 3499 h 3499"/>
                <a:gd name="T58" fmla="*/ 3515 w 3515"/>
                <a:gd name="T59" fmla="*/ 3499 h 3499"/>
                <a:gd name="T60" fmla="*/ 3515 w 3515"/>
                <a:gd name="T61" fmla="*/ 3497 h 3499"/>
                <a:gd name="T62" fmla="*/ 3515 w 3515"/>
                <a:gd name="T63" fmla="*/ 3499 h 3499"/>
                <a:gd name="T64" fmla="*/ 3515 w 3515"/>
                <a:gd name="T65" fmla="*/ 3497 h 3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15" h="3499">
                  <a:moveTo>
                    <a:pt x="3515" y="3497"/>
                  </a:moveTo>
                  <a:lnTo>
                    <a:pt x="2050" y="0"/>
                  </a:lnTo>
                  <a:lnTo>
                    <a:pt x="1959" y="38"/>
                  </a:lnTo>
                  <a:lnTo>
                    <a:pt x="1785" y="123"/>
                  </a:lnTo>
                  <a:lnTo>
                    <a:pt x="1616" y="215"/>
                  </a:lnTo>
                  <a:lnTo>
                    <a:pt x="1454" y="315"/>
                  </a:lnTo>
                  <a:lnTo>
                    <a:pt x="1298" y="421"/>
                  </a:lnTo>
                  <a:lnTo>
                    <a:pt x="1149" y="535"/>
                  </a:lnTo>
                  <a:lnTo>
                    <a:pt x="1006" y="654"/>
                  </a:lnTo>
                  <a:lnTo>
                    <a:pt x="869" y="781"/>
                  </a:lnTo>
                  <a:lnTo>
                    <a:pt x="740" y="912"/>
                  </a:lnTo>
                  <a:lnTo>
                    <a:pt x="617" y="1050"/>
                  </a:lnTo>
                  <a:lnTo>
                    <a:pt x="502" y="1192"/>
                  </a:lnTo>
                  <a:lnTo>
                    <a:pt x="394" y="1341"/>
                  </a:lnTo>
                  <a:lnTo>
                    <a:pt x="293" y="1493"/>
                  </a:lnTo>
                  <a:lnTo>
                    <a:pt x="200" y="1650"/>
                  </a:lnTo>
                  <a:lnTo>
                    <a:pt x="114" y="1810"/>
                  </a:lnTo>
                  <a:lnTo>
                    <a:pt x="36" y="1975"/>
                  </a:lnTo>
                  <a:lnTo>
                    <a:pt x="0" y="2058"/>
                  </a:lnTo>
                  <a:lnTo>
                    <a:pt x="3515" y="3497"/>
                  </a:lnTo>
                  <a:lnTo>
                    <a:pt x="3515" y="3499"/>
                  </a:lnTo>
                  <a:lnTo>
                    <a:pt x="3515" y="3499"/>
                  </a:lnTo>
                  <a:lnTo>
                    <a:pt x="3515" y="3499"/>
                  </a:lnTo>
                  <a:lnTo>
                    <a:pt x="3515" y="3499"/>
                  </a:lnTo>
                  <a:lnTo>
                    <a:pt x="3515" y="3499"/>
                  </a:lnTo>
                  <a:lnTo>
                    <a:pt x="3515" y="3499"/>
                  </a:lnTo>
                  <a:lnTo>
                    <a:pt x="3515" y="3499"/>
                  </a:lnTo>
                  <a:lnTo>
                    <a:pt x="3515" y="3499"/>
                  </a:lnTo>
                  <a:lnTo>
                    <a:pt x="3515" y="3499"/>
                  </a:lnTo>
                  <a:lnTo>
                    <a:pt x="3515" y="3499"/>
                  </a:lnTo>
                  <a:lnTo>
                    <a:pt x="3515" y="3497"/>
                  </a:lnTo>
                  <a:lnTo>
                    <a:pt x="3515" y="3499"/>
                  </a:lnTo>
                  <a:lnTo>
                    <a:pt x="3515" y="349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18"/>
            <p:cNvSpPr>
              <a:spLocks/>
            </p:cNvSpPr>
            <p:nvPr/>
          </p:nvSpPr>
          <p:spPr bwMode="auto">
            <a:xfrm>
              <a:off x="4735184" y="917456"/>
              <a:ext cx="2204263" cy="2879113"/>
            </a:xfrm>
            <a:custGeom>
              <a:avLst/>
              <a:gdLst>
                <a:gd name="T0" fmla="*/ 1586 w 3142"/>
                <a:gd name="T1" fmla="*/ 4102 h 4102"/>
                <a:gd name="T2" fmla="*/ 3142 w 3142"/>
                <a:gd name="T3" fmla="*/ 305 h 4102"/>
                <a:gd name="T4" fmla="*/ 3044 w 3142"/>
                <a:gd name="T5" fmla="*/ 266 h 4102"/>
                <a:gd name="T6" fmla="*/ 2846 w 3142"/>
                <a:gd name="T7" fmla="*/ 197 h 4102"/>
                <a:gd name="T8" fmla="*/ 2647 w 3142"/>
                <a:gd name="T9" fmla="*/ 140 h 4102"/>
                <a:gd name="T10" fmla="*/ 2445 w 3142"/>
                <a:gd name="T11" fmla="*/ 91 h 4102"/>
                <a:gd name="T12" fmla="*/ 2245 w 3142"/>
                <a:gd name="T13" fmla="*/ 53 h 4102"/>
                <a:gd name="T14" fmla="*/ 2044 w 3142"/>
                <a:gd name="T15" fmla="*/ 26 h 4102"/>
                <a:gd name="T16" fmla="*/ 1842 w 3142"/>
                <a:gd name="T17" fmla="*/ 9 h 4102"/>
                <a:gd name="T18" fmla="*/ 1642 w 3142"/>
                <a:gd name="T19" fmla="*/ 0 h 4102"/>
                <a:gd name="T20" fmla="*/ 1442 w 3142"/>
                <a:gd name="T21" fmla="*/ 3 h 4102"/>
                <a:gd name="T22" fmla="*/ 1243 w 3142"/>
                <a:gd name="T23" fmla="*/ 15 h 4102"/>
                <a:gd name="T24" fmla="*/ 1046 w 3142"/>
                <a:gd name="T25" fmla="*/ 35 h 4102"/>
                <a:gd name="T26" fmla="*/ 850 w 3142"/>
                <a:gd name="T27" fmla="*/ 65 h 4102"/>
                <a:gd name="T28" fmla="*/ 656 w 3142"/>
                <a:gd name="T29" fmla="*/ 105 h 4102"/>
                <a:gd name="T30" fmla="*/ 465 w 3142"/>
                <a:gd name="T31" fmla="*/ 153 h 4102"/>
                <a:gd name="T32" fmla="*/ 276 w 3142"/>
                <a:gd name="T33" fmla="*/ 210 h 4102"/>
                <a:gd name="T34" fmla="*/ 90 w 3142"/>
                <a:gd name="T35" fmla="*/ 276 h 4102"/>
                <a:gd name="T36" fmla="*/ 0 w 3142"/>
                <a:gd name="T37" fmla="*/ 314 h 4102"/>
                <a:gd name="T38" fmla="*/ 1586 w 3142"/>
                <a:gd name="T39" fmla="*/ 4102 h 4102"/>
                <a:gd name="T40" fmla="*/ 1586 w 3142"/>
                <a:gd name="T41" fmla="*/ 4102 h 4102"/>
                <a:gd name="T42" fmla="*/ 1586 w 3142"/>
                <a:gd name="T43" fmla="*/ 4102 h 4102"/>
                <a:gd name="T44" fmla="*/ 1586 w 3142"/>
                <a:gd name="T45" fmla="*/ 4102 h 4102"/>
                <a:gd name="T46" fmla="*/ 1586 w 3142"/>
                <a:gd name="T47" fmla="*/ 4102 h 4102"/>
                <a:gd name="T48" fmla="*/ 1586 w 3142"/>
                <a:gd name="T49" fmla="*/ 4102 h 4102"/>
                <a:gd name="T50" fmla="*/ 1586 w 3142"/>
                <a:gd name="T51" fmla="*/ 4102 h 4102"/>
                <a:gd name="T52" fmla="*/ 1586 w 3142"/>
                <a:gd name="T53" fmla="*/ 4102 h 4102"/>
                <a:gd name="T54" fmla="*/ 1586 w 3142"/>
                <a:gd name="T55" fmla="*/ 4102 h 4102"/>
                <a:gd name="T56" fmla="*/ 1586 w 3142"/>
                <a:gd name="T57" fmla="*/ 4102 h 4102"/>
                <a:gd name="T58" fmla="*/ 1586 w 3142"/>
                <a:gd name="T59" fmla="*/ 4102 h 4102"/>
                <a:gd name="T60" fmla="*/ 1586 w 3142"/>
                <a:gd name="T61" fmla="*/ 4102 h 4102"/>
                <a:gd name="T62" fmla="*/ 1586 w 3142"/>
                <a:gd name="T63" fmla="*/ 4102 h 4102"/>
                <a:gd name="T64" fmla="*/ 1586 w 3142"/>
                <a:gd name="T65" fmla="*/ 4102 h 4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2" h="4102">
                  <a:moveTo>
                    <a:pt x="1586" y="4102"/>
                  </a:moveTo>
                  <a:lnTo>
                    <a:pt x="3142" y="305"/>
                  </a:lnTo>
                  <a:lnTo>
                    <a:pt x="3044" y="266"/>
                  </a:lnTo>
                  <a:lnTo>
                    <a:pt x="2846" y="197"/>
                  </a:lnTo>
                  <a:lnTo>
                    <a:pt x="2647" y="140"/>
                  </a:lnTo>
                  <a:lnTo>
                    <a:pt x="2445" y="91"/>
                  </a:lnTo>
                  <a:lnTo>
                    <a:pt x="2245" y="53"/>
                  </a:lnTo>
                  <a:lnTo>
                    <a:pt x="2044" y="26"/>
                  </a:lnTo>
                  <a:lnTo>
                    <a:pt x="1842" y="9"/>
                  </a:lnTo>
                  <a:lnTo>
                    <a:pt x="1642" y="0"/>
                  </a:lnTo>
                  <a:lnTo>
                    <a:pt x="1442" y="3"/>
                  </a:lnTo>
                  <a:lnTo>
                    <a:pt x="1243" y="15"/>
                  </a:lnTo>
                  <a:lnTo>
                    <a:pt x="1046" y="35"/>
                  </a:lnTo>
                  <a:lnTo>
                    <a:pt x="850" y="65"/>
                  </a:lnTo>
                  <a:lnTo>
                    <a:pt x="656" y="105"/>
                  </a:lnTo>
                  <a:lnTo>
                    <a:pt x="465" y="153"/>
                  </a:lnTo>
                  <a:lnTo>
                    <a:pt x="276" y="210"/>
                  </a:lnTo>
                  <a:lnTo>
                    <a:pt x="90" y="276"/>
                  </a:lnTo>
                  <a:lnTo>
                    <a:pt x="0" y="314"/>
                  </a:lnTo>
                  <a:lnTo>
                    <a:pt x="1586" y="4102"/>
                  </a:lnTo>
                  <a:lnTo>
                    <a:pt x="1586" y="4102"/>
                  </a:lnTo>
                  <a:lnTo>
                    <a:pt x="1586" y="4102"/>
                  </a:lnTo>
                  <a:lnTo>
                    <a:pt x="1586" y="4102"/>
                  </a:lnTo>
                  <a:lnTo>
                    <a:pt x="1586" y="4102"/>
                  </a:lnTo>
                  <a:lnTo>
                    <a:pt x="1586" y="4102"/>
                  </a:lnTo>
                  <a:lnTo>
                    <a:pt x="1586" y="4102"/>
                  </a:lnTo>
                  <a:lnTo>
                    <a:pt x="1586" y="4102"/>
                  </a:lnTo>
                  <a:lnTo>
                    <a:pt x="1586" y="4102"/>
                  </a:lnTo>
                  <a:lnTo>
                    <a:pt x="1586" y="4102"/>
                  </a:lnTo>
                  <a:lnTo>
                    <a:pt x="1586" y="4102"/>
                  </a:lnTo>
                  <a:lnTo>
                    <a:pt x="1586" y="4102"/>
                  </a:lnTo>
                  <a:lnTo>
                    <a:pt x="1586" y="4102"/>
                  </a:lnTo>
                  <a:lnTo>
                    <a:pt x="1586" y="4102"/>
                  </a:lnTo>
                  <a:close/>
                </a:path>
              </a:pathLst>
            </a:custGeom>
            <a:solidFill>
              <a:schemeClr val="accent6">
                <a:lumMod val="40000"/>
                <a:lumOff val="60000"/>
              </a:schemeClr>
            </a:solidFill>
            <a:ln>
              <a:solidFill>
                <a:schemeClr val="accent6">
                  <a:lumMod val="40000"/>
                  <a:lumOff val="60000"/>
                </a:schemeClr>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8" name="Freeform 412"/>
            <p:cNvSpPr>
              <a:spLocks/>
            </p:cNvSpPr>
            <p:nvPr/>
          </p:nvSpPr>
          <p:spPr bwMode="auto">
            <a:xfrm>
              <a:off x="5859463" y="1681163"/>
              <a:ext cx="2092325" cy="2100263"/>
            </a:xfrm>
            <a:custGeom>
              <a:avLst/>
              <a:gdLst>
                <a:gd name="T0" fmla="*/ 2 w 3955"/>
                <a:gd name="T1" fmla="*/ 3968 h 3968"/>
                <a:gd name="T2" fmla="*/ 3955 w 3955"/>
                <a:gd name="T3" fmla="*/ 2313 h 3968"/>
                <a:gd name="T4" fmla="*/ 3910 w 3955"/>
                <a:gd name="T5" fmla="*/ 2212 h 3968"/>
                <a:gd name="T6" fmla="*/ 3815 w 3955"/>
                <a:gd name="T7" fmla="*/ 2015 h 3968"/>
                <a:gd name="T8" fmla="*/ 3711 w 3955"/>
                <a:gd name="T9" fmla="*/ 1824 h 3968"/>
                <a:gd name="T10" fmla="*/ 3598 w 3955"/>
                <a:gd name="T11" fmla="*/ 1641 h 3968"/>
                <a:gd name="T12" fmla="*/ 3478 w 3955"/>
                <a:gd name="T13" fmla="*/ 1466 h 3968"/>
                <a:gd name="T14" fmla="*/ 3350 w 3955"/>
                <a:gd name="T15" fmla="*/ 1296 h 3968"/>
                <a:gd name="T16" fmla="*/ 3215 w 3955"/>
                <a:gd name="T17" fmla="*/ 1135 h 3968"/>
                <a:gd name="T18" fmla="*/ 3072 w 3955"/>
                <a:gd name="T19" fmla="*/ 981 h 3968"/>
                <a:gd name="T20" fmla="*/ 2923 w 3955"/>
                <a:gd name="T21" fmla="*/ 835 h 3968"/>
                <a:gd name="T22" fmla="*/ 2767 w 3955"/>
                <a:gd name="T23" fmla="*/ 697 h 3968"/>
                <a:gd name="T24" fmla="*/ 2606 w 3955"/>
                <a:gd name="T25" fmla="*/ 566 h 3968"/>
                <a:gd name="T26" fmla="*/ 2439 w 3955"/>
                <a:gd name="T27" fmla="*/ 444 h 3968"/>
                <a:gd name="T28" fmla="*/ 2268 w 3955"/>
                <a:gd name="T29" fmla="*/ 330 h 3968"/>
                <a:gd name="T30" fmla="*/ 2090 w 3955"/>
                <a:gd name="T31" fmla="*/ 225 h 3968"/>
                <a:gd name="T32" fmla="*/ 1909 w 3955"/>
                <a:gd name="T33" fmla="*/ 129 h 3968"/>
                <a:gd name="T34" fmla="*/ 1723 w 3955"/>
                <a:gd name="T35" fmla="*/ 41 h 3968"/>
                <a:gd name="T36" fmla="*/ 1628 w 3955"/>
                <a:gd name="T37" fmla="*/ 0 h 3968"/>
                <a:gd name="T38" fmla="*/ 2 w 3955"/>
                <a:gd name="T39" fmla="*/ 3966 h 3968"/>
                <a:gd name="T40" fmla="*/ 2 w 3955"/>
                <a:gd name="T41" fmla="*/ 3966 h 3968"/>
                <a:gd name="T42" fmla="*/ 2 w 3955"/>
                <a:gd name="T43" fmla="*/ 3966 h 3968"/>
                <a:gd name="T44" fmla="*/ 2 w 3955"/>
                <a:gd name="T45" fmla="*/ 3966 h 3968"/>
                <a:gd name="T46" fmla="*/ 0 w 3955"/>
                <a:gd name="T47" fmla="*/ 3966 h 3968"/>
                <a:gd name="T48" fmla="*/ 0 w 3955"/>
                <a:gd name="T49" fmla="*/ 3966 h 3968"/>
                <a:gd name="T50" fmla="*/ 0 w 3955"/>
                <a:gd name="T51" fmla="*/ 3968 h 3968"/>
                <a:gd name="T52" fmla="*/ 0 w 3955"/>
                <a:gd name="T53" fmla="*/ 3968 h 3968"/>
                <a:gd name="T54" fmla="*/ 2 w 3955"/>
                <a:gd name="T55" fmla="*/ 3968 h 3968"/>
                <a:gd name="T56" fmla="*/ 2 w 3955"/>
                <a:gd name="T57" fmla="*/ 3968 h 3968"/>
                <a:gd name="T58" fmla="*/ 2 w 3955"/>
                <a:gd name="T59" fmla="*/ 3968 h 3968"/>
                <a:gd name="T60" fmla="*/ 2 w 3955"/>
                <a:gd name="T61" fmla="*/ 3968 h 3968"/>
                <a:gd name="T62" fmla="*/ 2 w 3955"/>
                <a:gd name="T63" fmla="*/ 3966 h 3968"/>
                <a:gd name="T64" fmla="*/ 2 w 3955"/>
                <a:gd name="T65" fmla="*/ 3968 h 3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55" h="3968">
                  <a:moveTo>
                    <a:pt x="2" y="3968"/>
                  </a:moveTo>
                  <a:lnTo>
                    <a:pt x="3955" y="2313"/>
                  </a:lnTo>
                  <a:lnTo>
                    <a:pt x="3910" y="2212"/>
                  </a:lnTo>
                  <a:lnTo>
                    <a:pt x="3815" y="2015"/>
                  </a:lnTo>
                  <a:lnTo>
                    <a:pt x="3711" y="1824"/>
                  </a:lnTo>
                  <a:lnTo>
                    <a:pt x="3598" y="1641"/>
                  </a:lnTo>
                  <a:lnTo>
                    <a:pt x="3478" y="1466"/>
                  </a:lnTo>
                  <a:lnTo>
                    <a:pt x="3350" y="1296"/>
                  </a:lnTo>
                  <a:lnTo>
                    <a:pt x="3215" y="1135"/>
                  </a:lnTo>
                  <a:lnTo>
                    <a:pt x="3072" y="981"/>
                  </a:lnTo>
                  <a:lnTo>
                    <a:pt x="2923" y="835"/>
                  </a:lnTo>
                  <a:lnTo>
                    <a:pt x="2767" y="697"/>
                  </a:lnTo>
                  <a:lnTo>
                    <a:pt x="2606" y="566"/>
                  </a:lnTo>
                  <a:lnTo>
                    <a:pt x="2439" y="444"/>
                  </a:lnTo>
                  <a:lnTo>
                    <a:pt x="2268" y="330"/>
                  </a:lnTo>
                  <a:lnTo>
                    <a:pt x="2090" y="225"/>
                  </a:lnTo>
                  <a:lnTo>
                    <a:pt x="1909" y="129"/>
                  </a:lnTo>
                  <a:lnTo>
                    <a:pt x="1723" y="41"/>
                  </a:lnTo>
                  <a:lnTo>
                    <a:pt x="1628" y="0"/>
                  </a:lnTo>
                  <a:lnTo>
                    <a:pt x="2" y="3966"/>
                  </a:lnTo>
                  <a:lnTo>
                    <a:pt x="2" y="3966"/>
                  </a:lnTo>
                  <a:lnTo>
                    <a:pt x="2" y="3966"/>
                  </a:lnTo>
                  <a:lnTo>
                    <a:pt x="2" y="3966"/>
                  </a:lnTo>
                  <a:lnTo>
                    <a:pt x="0" y="3966"/>
                  </a:lnTo>
                  <a:lnTo>
                    <a:pt x="0" y="3966"/>
                  </a:lnTo>
                  <a:lnTo>
                    <a:pt x="0" y="3968"/>
                  </a:lnTo>
                  <a:lnTo>
                    <a:pt x="0" y="3968"/>
                  </a:lnTo>
                  <a:lnTo>
                    <a:pt x="2" y="3968"/>
                  </a:lnTo>
                  <a:lnTo>
                    <a:pt x="2" y="3968"/>
                  </a:lnTo>
                  <a:lnTo>
                    <a:pt x="2" y="3968"/>
                  </a:lnTo>
                  <a:lnTo>
                    <a:pt x="2" y="3968"/>
                  </a:lnTo>
                  <a:lnTo>
                    <a:pt x="2" y="3966"/>
                  </a:lnTo>
                  <a:lnTo>
                    <a:pt x="2" y="396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497"/>
            <p:cNvSpPr>
              <a:spLocks/>
            </p:cNvSpPr>
            <p:nvPr/>
          </p:nvSpPr>
          <p:spPr bwMode="auto">
            <a:xfrm>
              <a:off x="5857876" y="3773488"/>
              <a:ext cx="1898650" cy="1843088"/>
            </a:xfrm>
            <a:custGeom>
              <a:avLst/>
              <a:gdLst>
                <a:gd name="T0" fmla="*/ 0 w 3587"/>
                <a:gd name="T1" fmla="*/ 1 h 3483"/>
                <a:gd name="T2" fmla="*/ 1498 w 3587"/>
                <a:gd name="T3" fmla="*/ 3483 h 3483"/>
                <a:gd name="T4" fmla="*/ 1589 w 3587"/>
                <a:gd name="T5" fmla="*/ 3443 h 3483"/>
                <a:gd name="T6" fmla="*/ 1768 w 3587"/>
                <a:gd name="T7" fmla="*/ 3356 h 3483"/>
                <a:gd name="T8" fmla="*/ 1939 w 3587"/>
                <a:gd name="T9" fmla="*/ 3263 h 3483"/>
                <a:gd name="T10" fmla="*/ 2104 w 3587"/>
                <a:gd name="T11" fmla="*/ 3161 h 3483"/>
                <a:gd name="T12" fmla="*/ 2264 w 3587"/>
                <a:gd name="T13" fmla="*/ 3053 h 3483"/>
                <a:gd name="T14" fmla="*/ 2417 w 3587"/>
                <a:gd name="T15" fmla="*/ 2938 h 3483"/>
                <a:gd name="T16" fmla="*/ 2562 w 3587"/>
                <a:gd name="T17" fmla="*/ 2815 h 3483"/>
                <a:gd name="T18" fmla="*/ 2700 w 3587"/>
                <a:gd name="T19" fmla="*/ 2686 h 3483"/>
                <a:gd name="T20" fmla="*/ 2833 w 3587"/>
                <a:gd name="T21" fmla="*/ 2552 h 3483"/>
                <a:gd name="T22" fmla="*/ 2958 w 3587"/>
                <a:gd name="T23" fmla="*/ 2411 h 3483"/>
                <a:gd name="T24" fmla="*/ 3075 w 3587"/>
                <a:gd name="T25" fmla="*/ 2266 h 3483"/>
                <a:gd name="T26" fmla="*/ 3186 w 3587"/>
                <a:gd name="T27" fmla="*/ 2116 h 3483"/>
                <a:gd name="T28" fmla="*/ 3288 w 3587"/>
                <a:gd name="T29" fmla="*/ 1961 h 3483"/>
                <a:gd name="T30" fmla="*/ 3383 w 3587"/>
                <a:gd name="T31" fmla="*/ 1801 h 3483"/>
                <a:gd name="T32" fmla="*/ 3471 w 3587"/>
                <a:gd name="T33" fmla="*/ 1637 h 3483"/>
                <a:gd name="T34" fmla="*/ 3550 w 3587"/>
                <a:gd name="T35" fmla="*/ 1469 h 3483"/>
                <a:gd name="T36" fmla="*/ 3587 w 3587"/>
                <a:gd name="T37" fmla="*/ 1384 h 3483"/>
                <a:gd name="T38" fmla="*/ 0 w 3587"/>
                <a:gd name="T39" fmla="*/ 1 h 3483"/>
                <a:gd name="T40" fmla="*/ 0 w 3587"/>
                <a:gd name="T41" fmla="*/ 0 h 3483"/>
                <a:gd name="T42" fmla="*/ 0 w 3587"/>
                <a:gd name="T43" fmla="*/ 0 h 3483"/>
                <a:gd name="T44" fmla="*/ 0 w 3587"/>
                <a:gd name="T45" fmla="*/ 0 h 3483"/>
                <a:gd name="T46" fmla="*/ 0 w 3587"/>
                <a:gd name="T47" fmla="*/ 0 h 3483"/>
                <a:gd name="T48" fmla="*/ 0 w 3587"/>
                <a:gd name="T49" fmla="*/ 0 h 3483"/>
                <a:gd name="T50" fmla="*/ 0 w 3587"/>
                <a:gd name="T51" fmla="*/ 0 h 3483"/>
                <a:gd name="T52" fmla="*/ 0 w 3587"/>
                <a:gd name="T53" fmla="*/ 0 h 3483"/>
                <a:gd name="T54" fmla="*/ 0 w 3587"/>
                <a:gd name="T55" fmla="*/ 0 h 3483"/>
                <a:gd name="T56" fmla="*/ 0 w 3587"/>
                <a:gd name="T57" fmla="*/ 0 h 3483"/>
                <a:gd name="T58" fmla="*/ 0 w 3587"/>
                <a:gd name="T59" fmla="*/ 1 h 3483"/>
                <a:gd name="T60" fmla="*/ 0 w 3587"/>
                <a:gd name="T61" fmla="*/ 1 h 3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87" h="3483">
                  <a:moveTo>
                    <a:pt x="0" y="1"/>
                  </a:moveTo>
                  <a:lnTo>
                    <a:pt x="1498" y="3483"/>
                  </a:lnTo>
                  <a:lnTo>
                    <a:pt x="1589" y="3443"/>
                  </a:lnTo>
                  <a:lnTo>
                    <a:pt x="1768" y="3356"/>
                  </a:lnTo>
                  <a:lnTo>
                    <a:pt x="1939" y="3263"/>
                  </a:lnTo>
                  <a:lnTo>
                    <a:pt x="2104" y="3161"/>
                  </a:lnTo>
                  <a:lnTo>
                    <a:pt x="2264" y="3053"/>
                  </a:lnTo>
                  <a:lnTo>
                    <a:pt x="2417" y="2938"/>
                  </a:lnTo>
                  <a:lnTo>
                    <a:pt x="2562" y="2815"/>
                  </a:lnTo>
                  <a:lnTo>
                    <a:pt x="2700" y="2686"/>
                  </a:lnTo>
                  <a:lnTo>
                    <a:pt x="2833" y="2552"/>
                  </a:lnTo>
                  <a:lnTo>
                    <a:pt x="2958" y="2411"/>
                  </a:lnTo>
                  <a:lnTo>
                    <a:pt x="3075" y="2266"/>
                  </a:lnTo>
                  <a:lnTo>
                    <a:pt x="3186" y="2116"/>
                  </a:lnTo>
                  <a:lnTo>
                    <a:pt x="3288" y="1961"/>
                  </a:lnTo>
                  <a:lnTo>
                    <a:pt x="3383" y="1801"/>
                  </a:lnTo>
                  <a:lnTo>
                    <a:pt x="3471" y="1637"/>
                  </a:lnTo>
                  <a:lnTo>
                    <a:pt x="3550" y="1469"/>
                  </a:lnTo>
                  <a:lnTo>
                    <a:pt x="3587" y="1384"/>
                  </a:lnTo>
                  <a:lnTo>
                    <a:pt x="0" y="1"/>
                  </a:lnTo>
                  <a:lnTo>
                    <a:pt x="0" y="0"/>
                  </a:lnTo>
                  <a:lnTo>
                    <a:pt x="0" y="0"/>
                  </a:lnTo>
                  <a:lnTo>
                    <a:pt x="0" y="0"/>
                  </a:lnTo>
                  <a:lnTo>
                    <a:pt x="0" y="0"/>
                  </a:lnTo>
                  <a:lnTo>
                    <a:pt x="0" y="0"/>
                  </a:lnTo>
                  <a:lnTo>
                    <a:pt x="0" y="0"/>
                  </a:lnTo>
                  <a:lnTo>
                    <a:pt x="0" y="0"/>
                  </a:lnTo>
                  <a:lnTo>
                    <a:pt x="0" y="0"/>
                  </a:lnTo>
                  <a:lnTo>
                    <a:pt x="0" y="0"/>
                  </a:lnTo>
                  <a:lnTo>
                    <a:pt x="0" y="1"/>
                  </a:lnTo>
                  <a:lnTo>
                    <a:pt x="0" y="1"/>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70"/>
            <p:cNvSpPr>
              <a:spLocks/>
            </p:cNvSpPr>
            <p:nvPr/>
          </p:nvSpPr>
          <p:spPr bwMode="auto">
            <a:xfrm>
              <a:off x="5861051" y="2849563"/>
              <a:ext cx="2366963" cy="1827213"/>
            </a:xfrm>
            <a:custGeom>
              <a:avLst/>
              <a:gdLst>
                <a:gd name="T0" fmla="*/ 0 w 4472"/>
                <a:gd name="T1" fmla="*/ 1758 h 3453"/>
                <a:gd name="T2" fmla="*/ 4138 w 4472"/>
                <a:gd name="T3" fmla="*/ 3453 h 3453"/>
                <a:gd name="T4" fmla="*/ 4180 w 4472"/>
                <a:gd name="T5" fmla="*/ 3345 h 3453"/>
                <a:gd name="T6" fmla="*/ 4255 w 4472"/>
                <a:gd name="T7" fmla="*/ 3129 h 3453"/>
                <a:gd name="T8" fmla="*/ 4318 w 4472"/>
                <a:gd name="T9" fmla="*/ 2910 h 3453"/>
                <a:gd name="T10" fmla="*/ 4371 w 4472"/>
                <a:gd name="T11" fmla="*/ 2690 h 3453"/>
                <a:gd name="T12" fmla="*/ 4413 w 4472"/>
                <a:gd name="T13" fmla="*/ 2469 h 3453"/>
                <a:gd name="T14" fmla="*/ 4443 w 4472"/>
                <a:gd name="T15" fmla="*/ 2248 h 3453"/>
                <a:gd name="T16" fmla="*/ 4464 w 4472"/>
                <a:gd name="T17" fmla="*/ 2025 h 3453"/>
                <a:gd name="T18" fmla="*/ 4472 w 4472"/>
                <a:gd name="T19" fmla="*/ 1805 h 3453"/>
                <a:gd name="T20" fmla="*/ 4471 w 4472"/>
                <a:gd name="T21" fmla="*/ 1584 h 3453"/>
                <a:gd name="T22" fmla="*/ 4459 w 4472"/>
                <a:gd name="T23" fmla="*/ 1365 h 3453"/>
                <a:gd name="T24" fmla="*/ 4436 w 4472"/>
                <a:gd name="T25" fmla="*/ 1148 h 3453"/>
                <a:gd name="T26" fmla="*/ 4405 w 4472"/>
                <a:gd name="T27" fmla="*/ 932 h 3453"/>
                <a:gd name="T28" fmla="*/ 4361 w 4472"/>
                <a:gd name="T29" fmla="*/ 719 h 3453"/>
                <a:gd name="T30" fmla="*/ 4308 w 4472"/>
                <a:gd name="T31" fmla="*/ 509 h 3453"/>
                <a:gd name="T32" fmla="*/ 4246 w 4472"/>
                <a:gd name="T33" fmla="*/ 302 h 3453"/>
                <a:gd name="T34" fmla="*/ 4174 w 4472"/>
                <a:gd name="T35" fmla="*/ 100 h 3453"/>
                <a:gd name="T36" fmla="*/ 4135 w 4472"/>
                <a:gd name="T37" fmla="*/ 0 h 3453"/>
                <a:gd name="T38" fmla="*/ 0 w 4472"/>
                <a:gd name="T39" fmla="*/ 1756 h 3453"/>
                <a:gd name="T40" fmla="*/ 0 w 4472"/>
                <a:gd name="T41" fmla="*/ 1756 h 3453"/>
                <a:gd name="T42" fmla="*/ 0 w 4472"/>
                <a:gd name="T43" fmla="*/ 1756 h 3453"/>
                <a:gd name="T44" fmla="*/ 0 w 4472"/>
                <a:gd name="T45" fmla="*/ 1756 h 3453"/>
                <a:gd name="T46" fmla="*/ 0 w 4472"/>
                <a:gd name="T47" fmla="*/ 1756 h 3453"/>
                <a:gd name="T48" fmla="*/ 0 w 4472"/>
                <a:gd name="T49" fmla="*/ 1756 h 3453"/>
                <a:gd name="T50" fmla="*/ 0 w 4472"/>
                <a:gd name="T51" fmla="*/ 1756 h 3453"/>
                <a:gd name="T52" fmla="*/ 0 w 4472"/>
                <a:gd name="T53" fmla="*/ 1756 h 3453"/>
                <a:gd name="T54" fmla="*/ 0 w 4472"/>
                <a:gd name="T55" fmla="*/ 1758 h 3453"/>
                <a:gd name="T56" fmla="*/ 0 w 4472"/>
                <a:gd name="T57" fmla="*/ 1758 h 3453"/>
                <a:gd name="T58" fmla="*/ 0 w 4472"/>
                <a:gd name="T59" fmla="*/ 1758 h 3453"/>
                <a:gd name="T60" fmla="*/ 0 w 4472"/>
                <a:gd name="T61" fmla="*/ 1758 h 3453"/>
                <a:gd name="T62" fmla="*/ 0 w 4472"/>
                <a:gd name="T63" fmla="*/ 1758 h 3453"/>
                <a:gd name="T64" fmla="*/ 0 w 4472"/>
                <a:gd name="T65" fmla="*/ 1758 h 3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72" h="3453">
                  <a:moveTo>
                    <a:pt x="0" y="1758"/>
                  </a:moveTo>
                  <a:lnTo>
                    <a:pt x="4138" y="3453"/>
                  </a:lnTo>
                  <a:lnTo>
                    <a:pt x="4180" y="3345"/>
                  </a:lnTo>
                  <a:lnTo>
                    <a:pt x="4255" y="3129"/>
                  </a:lnTo>
                  <a:lnTo>
                    <a:pt x="4318" y="2910"/>
                  </a:lnTo>
                  <a:lnTo>
                    <a:pt x="4371" y="2690"/>
                  </a:lnTo>
                  <a:lnTo>
                    <a:pt x="4413" y="2469"/>
                  </a:lnTo>
                  <a:lnTo>
                    <a:pt x="4443" y="2248"/>
                  </a:lnTo>
                  <a:lnTo>
                    <a:pt x="4464" y="2025"/>
                  </a:lnTo>
                  <a:lnTo>
                    <a:pt x="4472" y="1805"/>
                  </a:lnTo>
                  <a:lnTo>
                    <a:pt x="4471" y="1584"/>
                  </a:lnTo>
                  <a:lnTo>
                    <a:pt x="4459" y="1365"/>
                  </a:lnTo>
                  <a:lnTo>
                    <a:pt x="4436" y="1148"/>
                  </a:lnTo>
                  <a:lnTo>
                    <a:pt x="4405" y="932"/>
                  </a:lnTo>
                  <a:lnTo>
                    <a:pt x="4361" y="719"/>
                  </a:lnTo>
                  <a:lnTo>
                    <a:pt x="4308" y="509"/>
                  </a:lnTo>
                  <a:lnTo>
                    <a:pt x="4246" y="302"/>
                  </a:lnTo>
                  <a:lnTo>
                    <a:pt x="4174" y="100"/>
                  </a:lnTo>
                  <a:lnTo>
                    <a:pt x="4135" y="0"/>
                  </a:lnTo>
                  <a:lnTo>
                    <a:pt x="0" y="1756"/>
                  </a:lnTo>
                  <a:lnTo>
                    <a:pt x="0" y="1756"/>
                  </a:lnTo>
                  <a:lnTo>
                    <a:pt x="0" y="1756"/>
                  </a:lnTo>
                  <a:lnTo>
                    <a:pt x="0" y="1756"/>
                  </a:lnTo>
                  <a:lnTo>
                    <a:pt x="0" y="1756"/>
                  </a:lnTo>
                  <a:lnTo>
                    <a:pt x="0" y="1756"/>
                  </a:lnTo>
                  <a:lnTo>
                    <a:pt x="0" y="1756"/>
                  </a:lnTo>
                  <a:lnTo>
                    <a:pt x="0" y="1756"/>
                  </a:lnTo>
                  <a:lnTo>
                    <a:pt x="0" y="1758"/>
                  </a:lnTo>
                  <a:lnTo>
                    <a:pt x="0" y="1758"/>
                  </a:lnTo>
                  <a:lnTo>
                    <a:pt x="0" y="1758"/>
                  </a:lnTo>
                  <a:lnTo>
                    <a:pt x="0" y="1758"/>
                  </a:lnTo>
                  <a:lnTo>
                    <a:pt x="0" y="1758"/>
                  </a:lnTo>
                  <a:lnTo>
                    <a:pt x="0" y="175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10"/>
            <p:cNvSpPr/>
            <p:nvPr/>
          </p:nvSpPr>
          <p:spPr>
            <a:xfrm>
              <a:off x="5180013" y="3011884"/>
              <a:ext cx="1472407" cy="1472407"/>
            </a:xfrm>
            <a:prstGeom prst="ellipse">
              <a:avLst/>
            </a:prstGeom>
            <a:solidFill>
              <a:schemeClr val="tx1">
                <a:alpha val="3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Oval 11"/>
            <p:cNvSpPr/>
            <p:nvPr/>
          </p:nvSpPr>
          <p:spPr>
            <a:xfrm>
              <a:off x="5344716" y="3176587"/>
              <a:ext cx="1143000" cy="1143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4" name="Straight Connector 73"/>
          <p:cNvCxnSpPr>
            <a:cxnSpLocks/>
          </p:cNvCxnSpPr>
          <p:nvPr/>
        </p:nvCxnSpPr>
        <p:spPr>
          <a:xfrm>
            <a:off x="6823557" y="4462794"/>
            <a:ext cx="1489543" cy="711954"/>
          </a:xfrm>
          <a:prstGeom prst="line">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cxnSpLocks/>
          </p:cNvCxnSpPr>
          <p:nvPr/>
        </p:nvCxnSpPr>
        <p:spPr>
          <a:xfrm>
            <a:off x="7632219" y="3339046"/>
            <a:ext cx="838681" cy="51484"/>
          </a:xfrm>
          <a:prstGeom prst="line">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86" name="Connector: Elbow 85"/>
          <p:cNvCxnSpPr>
            <a:cxnSpLocks/>
          </p:cNvCxnSpPr>
          <p:nvPr/>
        </p:nvCxnSpPr>
        <p:spPr>
          <a:xfrm rot="5400000">
            <a:off x="5266716" y="5369214"/>
            <a:ext cx="1187454" cy="291524"/>
          </a:xfrm>
          <a:prstGeom prst="bentConnector3">
            <a:avLst>
              <a:gd name="adj1" fmla="val -267"/>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a:cxnSpLocks/>
          </p:cNvCxnSpPr>
          <p:nvPr/>
        </p:nvCxnSpPr>
        <p:spPr>
          <a:xfrm flipH="1" flipV="1">
            <a:off x="3657600" y="1855938"/>
            <a:ext cx="1147014" cy="625993"/>
          </a:xfrm>
          <a:prstGeom prst="line">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6363993" y="2527474"/>
            <a:ext cx="601887" cy="523220"/>
          </a:xfrm>
          <a:prstGeom prst="rect">
            <a:avLst/>
          </a:prstGeom>
          <a:noFill/>
        </p:spPr>
        <p:txBody>
          <a:bodyPr wrap="square" rtlCol="0" anchor="ctr">
            <a:spAutoFit/>
          </a:bodyPr>
          <a:lstStyle>
            <a:defPPr>
              <a:defRPr lang="ru-RU"/>
            </a:defPPr>
            <a:lvl1pPr algn="ctr">
              <a:defRPr sz="2400" b="1">
                <a:solidFill>
                  <a:schemeClr val="bg1"/>
                </a:solidFill>
                <a:effectLst>
                  <a:outerShdw blurRad="38100" dist="38100" dir="2700000" algn="tl">
                    <a:srgbClr val="000000">
                      <a:alpha val="43137"/>
                    </a:srgbClr>
                  </a:outerShdw>
                </a:effectLst>
              </a:defRPr>
            </a:lvl1pPr>
          </a:lstStyle>
          <a:p>
            <a:r>
              <a:rPr lang="en-US" sz="2800" dirty="0">
                <a:solidFill>
                  <a:schemeClr val="tx1"/>
                </a:solidFill>
              </a:rPr>
              <a:t>0</a:t>
            </a:r>
            <a:r>
              <a:rPr lang="uz-Cyrl-UZ" sz="2800" dirty="0">
                <a:solidFill>
                  <a:schemeClr val="tx1"/>
                </a:solidFill>
              </a:rPr>
              <a:t>1</a:t>
            </a:r>
            <a:endParaRPr lang="en-US" sz="2800" dirty="0">
              <a:solidFill>
                <a:schemeClr val="tx1"/>
              </a:solidFill>
            </a:endParaRPr>
          </a:p>
        </p:txBody>
      </p:sp>
      <p:sp>
        <p:nvSpPr>
          <p:cNvPr id="130" name="TextBox 129"/>
          <p:cNvSpPr txBox="1"/>
          <p:nvPr/>
        </p:nvSpPr>
        <p:spPr>
          <a:xfrm>
            <a:off x="6566590" y="3339045"/>
            <a:ext cx="601887" cy="523220"/>
          </a:xfrm>
          <a:prstGeom prst="rect">
            <a:avLst/>
          </a:prstGeom>
          <a:noFill/>
        </p:spPr>
        <p:txBody>
          <a:bodyPr wrap="square" rtlCol="0" anchor="ctr">
            <a:spAutoFit/>
          </a:bodyPr>
          <a:lstStyle>
            <a:defPPr>
              <a:defRPr lang="ru-RU"/>
            </a:defPPr>
            <a:lvl1pPr algn="ctr">
              <a:defRPr sz="2800" b="1">
                <a:solidFill>
                  <a:schemeClr val="bg1"/>
                </a:solidFill>
                <a:effectLst>
                  <a:outerShdw blurRad="38100" dist="38100" dir="2700000" algn="tl">
                    <a:srgbClr val="000000">
                      <a:alpha val="43137"/>
                    </a:srgbClr>
                  </a:outerShdw>
                </a:effectLst>
              </a:defRPr>
            </a:lvl1pPr>
          </a:lstStyle>
          <a:p>
            <a:r>
              <a:rPr lang="en-US" dirty="0">
                <a:solidFill>
                  <a:schemeClr val="tx1"/>
                </a:solidFill>
              </a:rPr>
              <a:t>0</a:t>
            </a:r>
            <a:r>
              <a:rPr lang="uz-Cyrl-UZ" dirty="0">
                <a:solidFill>
                  <a:schemeClr val="tx1"/>
                </a:solidFill>
              </a:rPr>
              <a:t>2</a:t>
            </a:r>
            <a:endParaRPr lang="en-US" dirty="0">
              <a:solidFill>
                <a:schemeClr val="tx1"/>
              </a:solidFill>
            </a:endParaRPr>
          </a:p>
        </p:txBody>
      </p:sp>
      <p:sp>
        <p:nvSpPr>
          <p:cNvPr id="131" name="TextBox 130"/>
          <p:cNvSpPr txBox="1"/>
          <p:nvPr/>
        </p:nvSpPr>
        <p:spPr>
          <a:xfrm>
            <a:off x="6207344" y="3931074"/>
            <a:ext cx="660189" cy="523220"/>
          </a:xfrm>
          <a:prstGeom prst="rect">
            <a:avLst/>
          </a:prstGeom>
          <a:noFill/>
        </p:spPr>
        <p:txBody>
          <a:bodyPr wrap="square" rtlCol="0" anchor="ctr">
            <a:spAutoFit/>
          </a:bodyPr>
          <a:lstStyle>
            <a:defPPr>
              <a:defRPr lang="ru-RU"/>
            </a:defPPr>
            <a:lvl1pPr algn="ctr">
              <a:defRPr sz="2800" b="1">
                <a:solidFill>
                  <a:schemeClr val="bg1"/>
                </a:solidFill>
                <a:effectLst>
                  <a:outerShdw blurRad="38100" dist="38100" dir="2700000" algn="tl">
                    <a:srgbClr val="000000">
                      <a:alpha val="43137"/>
                    </a:srgbClr>
                  </a:outerShdw>
                </a:effectLst>
              </a:defRPr>
            </a:lvl1pPr>
          </a:lstStyle>
          <a:p>
            <a:r>
              <a:rPr lang="en-US" dirty="0">
                <a:solidFill>
                  <a:schemeClr val="tx1"/>
                </a:solidFill>
              </a:rPr>
              <a:t>0</a:t>
            </a:r>
            <a:r>
              <a:rPr lang="uz-Cyrl-UZ" dirty="0">
                <a:solidFill>
                  <a:schemeClr val="tx1"/>
                </a:solidFill>
              </a:rPr>
              <a:t>3</a:t>
            </a:r>
            <a:endParaRPr lang="en-US" dirty="0">
              <a:solidFill>
                <a:schemeClr val="tx1"/>
              </a:solidFill>
            </a:endParaRPr>
          </a:p>
        </p:txBody>
      </p:sp>
      <p:sp>
        <p:nvSpPr>
          <p:cNvPr id="132" name="TextBox 131"/>
          <p:cNvSpPr txBox="1"/>
          <p:nvPr/>
        </p:nvSpPr>
        <p:spPr>
          <a:xfrm>
            <a:off x="5535178" y="4174474"/>
            <a:ext cx="601887" cy="523220"/>
          </a:xfrm>
          <a:prstGeom prst="rect">
            <a:avLst/>
          </a:prstGeom>
          <a:noFill/>
        </p:spPr>
        <p:txBody>
          <a:bodyPr wrap="square" rtlCol="0" anchor="ctr">
            <a:spAutoFit/>
          </a:bodyPr>
          <a:lstStyle>
            <a:defPPr>
              <a:defRPr lang="ru-RU"/>
            </a:defPPr>
            <a:lvl1pPr algn="ctr">
              <a:defRPr sz="2800" b="1">
                <a:solidFill>
                  <a:schemeClr val="bg1"/>
                </a:solidFill>
                <a:effectLst>
                  <a:outerShdw blurRad="38100" dist="38100" dir="2700000" algn="tl">
                    <a:srgbClr val="000000">
                      <a:alpha val="43137"/>
                    </a:srgbClr>
                  </a:outerShdw>
                </a:effectLst>
              </a:defRPr>
            </a:lvl1pPr>
          </a:lstStyle>
          <a:p>
            <a:r>
              <a:rPr lang="en-US" dirty="0">
                <a:solidFill>
                  <a:schemeClr val="tx1"/>
                </a:solidFill>
              </a:rPr>
              <a:t>0</a:t>
            </a:r>
            <a:r>
              <a:rPr lang="uz-Cyrl-UZ" dirty="0">
                <a:solidFill>
                  <a:schemeClr val="tx1"/>
                </a:solidFill>
              </a:rPr>
              <a:t>4</a:t>
            </a:r>
            <a:endParaRPr lang="en-US" dirty="0">
              <a:solidFill>
                <a:schemeClr val="tx1"/>
              </a:solidFill>
            </a:endParaRPr>
          </a:p>
        </p:txBody>
      </p:sp>
      <p:sp>
        <p:nvSpPr>
          <p:cNvPr id="133" name="TextBox 132"/>
          <p:cNvSpPr txBox="1"/>
          <p:nvPr/>
        </p:nvSpPr>
        <p:spPr>
          <a:xfrm>
            <a:off x="4904496" y="4009378"/>
            <a:ext cx="601887" cy="523220"/>
          </a:xfrm>
          <a:prstGeom prst="rect">
            <a:avLst/>
          </a:prstGeom>
          <a:noFill/>
        </p:spPr>
        <p:txBody>
          <a:bodyPr wrap="square" rtlCol="0" anchor="ctr">
            <a:spAutoFit/>
          </a:bodyPr>
          <a:lstStyle>
            <a:defPPr>
              <a:defRPr lang="ru-RU"/>
            </a:defPPr>
            <a:lvl1pPr algn="ctr">
              <a:defRPr sz="2800" b="1">
                <a:solidFill>
                  <a:schemeClr val="bg1"/>
                </a:solidFill>
                <a:effectLst>
                  <a:outerShdw blurRad="38100" dist="38100" dir="2700000" algn="tl">
                    <a:srgbClr val="000000">
                      <a:alpha val="43137"/>
                    </a:srgbClr>
                  </a:outerShdw>
                </a:effectLst>
              </a:defRPr>
            </a:lvl1pPr>
          </a:lstStyle>
          <a:p>
            <a:r>
              <a:rPr lang="en-US" dirty="0">
                <a:solidFill>
                  <a:schemeClr val="tx1"/>
                </a:solidFill>
              </a:rPr>
              <a:t>0</a:t>
            </a:r>
            <a:r>
              <a:rPr lang="uz-Cyrl-UZ" dirty="0">
                <a:solidFill>
                  <a:schemeClr val="tx1"/>
                </a:solidFill>
              </a:rPr>
              <a:t>5</a:t>
            </a:r>
            <a:endParaRPr lang="en-US" dirty="0">
              <a:solidFill>
                <a:schemeClr val="tx1"/>
              </a:solidFill>
            </a:endParaRPr>
          </a:p>
        </p:txBody>
      </p:sp>
      <p:sp>
        <p:nvSpPr>
          <p:cNvPr id="134" name="TextBox 133"/>
          <p:cNvSpPr txBox="1"/>
          <p:nvPr/>
        </p:nvSpPr>
        <p:spPr>
          <a:xfrm>
            <a:off x="4521882" y="3324987"/>
            <a:ext cx="601887" cy="523220"/>
          </a:xfrm>
          <a:prstGeom prst="rect">
            <a:avLst/>
          </a:prstGeom>
          <a:noFill/>
        </p:spPr>
        <p:txBody>
          <a:bodyPr wrap="square" rtlCol="0" anchor="ctr">
            <a:spAutoFit/>
          </a:bodyPr>
          <a:lstStyle>
            <a:defPPr>
              <a:defRPr lang="ru-RU"/>
            </a:defPPr>
            <a:lvl1pPr algn="ctr">
              <a:defRPr sz="2400" b="1">
                <a:solidFill>
                  <a:schemeClr val="bg1"/>
                </a:solidFill>
                <a:effectLst>
                  <a:outerShdw blurRad="38100" dist="38100" dir="2700000" algn="tl">
                    <a:srgbClr val="000000">
                      <a:alpha val="43137"/>
                    </a:srgbClr>
                  </a:outerShdw>
                </a:effectLst>
              </a:defRPr>
            </a:lvl1pPr>
          </a:lstStyle>
          <a:p>
            <a:r>
              <a:rPr lang="en-US" sz="2800" dirty="0">
                <a:solidFill>
                  <a:schemeClr val="tx1"/>
                </a:solidFill>
              </a:rPr>
              <a:t>0</a:t>
            </a:r>
            <a:r>
              <a:rPr lang="uz-Cyrl-UZ" sz="2800" dirty="0">
                <a:solidFill>
                  <a:schemeClr val="tx1"/>
                </a:solidFill>
              </a:rPr>
              <a:t>6</a:t>
            </a:r>
            <a:endParaRPr lang="en-US" sz="2800" dirty="0">
              <a:solidFill>
                <a:schemeClr val="tx1"/>
              </a:solidFill>
            </a:endParaRPr>
          </a:p>
        </p:txBody>
      </p:sp>
      <p:sp>
        <p:nvSpPr>
          <p:cNvPr id="135" name="TextBox 134"/>
          <p:cNvSpPr txBox="1"/>
          <p:nvPr/>
        </p:nvSpPr>
        <p:spPr>
          <a:xfrm>
            <a:off x="4680075" y="2481930"/>
            <a:ext cx="601887" cy="523220"/>
          </a:xfrm>
          <a:prstGeom prst="rect">
            <a:avLst/>
          </a:prstGeom>
          <a:noFill/>
        </p:spPr>
        <p:txBody>
          <a:bodyPr wrap="square" rtlCol="0" anchor="ctr">
            <a:spAutoFit/>
          </a:bodyPr>
          <a:lstStyle/>
          <a:p>
            <a:pPr algn="ctr"/>
            <a:r>
              <a:rPr lang="en-US" sz="2800" b="1" dirty="0">
                <a:effectLst>
                  <a:outerShdw blurRad="38100" dist="38100" dir="2700000" algn="tl">
                    <a:srgbClr val="000000">
                      <a:alpha val="43137"/>
                    </a:srgbClr>
                  </a:outerShdw>
                </a:effectLst>
              </a:rPr>
              <a:t>0</a:t>
            </a:r>
            <a:r>
              <a:rPr lang="uz-Cyrl-UZ" sz="2800" b="1" dirty="0">
                <a:effectLst>
                  <a:outerShdw blurRad="38100" dist="38100" dir="2700000" algn="tl">
                    <a:srgbClr val="000000">
                      <a:alpha val="43137"/>
                    </a:srgbClr>
                  </a:outerShdw>
                </a:effectLst>
              </a:rPr>
              <a:t>7</a:t>
            </a:r>
            <a:endParaRPr lang="en-US" sz="2800" b="1" dirty="0">
              <a:effectLst>
                <a:outerShdw blurRad="38100" dist="38100" dir="2700000" algn="tl">
                  <a:srgbClr val="000000">
                    <a:alpha val="43137"/>
                  </a:srgbClr>
                </a:outerShdw>
              </a:effectLst>
            </a:endParaRPr>
          </a:p>
        </p:txBody>
      </p:sp>
      <p:cxnSp>
        <p:nvCxnSpPr>
          <p:cNvPr id="81" name="Straight Connector 98"/>
          <p:cNvCxnSpPr>
            <a:cxnSpLocks/>
          </p:cNvCxnSpPr>
          <p:nvPr/>
        </p:nvCxnSpPr>
        <p:spPr>
          <a:xfrm flipH="1" flipV="1">
            <a:off x="3228579" y="3209203"/>
            <a:ext cx="1293303" cy="363335"/>
          </a:xfrm>
          <a:prstGeom prst="line">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87" name="Straight Connector 98"/>
          <p:cNvCxnSpPr>
            <a:cxnSpLocks/>
          </p:cNvCxnSpPr>
          <p:nvPr/>
        </p:nvCxnSpPr>
        <p:spPr>
          <a:xfrm flipH="1">
            <a:off x="3759925" y="4403884"/>
            <a:ext cx="1185444" cy="829774"/>
          </a:xfrm>
          <a:prstGeom prst="line">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8057995" y="974340"/>
            <a:ext cx="4134005" cy="923330"/>
          </a:xfrm>
          <a:prstGeom prst="rect">
            <a:avLst/>
          </a:prstGeom>
          <a:noFill/>
        </p:spPr>
        <p:txBody>
          <a:bodyPr wrap="square" rtlCol="0">
            <a:spAutoFit/>
          </a:bodyPr>
          <a:lstStyle/>
          <a:p>
            <a:pPr algn="ctr"/>
            <a:r>
              <a:rPr lang="uz-Cyrl-UZ" b="1" dirty="0">
                <a:latin typeface="Times New Roman" pitchFamily="18" charset="0"/>
                <a:cs typeface="Times New Roman" pitchFamily="18" charset="0"/>
              </a:rPr>
              <a:t>Давлат хизмати тизими, унинг мақсадлари ва вазифаларини тубдан такомиллаштириш</a:t>
            </a:r>
            <a:endParaRPr lang="ru-RU" dirty="0">
              <a:latin typeface="Times New Roman" pitchFamily="18" charset="0"/>
              <a:cs typeface="Times New Roman" pitchFamily="18" charset="0"/>
            </a:endParaRPr>
          </a:p>
        </p:txBody>
      </p:sp>
      <p:sp>
        <p:nvSpPr>
          <p:cNvPr id="93" name="TextBox 92"/>
          <p:cNvSpPr txBox="1"/>
          <p:nvPr/>
        </p:nvSpPr>
        <p:spPr>
          <a:xfrm>
            <a:off x="0" y="88900"/>
            <a:ext cx="12192000" cy="830997"/>
          </a:xfrm>
          <a:prstGeom prst="rect">
            <a:avLst/>
          </a:prstGeom>
          <a:noFill/>
        </p:spPr>
        <p:txBody>
          <a:bodyPr wrap="square" rtlCol="0">
            <a:spAutoFit/>
          </a:bodyPr>
          <a:lstStyle/>
          <a:p>
            <a:pPr algn="ctr"/>
            <a:r>
              <a:rPr lang="uz-Cyrl-UZ" sz="2400" b="1" dirty="0">
                <a:latin typeface="Times New Roman" pitchFamily="18" charset="0"/>
                <a:cs typeface="Times New Roman" pitchFamily="18" charset="0"/>
              </a:rPr>
              <a:t>Коррупцияга қарши курашишнинг норматив-ҳуқуқий асосларини такомиллаштиришни стратегик йўналишлари </a:t>
            </a:r>
            <a:endParaRPr lang="ru-RU" sz="2400" b="1" dirty="0">
              <a:latin typeface="Times New Roman" pitchFamily="18" charset="0"/>
              <a:cs typeface="Times New Roman" pitchFamily="18" charset="0"/>
            </a:endParaRPr>
          </a:p>
        </p:txBody>
      </p:sp>
      <p:sp>
        <p:nvSpPr>
          <p:cNvPr id="91" name="TextBox 90"/>
          <p:cNvSpPr txBox="1"/>
          <p:nvPr/>
        </p:nvSpPr>
        <p:spPr>
          <a:xfrm>
            <a:off x="8185547" y="2647508"/>
            <a:ext cx="4134005" cy="1200329"/>
          </a:xfrm>
          <a:prstGeom prst="rect">
            <a:avLst/>
          </a:prstGeom>
          <a:noFill/>
        </p:spPr>
        <p:txBody>
          <a:bodyPr wrap="square" rtlCol="0">
            <a:spAutoFit/>
          </a:bodyPr>
          <a:lstStyle/>
          <a:p>
            <a:pPr algn="ctr"/>
            <a:r>
              <a:rPr lang="uz-Cyrl-UZ" b="1" dirty="0">
                <a:latin typeface="Times New Roman" pitchFamily="18" charset="0"/>
                <a:cs typeface="Times New Roman" pitchFamily="18" charset="0"/>
              </a:rPr>
              <a:t>Тадбиркорликнинг ривожланиши учун ҳуқуқий чекловларни </a:t>
            </a:r>
            <a:br>
              <a:rPr lang="uz-Cyrl-UZ" b="1" dirty="0">
                <a:latin typeface="Times New Roman" pitchFamily="18" charset="0"/>
                <a:cs typeface="Times New Roman" pitchFamily="18" charset="0"/>
              </a:rPr>
            </a:br>
            <a:r>
              <a:rPr lang="uz-Cyrl-UZ" b="1" dirty="0">
                <a:latin typeface="Times New Roman" pitchFamily="18" charset="0"/>
                <a:cs typeface="Times New Roman" pitchFamily="18" charset="0"/>
              </a:rPr>
              <a:t>ва ташкилий тўсиқларни олиб ташлаш</a:t>
            </a:r>
            <a:endParaRPr lang="ru-RU" dirty="0">
              <a:latin typeface="Times New Roman" pitchFamily="18" charset="0"/>
              <a:cs typeface="Times New Roman" pitchFamily="18" charset="0"/>
            </a:endParaRPr>
          </a:p>
        </p:txBody>
      </p:sp>
      <p:sp>
        <p:nvSpPr>
          <p:cNvPr id="94" name="TextBox 93"/>
          <p:cNvSpPr txBox="1"/>
          <p:nvPr/>
        </p:nvSpPr>
        <p:spPr>
          <a:xfrm>
            <a:off x="8313100" y="4609967"/>
            <a:ext cx="3878900" cy="1477328"/>
          </a:xfrm>
          <a:prstGeom prst="rect">
            <a:avLst/>
          </a:prstGeom>
          <a:noFill/>
        </p:spPr>
        <p:txBody>
          <a:bodyPr wrap="square" rtlCol="0">
            <a:spAutoFit/>
          </a:bodyPr>
          <a:lstStyle/>
          <a:p>
            <a:pPr algn="ctr"/>
            <a:r>
              <a:rPr lang="uz-Cyrl-UZ" b="1" dirty="0">
                <a:latin typeface="Times New Roman" pitchFamily="18" charset="0"/>
                <a:cs typeface="Times New Roman" pitchFamily="18" charset="0"/>
              </a:rPr>
              <a:t>Давлат хизматларини тақдим этиш ва маъмурий тартиб-таомилларни тартибга солишнинг ҳуқуқий </a:t>
            </a:r>
            <a:br>
              <a:rPr lang="uz-Cyrl-UZ" b="1" dirty="0">
                <a:latin typeface="Times New Roman" pitchFamily="18" charset="0"/>
                <a:cs typeface="Times New Roman" pitchFamily="18" charset="0"/>
              </a:rPr>
            </a:br>
            <a:r>
              <a:rPr lang="uz-Cyrl-UZ" b="1" dirty="0">
                <a:latin typeface="Times New Roman" pitchFamily="18" charset="0"/>
                <a:cs typeface="Times New Roman" pitchFamily="18" charset="0"/>
              </a:rPr>
              <a:t>ва институционал асосларини такомиллаштириш</a:t>
            </a:r>
            <a:endParaRPr lang="ru-RU" dirty="0">
              <a:latin typeface="Times New Roman" pitchFamily="18" charset="0"/>
              <a:cs typeface="Times New Roman" pitchFamily="18" charset="0"/>
            </a:endParaRPr>
          </a:p>
        </p:txBody>
      </p:sp>
      <p:sp>
        <p:nvSpPr>
          <p:cNvPr id="98" name="TextBox 97"/>
          <p:cNvSpPr txBox="1"/>
          <p:nvPr/>
        </p:nvSpPr>
        <p:spPr>
          <a:xfrm>
            <a:off x="2741264" y="5657671"/>
            <a:ext cx="6337299" cy="1200329"/>
          </a:xfrm>
          <a:prstGeom prst="rect">
            <a:avLst/>
          </a:prstGeom>
          <a:noFill/>
        </p:spPr>
        <p:txBody>
          <a:bodyPr wrap="square" rtlCol="0">
            <a:spAutoFit/>
          </a:bodyPr>
          <a:lstStyle/>
          <a:p>
            <a:pPr algn="ctr"/>
            <a:r>
              <a:rPr lang="uz-Cyrl-UZ" b="1" dirty="0">
                <a:latin typeface="Times New Roman" pitchFamily="18" charset="0"/>
                <a:cs typeface="Times New Roman" pitchFamily="18" charset="0"/>
              </a:rPr>
              <a:t>Маъмурий ислоҳотларни амалга ошириш, давлат органларининг вазифаларини оптималлаштириш, давлатга тегишли бўлмаган функцияларни хусусий секторга ўтказиш</a:t>
            </a:r>
            <a:endParaRPr lang="ru-RU" dirty="0">
              <a:latin typeface="Times New Roman" pitchFamily="18" charset="0"/>
              <a:cs typeface="Times New Roman" pitchFamily="18" charset="0"/>
            </a:endParaRPr>
          </a:p>
        </p:txBody>
      </p:sp>
      <p:cxnSp>
        <p:nvCxnSpPr>
          <p:cNvPr id="140" name="Straight Connector 98"/>
          <p:cNvCxnSpPr>
            <a:cxnSpLocks/>
            <a:endCxn id="84" idx="1"/>
          </p:cNvCxnSpPr>
          <p:nvPr/>
        </p:nvCxnSpPr>
        <p:spPr>
          <a:xfrm flipV="1">
            <a:off x="6940113" y="1436005"/>
            <a:ext cx="1117882" cy="839866"/>
          </a:xfrm>
          <a:prstGeom prst="line">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sp>
        <p:nvSpPr>
          <p:cNvPr id="145" name="TextBox 144"/>
          <p:cNvSpPr txBox="1"/>
          <p:nvPr/>
        </p:nvSpPr>
        <p:spPr>
          <a:xfrm>
            <a:off x="0" y="4344974"/>
            <a:ext cx="4344082" cy="1477328"/>
          </a:xfrm>
          <a:prstGeom prst="rect">
            <a:avLst/>
          </a:prstGeom>
          <a:noFill/>
        </p:spPr>
        <p:txBody>
          <a:bodyPr wrap="square" rtlCol="0">
            <a:spAutoFit/>
          </a:bodyPr>
          <a:lstStyle/>
          <a:p>
            <a:pPr algn="ctr"/>
            <a:r>
              <a:rPr lang="uz-Cyrl-UZ" b="1" dirty="0">
                <a:latin typeface="Times New Roman" pitchFamily="18" charset="0"/>
                <a:cs typeface="Times New Roman" pitchFamily="18" charset="0"/>
              </a:rPr>
              <a:t>Коррупцияга қарши кураш соҳасида суд ва ҳуқуқни мухофаза қилиш органларининг мақсадлари, вазифалари ва функцияларини оптималлаштириш</a:t>
            </a:r>
            <a:endParaRPr lang="ru-RU" dirty="0">
              <a:latin typeface="Times New Roman" pitchFamily="18" charset="0"/>
              <a:cs typeface="Times New Roman" pitchFamily="18" charset="0"/>
            </a:endParaRPr>
          </a:p>
        </p:txBody>
      </p:sp>
      <p:sp>
        <p:nvSpPr>
          <p:cNvPr id="153" name="TextBox 152"/>
          <p:cNvSpPr txBox="1"/>
          <p:nvPr/>
        </p:nvSpPr>
        <p:spPr>
          <a:xfrm>
            <a:off x="23464" y="2609038"/>
            <a:ext cx="3365500" cy="1200329"/>
          </a:xfrm>
          <a:prstGeom prst="rect">
            <a:avLst/>
          </a:prstGeom>
          <a:noFill/>
        </p:spPr>
        <p:txBody>
          <a:bodyPr wrap="square" rtlCol="0">
            <a:spAutoFit/>
          </a:bodyPr>
          <a:lstStyle/>
          <a:p>
            <a:pPr algn="ctr"/>
            <a:r>
              <a:rPr lang="uz-Cyrl-UZ" b="1" dirty="0">
                <a:latin typeface="Times New Roman" pitchFamily="18" charset="0"/>
                <a:cs typeface="Times New Roman" pitchFamily="18" charset="0"/>
              </a:rPr>
              <a:t>Давлат органлари, жамоат </a:t>
            </a:r>
            <a:br>
              <a:rPr lang="uz-Cyrl-UZ" b="1" dirty="0">
                <a:latin typeface="Times New Roman" pitchFamily="18" charset="0"/>
                <a:cs typeface="Times New Roman" pitchFamily="18" charset="0"/>
              </a:rPr>
            </a:br>
            <a:r>
              <a:rPr lang="uz-Cyrl-UZ" b="1" dirty="0">
                <a:latin typeface="Times New Roman" pitchFamily="18" charset="0"/>
                <a:cs typeface="Times New Roman" pitchFamily="18" charset="0"/>
              </a:rPr>
              <a:t>ва фуқаролик жамияти институтлари ўртасида алоқа каналларини йўлга қўйиш</a:t>
            </a:r>
            <a:endParaRPr lang="ru-RU" dirty="0">
              <a:latin typeface="Times New Roman" pitchFamily="18" charset="0"/>
              <a:cs typeface="Times New Roman" pitchFamily="18" charset="0"/>
            </a:endParaRPr>
          </a:p>
        </p:txBody>
      </p:sp>
      <p:sp>
        <p:nvSpPr>
          <p:cNvPr id="154" name="TextBox 153"/>
          <p:cNvSpPr txBox="1"/>
          <p:nvPr/>
        </p:nvSpPr>
        <p:spPr>
          <a:xfrm>
            <a:off x="-53741" y="907225"/>
            <a:ext cx="3851766" cy="1477328"/>
          </a:xfrm>
          <a:prstGeom prst="rect">
            <a:avLst/>
          </a:prstGeom>
          <a:noFill/>
        </p:spPr>
        <p:txBody>
          <a:bodyPr wrap="square" rtlCol="0">
            <a:spAutoFit/>
          </a:bodyPr>
          <a:lstStyle/>
          <a:p>
            <a:pPr algn="ctr"/>
            <a:r>
              <a:rPr lang="uz-Cyrl-UZ" b="1" dirty="0">
                <a:latin typeface="Times New Roman" pitchFamily="18" charset="0"/>
                <a:cs typeface="Times New Roman" pitchFamily="18" charset="0"/>
              </a:rPr>
              <a:t>Кадрлар тайёрлаш, қайта тайёрлаш ва малакасини ошириш тизимини такомиллаштириш, юқори аҳлоқий меъёрларни шакллантириш</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76755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a:extLst>
              <a:ext uri="{FF2B5EF4-FFF2-40B4-BE49-F238E27FC236}">
                <a16:creationId xmlns:a16="http://schemas.microsoft.com/office/drawing/2014/main" id="{6D2999EF-FA51-412D-BAEF-DBD97D85A5F1}"/>
              </a:ext>
            </a:extLst>
          </p:cNvPr>
          <p:cNvGrpSpPr/>
          <p:nvPr/>
        </p:nvGrpSpPr>
        <p:grpSpPr>
          <a:xfrm rot="10800000">
            <a:off x="3483678" y="1137845"/>
            <a:ext cx="5224645" cy="4817618"/>
            <a:chOff x="3483678" y="1137845"/>
            <a:chExt cx="5224645" cy="4817618"/>
          </a:xfrm>
        </p:grpSpPr>
        <p:sp>
          <p:nvSpPr>
            <p:cNvPr id="6" name="Freeform: Shape 5">
              <a:extLst>
                <a:ext uri="{FF2B5EF4-FFF2-40B4-BE49-F238E27FC236}">
                  <a16:creationId xmlns:a16="http://schemas.microsoft.com/office/drawing/2014/main" id="{C265C416-8F73-4873-9004-91D9F102C88E}"/>
                </a:ext>
              </a:extLst>
            </p:cNvPr>
            <p:cNvSpPr>
              <a:spLocks/>
            </p:cNvSpPr>
            <p:nvPr/>
          </p:nvSpPr>
          <p:spPr bwMode="auto">
            <a:xfrm>
              <a:off x="3483678" y="1137845"/>
              <a:ext cx="5224645" cy="4582310"/>
            </a:xfrm>
            <a:custGeom>
              <a:avLst/>
              <a:gdLst>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503155 w 2971446"/>
                <a:gd name="connsiteY20" fmla="*/ 1369348 h 2716212"/>
                <a:gd name="connsiteX21" fmla="*/ 754643 w 2971446"/>
                <a:gd name="connsiteY21" fmla="*/ 1338946 h 2716212"/>
                <a:gd name="connsiteX22" fmla="*/ 794779 w 2971446"/>
                <a:gd name="connsiteY22" fmla="*/ 1272544 h 2716212"/>
                <a:gd name="connsiteX23" fmla="*/ 679044 w 2971446"/>
                <a:gd name="connsiteY23" fmla="*/ 1286275 h 2716212"/>
                <a:gd name="connsiteX24" fmla="*/ 702162 w 2971446"/>
                <a:gd name="connsiteY24" fmla="*/ 1247718 h 2716212"/>
                <a:gd name="connsiteX25" fmla="*/ 1389547 w 2971446"/>
                <a:gd name="connsiteY25" fmla="*/ 55523 h 2716212"/>
                <a:gd name="connsiteX26" fmla="*/ 1485102 w 2971446"/>
                <a:gd name="connsiteY26"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754643 w 2971446"/>
                <a:gd name="connsiteY20" fmla="*/ 1338946 h 2716212"/>
                <a:gd name="connsiteX21" fmla="*/ 794779 w 2971446"/>
                <a:gd name="connsiteY21" fmla="*/ 1272544 h 2716212"/>
                <a:gd name="connsiteX22" fmla="*/ 679044 w 2971446"/>
                <a:gd name="connsiteY22" fmla="*/ 1286275 h 2716212"/>
                <a:gd name="connsiteX23" fmla="*/ 702162 w 2971446"/>
                <a:gd name="connsiteY23" fmla="*/ 1247718 h 2716212"/>
                <a:gd name="connsiteX24" fmla="*/ 1389547 w 2971446"/>
                <a:gd name="connsiteY24" fmla="*/ 55523 h 2716212"/>
                <a:gd name="connsiteX25" fmla="*/ 1485102 w 2971446"/>
                <a:gd name="connsiteY25"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54643 w 2971446"/>
                <a:gd name="connsiteY19" fmla="*/ 1338946 h 2716212"/>
                <a:gd name="connsiteX20" fmla="*/ 794779 w 2971446"/>
                <a:gd name="connsiteY20" fmla="*/ 1272544 h 2716212"/>
                <a:gd name="connsiteX21" fmla="*/ 679044 w 2971446"/>
                <a:gd name="connsiteY21" fmla="*/ 1286275 h 2716212"/>
                <a:gd name="connsiteX22" fmla="*/ 702162 w 2971446"/>
                <a:gd name="connsiteY22" fmla="*/ 1247718 h 2716212"/>
                <a:gd name="connsiteX23" fmla="*/ 1389547 w 2971446"/>
                <a:gd name="connsiteY23" fmla="*/ 55523 h 2716212"/>
                <a:gd name="connsiteX24" fmla="*/ 1485102 w 2971446"/>
                <a:gd name="connsiteY24"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94779 w 2971446"/>
                <a:gd name="connsiteY19" fmla="*/ 1272544 h 2716212"/>
                <a:gd name="connsiteX20" fmla="*/ 679044 w 2971446"/>
                <a:gd name="connsiteY20" fmla="*/ 1286275 h 2716212"/>
                <a:gd name="connsiteX21" fmla="*/ 702162 w 2971446"/>
                <a:gd name="connsiteY21" fmla="*/ 1247718 h 2716212"/>
                <a:gd name="connsiteX22" fmla="*/ 1389547 w 2971446"/>
                <a:gd name="connsiteY22" fmla="*/ 55523 h 2716212"/>
                <a:gd name="connsiteX23" fmla="*/ 1485102 w 2971446"/>
                <a:gd name="connsiteY23"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679044 w 2971446"/>
                <a:gd name="connsiteY19" fmla="*/ 1286275 h 2716212"/>
                <a:gd name="connsiteX20" fmla="*/ 702162 w 2971446"/>
                <a:gd name="connsiteY20" fmla="*/ 1247718 h 2716212"/>
                <a:gd name="connsiteX21" fmla="*/ 1389547 w 2971446"/>
                <a:gd name="connsiteY21" fmla="*/ 55523 h 2716212"/>
                <a:gd name="connsiteX22" fmla="*/ 1485102 w 2971446"/>
                <a:gd name="connsiteY22"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02162 w 2971446"/>
                <a:gd name="connsiteY19" fmla="*/ 1247718 h 2716212"/>
                <a:gd name="connsiteX20" fmla="*/ 1389547 w 2971446"/>
                <a:gd name="connsiteY20" fmla="*/ 55523 h 2716212"/>
                <a:gd name="connsiteX21" fmla="*/ 1485102 w 2971446"/>
                <a:gd name="connsiteY21"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1389547 w 2971446"/>
                <a:gd name="connsiteY19" fmla="*/ 55523 h 2716212"/>
                <a:gd name="connsiteX20" fmla="*/ 1485102 w 2971446"/>
                <a:gd name="connsiteY20"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205513 w 2971446"/>
                <a:gd name="connsiteY5" fmla="*/ 1139134 h 2716212"/>
                <a:gd name="connsiteX6" fmla="*/ 2268731 w 2971446"/>
                <a:gd name="connsiteY6" fmla="*/ 1248482 h 2716212"/>
                <a:gd name="connsiteX7" fmla="*/ 2956413 w 2971446"/>
                <a:gd name="connsiteY7" fmla="*/ 2438991 h 2716212"/>
                <a:gd name="connsiteX8" fmla="*/ 2956413 w 2971446"/>
                <a:gd name="connsiteY8" fmla="*/ 2549880 h 2716212"/>
                <a:gd name="connsiteX9" fmla="*/ 2860816 w 2971446"/>
                <a:gd name="connsiteY9" fmla="*/ 2605324 h 2716212"/>
                <a:gd name="connsiteX10" fmla="*/ 1662769 w 2971446"/>
                <a:gd name="connsiteY10" fmla="*/ 2605324 h 2716212"/>
                <a:gd name="connsiteX11" fmla="*/ 1664311 w 2971446"/>
                <a:gd name="connsiteY11" fmla="*/ 2716212 h 2716212"/>
                <a:gd name="connsiteX12" fmla="*/ 1490176 w 2971446"/>
                <a:gd name="connsiteY12" fmla="*/ 2508247 h 2716212"/>
                <a:gd name="connsiteX13" fmla="*/ 1410890 w 2971446"/>
                <a:gd name="connsiteY13" fmla="*/ 2508247 h 2716212"/>
                <a:gd name="connsiteX14" fmla="*/ 1492512 w 2971446"/>
                <a:gd name="connsiteY14" fmla="*/ 2606126 h 2716212"/>
                <a:gd name="connsiteX15" fmla="*/ 110186 w 2971446"/>
                <a:gd name="connsiteY15" fmla="*/ 2606126 h 2716212"/>
                <a:gd name="connsiteX16" fmla="*/ 16182 w 2971446"/>
                <a:gd name="connsiteY16" fmla="*/ 2550610 h 2716212"/>
                <a:gd name="connsiteX17" fmla="*/ 16182 w 2971446"/>
                <a:gd name="connsiteY17" fmla="*/ 2439578 h 2716212"/>
                <a:gd name="connsiteX18" fmla="*/ 1389547 w 2971446"/>
                <a:gd name="connsiteY18" fmla="*/ 55523 h 2716212"/>
                <a:gd name="connsiteX19" fmla="*/ 1485102 w 2971446"/>
                <a:gd name="connsiteY19"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205513 w 2971446"/>
                <a:gd name="connsiteY4" fmla="*/ 1139134 h 2716212"/>
                <a:gd name="connsiteX5" fmla="*/ 2268731 w 2971446"/>
                <a:gd name="connsiteY5" fmla="*/ 1248482 h 2716212"/>
                <a:gd name="connsiteX6" fmla="*/ 2956413 w 2971446"/>
                <a:gd name="connsiteY6" fmla="*/ 2438991 h 2716212"/>
                <a:gd name="connsiteX7" fmla="*/ 2956413 w 2971446"/>
                <a:gd name="connsiteY7" fmla="*/ 2549880 h 2716212"/>
                <a:gd name="connsiteX8" fmla="*/ 2860816 w 2971446"/>
                <a:gd name="connsiteY8" fmla="*/ 2605324 h 2716212"/>
                <a:gd name="connsiteX9" fmla="*/ 1662769 w 2971446"/>
                <a:gd name="connsiteY9" fmla="*/ 2605324 h 2716212"/>
                <a:gd name="connsiteX10" fmla="*/ 1664311 w 2971446"/>
                <a:gd name="connsiteY10" fmla="*/ 2716212 h 2716212"/>
                <a:gd name="connsiteX11" fmla="*/ 1490176 w 2971446"/>
                <a:gd name="connsiteY11" fmla="*/ 2508247 h 2716212"/>
                <a:gd name="connsiteX12" fmla="*/ 1410890 w 2971446"/>
                <a:gd name="connsiteY12" fmla="*/ 2508247 h 2716212"/>
                <a:gd name="connsiteX13" fmla="*/ 1492512 w 2971446"/>
                <a:gd name="connsiteY13" fmla="*/ 2606126 h 2716212"/>
                <a:gd name="connsiteX14" fmla="*/ 110186 w 2971446"/>
                <a:gd name="connsiteY14" fmla="*/ 2606126 h 2716212"/>
                <a:gd name="connsiteX15" fmla="*/ 16182 w 2971446"/>
                <a:gd name="connsiteY15" fmla="*/ 2550610 h 2716212"/>
                <a:gd name="connsiteX16" fmla="*/ 16182 w 2971446"/>
                <a:gd name="connsiteY16" fmla="*/ 2439578 h 2716212"/>
                <a:gd name="connsiteX17" fmla="*/ 1389547 w 2971446"/>
                <a:gd name="connsiteY17" fmla="*/ 55523 h 2716212"/>
                <a:gd name="connsiteX18" fmla="*/ 1485102 w 2971446"/>
                <a:gd name="connsiteY18"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205513 w 2971446"/>
                <a:gd name="connsiteY3" fmla="*/ 1139134 h 2716212"/>
                <a:gd name="connsiteX4" fmla="*/ 2268731 w 2971446"/>
                <a:gd name="connsiteY4" fmla="*/ 1248482 h 2716212"/>
                <a:gd name="connsiteX5" fmla="*/ 2956413 w 2971446"/>
                <a:gd name="connsiteY5" fmla="*/ 2438991 h 2716212"/>
                <a:gd name="connsiteX6" fmla="*/ 2956413 w 2971446"/>
                <a:gd name="connsiteY6" fmla="*/ 2549880 h 2716212"/>
                <a:gd name="connsiteX7" fmla="*/ 2860816 w 2971446"/>
                <a:gd name="connsiteY7" fmla="*/ 2605324 h 2716212"/>
                <a:gd name="connsiteX8" fmla="*/ 1662769 w 2971446"/>
                <a:gd name="connsiteY8" fmla="*/ 2605324 h 2716212"/>
                <a:gd name="connsiteX9" fmla="*/ 1664311 w 2971446"/>
                <a:gd name="connsiteY9" fmla="*/ 2716212 h 2716212"/>
                <a:gd name="connsiteX10" fmla="*/ 1490176 w 2971446"/>
                <a:gd name="connsiteY10" fmla="*/ 2508247 h 2716212"/>
                <a:gd name="connsiteX11" fmla="*/ 1410890 w 2971446"/>
                <a:gd name="connsiteY11" fmla="*/ 2508247 h 2716212"/>
                <a:gd name="connsiteX12" fmla="*/ 1492512 w 2971446"/>
                <a:gd name="connsiteY12" fmla="*/ 2606126 h 2716212"/>
                <a:gd name="connsiteX13" fmla="*/ 110186 w 2971446"/>
                <a:gd name="connsiteY13" fmla="*/ 2606126 h 2716212"/>
                <a:gd name="connsiteX14" fmla="*/ 16182 w 2971446"/>
                <a:gd name="connsiteY14" fmla="*/ 2550610 h 2716212"/>
                <a:gd name="connsiteX15" fmla="*/ 16182 w 2971446"/>
                <a:gd name="connsiteY15" fmla="*/ 2439578 h 2716212"/>
                <a:gd name="connsiteX16" fmla="*/ 1389547 w 2971446"/>
                <a:gd name="connsiteY16" fmla="*/ 55523 h 2716212"/>
                <a:gd name="connsiteX17" fmla="*/ 1485102 w 2971446"/>
                <a:gd name="connsiteY17" fmla="*/ 0 h 2716212"/>
                <a:gd name="connsiteX0" fmla="*/ 1485102 w 2971446"/>
                <a:gd name="connsiteY0" fmla="*/ 0 h 2716212"/>
                <a:gd name="connsiteX1" fmla="*/ 1580658 w 2971446"/>
                <a:gd name="connsiteY1" fmla="*/ 55523 h 2716212"/>
                <a:gd name="connsiteX2" fmla="*/ 2205513 w 2971446"/>
                <a:gd name="connsiteY2" fmla="*/ 1139134 h 2716212"/>
                <a:gd name="connsiteX3" fmla="*/ 2268731 w 2971446"/>
                <a:gd name="connsiteY3" fmla="*/ 1248482 h 2716212"/>
                <a:gd name="connsiteX4" fmla="*/ 2956413 w 2971446"/>
                <a:gd name="connsiteY4" fmla="*/ 2438991 h 2716212"/>
                <a:gd name="connsiteX5" fmla="*/ 2956413 w 2971446"/>
                <a:gd name="connsiteY5" fmla="*/ 2549880 h 2716212"/>
                <a:gd name="connsiteX6" fmla="*/ 2860816 w 2971446"/>
                <a:gd name="connsiteY6" fmla="*/ 2605324 h 2716212"/>
                <a:gd name="connsiteX7" fmla="*/ 1662769 w 2971446"/>
                <a:gd name="connsiteY7" fmla="*/ 2605324 h 2716212"/>
                <a:gd name="connsiteX8" fmla="*/ 1664311 w 2971446"/>
                <a:gd name="connsiteY8" fmla="*/ 2716212 h 2716212"/>
                <a:gd name="connsiteX9" fmla="*/ 1490176 w 2971446"/>
                <a:gd name="connsiteY9" fmla="*/ 2508247 h 2716212"/>
                <a:gd name="connsiteX10" fmla="*/ 1410890 w 2971446"/>
                <a:gd name="connsiteY10" fmla="*/ 2508247 h 2716212"/>
                <a:gd name="connsiteX11" fmla="*/ 1492512 w 2971446"/>
                <a:gd name="connsiteY11" fmla="*/ 2606126 h 2716212"/>
                <a:gd name="connsiteX12" fmla="*/ 110186 w 2971446"/>
                <a:gd name="connsiteY12" fmla="*/ 2606126 h 2716212"/>
                <a:gd name="connsiteX13" fmla="*/ 16182 w 2971446"/>
                <a:gd name="connsiteY13" fmla="*/ 2550610 h 2716212"/>
                <a:gd name="connsiteX14" fmla="*/ 16182 w 2971446"/>
                <a:gd name="connsiteY14" fmla="*/ 2439578 h 2716212"/>
                <a:gd name="connsiteX15" fmla="*/ 1389547 w 2971446"/>
                <a:gd name="connsiteY15" fmla="*/ 55523 h 2716212"/>
                <a:gd name="connsiteX16" fmla="*/ 1485102 w 2971446"/>
                <a:gd name="connsiteY16" fmla="*/ 0 h 2716212"/>
                <a:gd name="connsiteX0" fmla="*/ 1485102 w 2971446"/>
                <a:gd name="connsiteY0" fmla="*/ 0 h 2716212"/>
                <a:gd name="connsiteX1" fmla="*/ 1580658 w 2971446"/>
                <a:gd name="connsiteY1" fmla="*/ 55523 h 2716212"/>
                <a:gd name="connsiteX2" fmla="*/ 2268731 w 2971446"/>
                <a:gd name="connsiteY2" fmla="*/ 1248482 h 2716212"/>
                <a:gd name="connsiteX3" fmla="*/ 2956413 w 2971446"/>
                <a:gd name="connsiteY3" fmla="*/ 2438991 h 2716212"/>
                <a:gd name="connsiteX4" fmla="*/ 2956413 w 2971446"/>
                <a:gd name="connsiteY4" fmla="*/ 2549880 h 2716212"/>
                <a:gd name="connsiteX5" fmla="*/ 2860816 w 2971446"/>
                <a:gd name="connsiteY5" fmla="*/ 2605324 h 2716212"/>
                <a:gd name="connsiteX6" fmla="*/ 1662769 w 2971446"/>
                <a:gd name="connsiteY6" fmla="*/ 2605324 h 2716212"/>
                <a:gd name="connsiteX7" fmla="*/ 1664311 w 2971446"/>
                <a:gd name="connsiteY7" fmla="*/ 2716212 h 2716212"/>
                <a:gd name="connsiteX8" fmla="*/ 1490176 w 2971446"/>
                <a:gd name="connsiteY8" fmla="*/ 2508247 h 2716212"/>
                <a:gd name="connsiteX9" fmla="*/ 1410890 w 2971446"/>
                <a:gd name="connsiteY9" fmla="*/ 2508247 h 2716212"/>
                <a:gd name="connsiteX10" fmla="*/ 1492512 w 2971446"/>
                <a:gd name="connsiteY10" fmla="*/ 2606126 h 2716212"/>
                <a:gd name="connsiteX11" fmla="*/ 110186 w 2971446"/>
                <a:gd name="connsiteY11" fmla="*/ 2606126 h 2716212"/>
                <a:gd name="connsiteX12" fmla="*/ 16182 w 2971446"/>
                <a:gd name="connsiteY12" fmla="*/ 2550610 h 2716212"/>
                <a:gd name="connsiteX13" fmla="*/ 16182 w 2971446"/>
                <a:gd name="connsiteY13" fmla="*/ 2439578 h 2716212"/>
                <a:gd name="connsiteX14" fmla="*/ 1389547 w 2971446"/>
                <a:gd name="connsiteY14" fmla="*/ 55523 h 2716212"/>
                <a:gd name="connsiteX15" fmla="*/ 1485102 w 2971446"/>
                <a:gd name="connsiteY15" fmla="*/ 0 h 2716212"/>
                <a:gd name="connsiteX0" fmla="*/ 1485102 w 2971446"/>
                <a:gd name="connsiteY0" fmla="*/ 0 h 2716212"/>
                <a:gd name="connsiteX1" fmla="*/ 1580658 w 2971446"/>
                <a:gd name="connsiteY1" fmla="*/ 55523 h 2716212"/>
                <a:gd name="connsiteX2" fmla="*/ 2956413 w 2971446"/>
                <a:gd name="connsiteY2" fmla="*/ 2438991 h 2716212"/>
                <a:gd name="connsiteX3" fmla="*/ 2956413 w 2971446"/>
                <a:gd name="connsiteY3" fmla="*/ 2549880 h 2716212"/>
                <a:gd name="connsiteX4" fmla="*/ 2860816 w 2971446"/>
                <a:gd name="connsiteY4" fmla="*/ 2605324 h 2716212"/>
                <a:gd name="connsiteX5" fmla="*/ 1662769 w 2971446"/>
                <a:gd name="connsiteY5" fmla="*/ 2605324 h 2716212"/>
                <a:gd name="connsiteX6" fmla="*/ 1664311 w 2971446"/>
                <a:gd name="connsiteY6" fmla="*/ 2716212 h 2716212"/>
                <a:gd name="connsiteX7" fmla="*/ 1490176 w 2971446"/>
                <a:gd name="connsiteY7" fmla="*/ 2508247 h 2716212"/>
                <a:gd name="connsiteX8" fmla="*/ 1410890 w 2971446"/>
                <a:gd name="connsiteY8" fmla="*/ 2508247 h 2716212"/>
                <a:gd name="connsiteX9" fmla="*/ 1492512 w 2971446"/>
                <a:gd name="connsiteY9" fmla="*/ 2606126 h 2716212"/>
                <a:gd name="connsiteX10" fmla="*/ 110186 w 2971446"/>
                <a:gd name="connsiteY10" fmla="*/ 2606126 h 2716212"/>
                <a:gd name="connsiteX11" fmla="*/ 16182 w 2971446"/>
                <a:gd name="connsiteY11" fmla="*/ 2550610 h 2716212"/>
                <a:gd name="connsiteX12" fmla="*/ 16182 w 2971446"/>
                <a:gd name="connsiteY12" fmla="*/ 2439578 h 2716212"/>
                <a:gd name="connsiteX13" fmla="*/ 1389547 w 2971446"/>
                <a:gd name="connsiteY13" fmla="*/ 55523 h 2716212"/>
                <a:gd name="connsiteX14" fmla="*/ 1485102 w 2971446"/>
                <a:gd name="connsiteY14" fmla="*/ 0 h 2716212"/>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662769 w 2971446"/>
                <a:gd name="connsiteY5" fmla="*/ 2605324 h 2606126"/>
                <a:gd name="connsiteX6" fmla="*/ 1490176 w 2971446"/>
                <a:gd name="connsiteY6" fmla="*/ 2508247 h 2606126"/>
                <a:gd name="connsiteX7" fmla="*/ 1410890 w 2971446"/>
                <a:gd name="connsiteY7" fmla="*/ 2508247 h 2606126"/>
                <a:gd name="connsiteX8" fmla="*/ 1492512 w 2971446"/>
                <a:gd name="connsiteY8" fmla="*/ 2606126 h 2606126"/>
                <a:gd name="connsiteX9" fmla="*/ 110186 w 2971446"/>
                <a:gd name="connsiteY9" fmla="*/ 2606126 h 2606126"/>
                <a:gd name="connsiteX10" fmla="*/ 16182 w 2971446"/>
                <a:gd name="connsiteY10" fmla="*/ 2550610 h 2606126"/>
                <a:gd name="connsiteX11" fmla="*/ 16182 w 2971446"/>
                <a:gd name="connsiteY11" fmla="*/ 2439578 h 2606126"/>
                <a:gd name="connsiteX12" fmla="*/ 1389547 w 2971446"/>
                <a:gd name="connsiteY12" fmla="*/ 55523 h 2606126"/>
                <a:gd name="connsiteX13" fmla="*/ 1485102 w 2971446"/>
                <a:gd name="connsiteY13"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0176 w 2971446"/>
                <a:gd name="connsiteY5" fmla="*/ 2508247 h 2606126"/>
                <a:gd name="connsiteX6" fmla="*/ 1410890 w 2971446"/>
                <a:gd name="connsiteY6" fmla="*/ 2508247 h 2606126"/>
                <a:gd name="connsiteX7" fmla="*/ 1492512 w 2971446"/>
                <a:gd name="connsiteY7" fmla="*/ 2606126 h 2606126"/>
                <a:gd name="connsiteX8" fmla="*/ 110186 w 2971446"/>
                <a:gd name="connsiteY8" fmla="*/ 2606126 h 2606126"/>
                <a:gd name="connsiteX9" fmla="*/ 16182 w 2971446"/>
                <a:gd name="connsiteY9" fmla="*/ 2550610 h 2606126"/>
                <a:gd name="connsiteX10" fmla="*/ 16182 w 2971446"/>
                <a:gd name="connsiteY10" fmla="*/ 2439578 h 2606126"/>
                <a:gd name="connsiteX11" fmla="*/ 1389547 w 2971446"/>
                <a:gd name="connsiteY11" fmla="*/ 55523 h 2606126"/>
                <a:gd name="connsiteX12" fmla="*/ 1485102 w 2971446"/>
                <a:gd name="connsiteY12"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10890 w 2971446"/>
                <a:gd name="connsiteY5" fmla="*/ 2508247 h 2606126"/>
                <a:gd name="connsiteX6" fmla="*/ 1492512 w 2971446"/>
                <a:gd name="connsiteY6" fmla="*/ 2606126 h 2606126"/>
                <a:gd name="connsiteX7" fmla="*/ 110186 w 2971446"/>
                <a:gd name="connsiteY7" fmla="*/ 2606126 h 2606126"/>
                <a:gd name="connsiteX8" fmla="*/ 16182 w 2971446"/>
                <a:gd name="connsiteY8" fmla="*/ 2550610 h 2606126"/>
                <a:gd name="connsiteX9" fmla="*/ 16182 w 2971446"/>
                <a:gd name="connsiteY9" fmla="*/ 2439578 h 2606126"/>
                <a:gd name="connsiteX10" fmla="*/ 1389547 w 2971446"/>
                <a:gd name="connsiteY10" fmla="*/ 55523 h 2606126"/>
                <a:gd name="connsiteX11" fmla="*/ 1485102 w 2971446"/>
                <a:gd name="connsiteY11"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2512 w 2971446"/>
                <a:gd name="connsiteY5" fmla="*/ 2606126 h 2606126"/>
                <a:gd name="connsiteX6" fmla="*/ 110186 w 2971446"/>
                <a:gd name="connsiteY6" fmla="*/ 2606126 h 2606126"/>
                <a:gd name="connsiteX7" fmla="*/ 16182 w 2971446"/>
                <a:gd name="connsiteY7" fmla="*/ 2550610 h 2606126"/>
                <a:gd name="connsiteX8" fmla="*/ 16182 w 2971446"/>
                <a:gd name="connsiteY8" fmla="*/ 2439578 h 2606126"/>
                <a:gd name="connsiteX9" fmla="*/ 1389547 w 2971446"/>
                <a:gd name="connsiteY9" fmla="*/ 55523 h 2606126"/>
                <a:gd name="connsiteX10" fmla="*/ 1485102 w 2971446"/>
                <a:gd name="connsiteY10"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10186 w 2971446"/>
                <a:gd name="connsiteY5" fmla="*/ 2606126 h 2606126"/>
                <a:gd name="connsiteX6" fmla="*/ 16182 w 2971446"/>
                <a:gd name="connsiteY6" fmla="*/ 2550610 h 2606126"/>
                <a:gd name="connsiteX7" fmla="*/ 16182 w 2971446"/>
                <a:gd name="connsiteY7" fmla="*/ 2439578 h 2606126"/>
                <a:gd name="connsiteX8" fmla="*/ 1389547 w 2971446"/>
                <a:gd name="connsiteY8" fmla="*/ 55523 h 2606126"/>
                <a:gd name="connsiteX9" fmla="*/ 1485102 w 2971446"/>
                <a:gd name="connsiteY9" fmla="*/ 0 h 260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446" h="2606126">
                  <a:moveTo>
                    <a:pt x="1485102" y="0"/>
                  </a:moveTo>
                  <a:cubicBezTo>
                    <a:pt x="1525174" y="0"/>
                    <a:pt x="1560622" y="20050"/>
                    <a:pt x="1580658" y="55523"/>
                  </a:cubicBezTo>
                  <a:lnTo>
                    <a:pt x="2956413" y="2438991"/>
                  </a:lnTo>
                  <a:cubicBezTo>
                    <a:pt x="2976457" y="2474414"/>
                    <a:pt x="2976457" y="2514457"/>
                    <a:pt x="2956413" y="2549880"/>
                  </a:cubicBezTo>
                  <a:cubicBezTo>
                    <a:pt x="2936368" y="2585302"/>
                    <a:pt x="2900905" y="2605324"/>
                    <a:pt x="2860816" y="2605324"/>
                  </a:cubicBezTo>
                  <a:lnTo>
                    <a:pt x="110186" y="2606126"/>
                  </a:lnTo>
                  <a:cubicBezTo>
                    <a:pt x="70119" y="2606126"/>
                    <a:pt x="34674" y="2586079"/>
                    <a:pt x="16182" y="2550610"/>
                  </a:cubicBezTo>
                  <a:cubicBezTo>
                    <a:pt x="-5393" y="2515141"/>
                    <a:pt x="-5393" y="2475046"/>
                    <a:pt x="16182" y="2439578"/>
                  </a:cubicBezTo>
                  <a:lnTo>
                    <a:pt x="1389547" y="55523"/>
                  </a:lnTo>
                  <a:cubicBezTo>
                    <a:pt x="1409582" y="20050"/>
                    <a:pt x="1443489" y="0"/>
                    <a:pt x="1485102" y="0"/>
                  </a:cubicBezTo>
                  <a:close/>
                </a:path>
              </a:pathLst>
            </a:custGeom>
            <a:solidFill>
              <a:schemeClr val="bg2"/>
            </a:solidFill>
            <a:ln>
              <a:noFill/>
            </a:ln>
            <a:effectLst>
              <a:innerShdw dist="50800" dir="1800000">
                <a:schemeClr val="tx1">
                  <a:alpha val="20000"/>
                </a:schemeClr>
              </a:innerShdw>
            </a:effectLst>
          </p:spPr>
          <p:txBody>
            <a:bodyPr vert="horz" wrap="square" lIns="91440" tIns="45720" rIns="91440" bIns="45720" numCol="1" anchor="t" anchorCtr="0" compatLnSpc="1">
              <a:prstTxWarp prst="textNoShape">
                <a:avLst/>
              </a:prstTxWarp>
              <a:noAutofit/>
            </a:bodyPr>
            <a:lstStyle/>
            <a:p>
              <a:endParaRPr lang="en-US"/>
            </a:p>
          </p:txBody>
        </p:sp>
        <p:sp>
          <p:nvSpPr>
            <p:cNvPr id="3" name="Freeform: Shape 2">
              <a:extLst>
                <a:ext uri="{FF2B5EF4-FFF2-40B4-BE49-F238E27FC236}">
                  <a16:creationId xmlns:a16="http://schemas.microsoft.com/office/drawing/2014/main" id="{0FE6507D-BA2D-4DCF-8644-730CEAC358BD}"/>
                </a:ext>
              </a:extLst>
            </p:cNvPr>
            <p:cNvSpPr>
              <a:spLocks/>
            </p:cNvSpPr>
            <p:nvPr/>
          </p:nvSpPr>
          <p:spPr bwMode="auto">
            <a:xfrm>
              <a:off x="5231119" y="1407363"/>
              <a:ext cx="1729765" cy="1517102"/>
            </a:xfrm>
            <a:custGeom>
              <a:avLst/>
              <a:gdLst>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503155 w 2971446"/>
                <a:gd name="connsiteY20" fmla="*/ 1369348 h 2716212"/>
                <a:gd name="connsiteX21" fmla="*/ 754643 w 2971446"/>
                <a:gd name="connsiteY21" fmla="*/ 1338946 h 2716212"/>
                <a:gd name="connsiteX22" fmla="*/ 794779 w 2971446"/>
                <a:gd name="connsiteY22" fmla="*/ 1272544 h 2716212"/>
                <a:gd name="connsiteX23" fmla="*/ 679044 w 2971446"/>
                <a:gd name="connsiteY23" fmla="*/ 1286275 h 2716212"/>
                <a:gd name="connsiteX24" fmla="*/ 702162 w 2971446"/>
                <a:gd name="connsiteY24" fmla="*/ 1247718 h 2716212"/>
                <a:gd name="connsiteX25" fmla="*/ 1389547 w 2971446"/>
                <a:gd name="connsiteY25" fmla="*/ 55523 h 2716212"/>
                <a:gd name="connsiteX26" fmla="*/ 1485102 w 2971446"/>
                <a:gd name="connsiteY26"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754643 w 2971446"/>
                <a:gd name="connsiteY20" fmla="*/ 1338946 h 2716212"/>
                <a:gd name="connsiteX21" fmla="*/ 794779 w 2971446"/>
                <a:gd name="connsiteY21" fmla="*/ 1272544 h 2716212"/>
                <a:gd name="connsiteX22" fmla="*/ 679044 w 2971446"/>
                <a:gd name="connsiteY22" fmla="*/ 1286275 h 2716212"/>
                <a:gd name="connsiteX23" fmla="*/ 702162 w 2971446"/>
                <a:gd name="connsiteY23" fmla="*/ 1247718 h 2716212"/>
                <a:gd name="connsiteX24" fmla="*/ 1389547 w 2971446"/>
                <a:gd name="connsiteY24" fmla="*/ 55523 h 2716212"/>
                <a:gd name="connsiteX25" fmla="*/ 1485102 w 2971446"/>
                <a:gd name="connsiteY25"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54643 w 2971446"/>
                <a:gd name="connsiteY19" fmla="*/ 1338946 h 2716212"/>
                <a:gd name="connsiteX20" fmla="*/ 794779 w 2971446"/>
                <a:gd name="connsiteY20" fmla="*/ 1272544 h 2716212"/>
                <a:gd name="connsiteX21" fmla="*/ 679044 w 2971446"/>
                <a:gd name="connsiteY21" fmla="*/ 1286275 h 2716212"/>
                <a:gd name="connsiteX22" fmla="*/ 702162 w 2971446"/>
                <a:gd name="connsiteY22" fmla="*/ 1247718 h 2716212"/>
                <a:gd name="connsiteX23" fmla="*/ 1389547 w 2971446"/>
                <a:gd name="connsiteY23" fmla="*/ 55523 h 2716212"/>
                <a:gd name="connsiteX24" fmla="*/ 1485102 w 2971446"/>
                <a:gd name="connsiteY24"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94779 w 2971446"/>
                <a:gd name="connsiteY19" fmla="*/ 1272544 h 2716212"/>
                <a:gd name="connsiteX20" fmla="*/ 679044 w 2971446"/>
                <a:gd name="connsiteY20" fmla="*/ 1286275 h 2716212"/>
                <a:gd name="connsiteX21" fmla="*/ 702162 w 2971446"/>
                <a:gd name="connsiteY21" fmla="*/ 1247718 h 2716212"/>
                <a:gd name="connsiteX22" fmla="*/ 1389547 w 2971446"/>
                <a:gd name="connsiteY22" fmla="*/ 55523 h 2716212"/>
                <a:gd name="connsiteX23" fmla="*/ 1485102 w 2971446"/>
                <a:gd name="connsiteY23"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679044 w 2971446"/>
                <a:gd name="connsiteY19" fmla="*/ 1286275 h 2716212"/>
                <a:gd name="connsiteX20" fmla="*/ 702162 w 2971446"/>
                <a:gd name="connsiteY20" fmla="*/ 1247718 h 2716212"/>
                <a:gd name="connsiteX21" fmla="*/ 1389547 w 2971446"/>
                <a:gd name="connsiteY21" fmla="*/ 55523 h 2716212"/>
                <a:gd name="connsiteX22" fmla="*/ 1485102 w 2971446"/>
                <a:gd name="connsiteY22"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02162 w 2971446"/>
                <a:gd name="connsiteY19" fmla="*/ 1247718 h 2716212"/>
                <a:gd name="connsiteX20" fmla="*/ 1389547 w 2971446"/>
                <a:gd name="connsiteY20" fmla="*/ 55523 h 2716212"/>
                <a:gd name="connsiteX21" fmla="*/ 1485102 w 2971446"/>
                <a:gd name="connsiteY21"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1389547 w 2971446"/>
                <a:gd name="connsiteY19" fmla="*/ 55523 h 2716212"/>
                <a:gd name="connsiteX20" fmla="*/ 1485102 w 2971446"/>
                <a:gd name="connsiteY20"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205513 w 2971446"/>
                <a:gd name="connsiteY5" fmla="*/ 1139134 h 2716212"/>
                <a:gd name="connsiteX6" fmla="*/ 2268731 w 2971446"/>
                <a:gd name="connsiteY6" fmla="*/ 1248482 h 2716212"/>
                <a:gd name="connsiteX7" fmla="*/ 2956413 w 2971446"/>
                <a:gd name="connsiteY7" fmla="*/ 2438991 h 2716212"/>
                <a:gd name="connsiteX8" fmla="*/ 2956413 w 2971446"/>
                <a:gd name="connsiteY8" fmla="*/ 2549880 h 2716212"/>
                <a:gd name="connsiteX9" fmla="*/ 2860816 w 2971446"/>
                <a:gd name="connsiteY9" fmla="*/ 2605324 h 2716212"/>
                <a:gd name="connsiteX10" fmla="*/ 1662769 w 2971446"/>
                <a:gd name="connsiteY10" fmla="*/ 2605324 h 2716212"/>
                <a:gd name="connsiteX11" fmla="*/ 1664311 w 2971446"/>
                <a:gd name="connsiteY11" fmla="*/ 2716212 h 2716212"/>
                <a:gd name="connsiteX12" fmla="*/ 1490176 w 2971446"/>
                <a:gd name="connsiteY12" fmla="*/ 2508247 h 2716212"/>
                <a:gd name="connsiteX13" fmla="*/ 1410890 w 2971446"/>
                <a:gd name="connsiteY13" fmla="*/ 2508247 h 2716212"/>
                <a:gd name="connsiteX14" fmla="*/ 1492512 w 2971446"/>
                <a:gd name="connsiteY14" fmla="*/ 2606126 h 2716212"/>
                <a:gd name="connsiteX15" fmla="*/ 110186 w 2971446"/>
                <a:gd name="connsiteY15" fmla="*/ 2606126 h 2716212"/>
                <a:gd name="connsiteX16" fmla="*/ 16182 w 2971446"/>
                <a:gd name="connsiteY16" fmla="*/ 2550610 h 2716212"/>
                <a:gd name="connsiteX17" fmla="*/ 16182 w 2971446"/>
                <a:gd name="connsiteY17" fmla="*/ 2439578 h 2716212"/>
                <a:gd name="connsiteX18" fmla="*/ 1389547 w 2971446"/>
                <a:gd name="connsiteY18" fmla="*/ 55523 h 2716212"/>
                <a:gd name="connsiteX19" fmla="*/ 1485102 w 2971446"/>
                <a:gd name="connsiteY19"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205513 w 2971446"/>
                <a:gd name="connsiteY4" fmla="*/ 1139134 h 2716212"/>
                <a:gd name="connsiteX5" fmla="*/ 2268731 w 2971446"/>
                <a:gd name="connsiteY5" fmla="*/ 1248482 h 2716212"/>
                <a:gd name="connsiteX6" fmla="*/ 2956413 w 2971446"/>
                <a:gd name="connsiteY6" fmla="*/ 2438991 h 2716212"/>
                <a:gd name="connsiteX7" fmla="*/ 2956413 w 2971446"/>
                <a:gd name="connsiteY7" fmla="*/ 2549880 h 2716212"/>
                <a:gd name="connsiteX8" fmla="*/ 2860816 w 2971446"/>
                <a:gd name="connsiteY8" fmla="*/ 2605324 h 2716212"/>
                <a:gd name="connsiteX9" fmla="*/ 1662769 w 2971446"/>
                <a:gd name="connsiteY9" fmla="*/ 2605324 h 2716212"/>
                <a:gd name="connsiteX10" fmla="*/ 1664311 w 2971446"/>
                <a:gd name="connsiteY10" fmla="*/ 2716212 h 2716212"/>
                <a:gd name="connsiteX11" fmla="*/ 1490176 w 2971446"/>
                <a:gd name="connsiteY11" fmla="*/ 2508247 h 2716212"/>
                <a:gd name="connsiteX12" fmla="*/ 1410890 w 2971446"/>
                <a:gd name="connsiteY12" fmla="*/ 2508247 h 2716212"/>
                <a:gd name="connsiteX13" fmla="*/ 1492512 w 2971446"/>
                <a:gd name="connsiteY13" fmla="*/ 2606126 h 2716212"/>
                <a:gd name="connsiteX14" fmla="*/ 110186 w 2971446"/>
                <a:gd name="connsiteY14" fmla="*/ 2606126 h 2716212"/>
                <a:gd name="connsiteX15" fmla="*/ 16182 w 2971446"/>
                <a:gd name="connsiteY15" fmla="*/ 2550610 h 2716212"/>
                <a:gd name="connsiteX16" fmla="*/ 16182 w 2971446"/>
                <a:gd name="connsiteY16" fmla="*/ 2439578 h 2716212"/>
                <a:gd name="connsiteX17" fmla="*/ 1389547 w 2971446"/>
                <a:gd name="connsiteY17" fmla="*/ 55523 h 2716212"/>
                <a:gd name="connsiteX18" fmla="*/ 1485102 w 2971446"/>
                <a:gd name="connsiteY18"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205513 w 2971446"/>
                <a:gd name="connsiteY3" fmla="*/ 1139134 h 2716212"/>
                <a:gd name="connsiteX4" fmla="*/ 2268731 w 2971446"/>
                <a:gd name="connsiteY4" fmla="*/ 1248482 h 2716212"/>
                <a:gd name="connsiteX5" fmla="*/ 2956413 w 2971446"/>
                <a:gd name="connsiteY5" fmla="*/ 2438991 h 2716212"/>
                <a:gd name="connsiteX6" fmla="*/ 2956413 w 2971446"/>
                <a:gd name="connsiteY6" fmla="*/ 2549880 h 2716212"/>
                <a:gd name="connsiteX7" fmla="*/ 2860816 w 2971446"/>
                <a:gd name="connsiteY7" fmla="*/ 2605324 h 2716212"/>
                <a:gd name="connsiteX8" fmla="*/ 1662769 w 2971446"/>
                <a:gd name="connsiteY8" fmla="*/ 2605324 h 2716212"/>
                <a:gd name="connsiteX9" fmla="*/ 1664311 w 2971446"/>
                <a:gd name="connsiteY9" fmla="*/ 2716212 h 2716212"/>
                <a:gd name="connsiteX10" fmla="*/ 1490176 w 2971446"/>
                <a:gd name="connsiteY10" fmla="*/ 2508247 h 2716212"/>
                <a:gd name="connsiteX11" fmla="*/ 1410890 w 2971446"/>
                <a:gd name="connsiteY11" fmla="*/ 2508247 h 2716212"/>
                <a:gd name="connsiteX12" fmla="*/ 1492512 w 2971446"/>
                <a:gd name="connsiteY12" fmla="*/ 2606126 h 2716212"/>
                <a:gd name="connsiteX13" fmla="*/ 110186 w 2971446"/>
                <a:gd name="connsiteY13" fmla="*/ 2606126 h 2716212"/>
                <a:gd name="connsiteX14" fmla="*/ 16182 w 2971446"/>
                <a:gd name="connsiteY14" fmla="*/ 2550610 h 2716212"/>
                <a:gd name="connsiteX15" fmla="*/ 16182 w 2971446"/>
                <a:gd name="connsiteY15" fmla="*/ 2439578 h 2716212"/>
                <a:gd name="connsiteX16" fmla="*/ 1389547 w 2971446"/>
                <a:gd name="connsiteY16" fmla="*/ 55523 h 2716212"/>
                <a:gd name="connsiteX17" fmla="*/ 1485102 w 2971446"/>
                <a:gd name="connsiteY17" fmla="*/ 0 h 2716212"/>
                <a:gd name="connsiteX0" fmla="*/ 1485102 w 2971446"/>
                <a:gd name="connsiteY0" fmla="*/ 0 h 2716212"/>
                <a:gd name="connsiteX1" fmla="*/ 1580658 w 2971446"/>
                <a:gd name="connsiteY1" fmla="*/ 55523 h 2716212"/>
                <a:gd name="connsiteX2" fmla="*/ 2205513 w 2971446"/>
                <a:gd name="connsiteY2" fmla="*/ 1139134 h 2716212"/>
                <a:gd name="connsiteX3" fmla="*/ 2268731 w 2971446"/>
                <a:gd name="connsiteY3" fmla="*/ 1248482 h 2716212"/>
                <a:gd name="connsiteX4" fmla="*/ 2956413 w 2971446"/>
                <a:gd name="connsiteY4" fmla="*/ 2438991 h 2716212"/>
                <a:gd name="connsiteX5" fmla="*/ 2956413 w 2971446"/>
                <a:gd name="connsiteY5" fmla="*/ 2549880 h 2716212"/>
                <a:gd name="connsiteX6" fmla="*/ 2860816 w 2971446"/>
                <a:gd name="connsiteY6" fmla="*/ 2605324 h 2716212"/>
                <a:gd name="connsiteX7" fmla="*/ 1662769 w 2971446"/>
                <a:gd name="connsiteY7" fmla="*/ 2605324 h 2716212"/>
                <a:gd name="connsiteX8" fmla="*/ 1664311 w 2971446"/>
                <a:gd name="connsiteY8" fmla="*/ 2716212 h 2716212"/>
                <a:gd name="connsiteX9" fmla="*/ 1490176 w 2971446"/>
                <a:gd name="connsiteY9" fmla="*/ 2508247 h 2716212"/>
                <a:gd name="connsiteX10" fmla="*/ 1410890 w 2971446"/>
                <a:gd name="connsiteY10" fmla="*/ 2508247 h 2716212"/>
                <a:gd name="connsiteX11" fmla="*/ 1492512 w 2971446"/>
                <a:gd name="connsiteY11" fmla="*/ 2606126 h 2716212"/>
                <a:gd name="connsiteX12" fmla="*/ 110186 w 2971446"/>
                <a:gd name="connsiteY12" fmla="*/ 2606126 h 2716212"/>
                <a:gd name="connsiteX13" fmla="*/ 16182 w 2971446"/>
                <a:gd name="connsiteY13" fmla="*/ 2550610 h 2716212"/>
                <a:gd name="connsiteX14" fmla="*/ 16182 w 2971446"/>
                <a:gd name="connsiteY14" fmla="*/ 2439578 h 2716212"/>
                <a:gd name="connsiteX15" fmla="*/ 1389547 w 2971446"/>
                <a:gd name="connsiteY15" fmla="*/ 55523 h 2716212"/>
                <a:gd name="connsiteX16" fmla="*/ 1485102 w 2971446"/>
                <a:gd name="connsiteY16" fmla="*/ 0 h 2716212"/>
                <a:gd name="connsiteX0" fmla="*/ 1485102 w 2971446"/>
                <a:gd name="connsiteY0" fmla="*/ 0 h 2716212"/>
                <a:gd name="connsiteX1" fmla="*/ 1580658 w 2971446"/>
                <a:gd name="connsiteY1" fmla="*/ 55523 h 2716212"/>
                <a:gd name="connsiteX2" fmla="*/ 2268731 w 2971446"/>
                <a:gd name="connsiteY2" fmla="*/ 1248482 h 2716212"/>
                <a:gd name="connsiteX3" fmla="*/ 2956413 w 2971446"/>
                <a:gd name="connsiteY3" fmla="*/ 2438991 h 2716212"/>
                <a:gd name="connsiteX4" fmla="*/ 2956413 w 2971446"/>
                <a:gd name="connsiteY4" fmla="*/ 2549880 h 2716212"/>
                <a:gd name="connsiteX5" fmla="*/ 2860816 w 2971446"/>
                <a:gd name="connsiteY5" fmla="*/ 2605324 h 2716212"/>
                <a:gd name="connsiteX6" fmla="*/ 1662769 w 2971446"/>
                <a:gd name="connsiteY6" fmla="*/ 2605324 h 2716212"/>
                <a:gd name="connsiteX7" fmla="*/ 1664311 w 2971446"/>
                <a:gd name="connsiteY7" fmla="*/ 2716212 h 2716212"/>
                <a:gd name="connsiteX8" fmla="*/ 1490176 w 2971446"/>
                <a:gd name="connsiteY8" fmla="*/ 2508247 h 2716212"/>
                <a:gd name="connsiteX9" fmla="*/ 1410890 w 2971446"/>
                <a:gd name="connsiteY9" fmla="*/ 2508247 h 2716212"/>
                <a:gd name="connsiteX10" fmla="*/ 1492512 w 2971446"/>
                <a:gd name="connsiteY10" fmla="*/ 2606126 h 2716212"/>
                <a:gd name="connsiteX11" fmla="*/ 110186 w 2971446"/>
                <a:gd name="connsiteY11" fmla="*/ 2606126 h 2716212"/>
                <a:gd name="connsiteX12" fmla="*/ 16182 w 2971446"/>
                <a:gd name="connsiteY12" fmla="*/ 2550610 h 2716212"/>
                <a:gd name="connsiteX13" fmla="*/ 16182 w 2971446"/>
                <a:gd name="connsiteY13" fmla="*/ 2439578 h 2716212"/>
                <a:gd name="connsiteX14" fmla="*/ 1389547 w 2971446"/>
                <a:gd name="connsiteY14" fmla="*/ 55523 h 2716212"/>
                <a:gd name="connsiteX15" fmla="*/ 1485102 w 2971446"/>
                <a:gd name="connsiteY15" fmla="*/ 0 h 2716212"/>
                <a:gd name="connsiteX0" fmla="*/ 1485102 w 2971446"/>
                <a:gd name="connsiteY0" fmla="*/ 0 h 2716212"/>
                <a:gd name="connsiteX1" fmla="*/ 1580658 w 2971446"/>
                <a:gd name="connsiteY1" fmla="*/ 55523 h 2716212"/>
                <a:gd name="connsiteX2" fmla="*/ 2956413 w 2971446"/>
                <a:gd name="connsiteY2" fmla="*/ 2438991 h 2716212"/>
                <a:gd name="connsiteX3" fmla="*/ 2956413 w 2971446"/>
                <a:gd name="connsiteY3" fmla="*/ 2549880 h 2716212"/>
                <a:gd name="connsiteX4" fmla="*/ 2860816 w 2971446"/>
                <a:gd name="connsiteY4" fmla="*/ 2605324 h 2716212"/>
                <a:gd name="connsiteX5" fmla="*/ 1662769 w 2971446"/>
                <a:gd name="connsiteY5" fmla="*/ 2605324 h 2716212"/>
                <a:gd name="connsiteX6" fmla="*/ 1664311 w 2971446"/>
                <a:gd name="connsiteY6" fmla="*/ 2716212 h 2716212"/>
                <a:gd name="connsiteX7" fmla="*/ 1490176 w 2971446"/>
                <a:gd name="connsiteY7" fmla="*/ 2508247 h 2716212"/>
                <a:gd name="connsiteX8" fmla="*/ 1410890 w 2971446"/>
                <a:gd name="connsiteY8" fmla="*/ 2508247 h 2716212"/>
                <a:gd name="connsiteX9" fmla="*/ 1492512 w 2971446"/>
                <a:gd name="connsiteY9" fmla="*/ 2606126 h 2716212"/>
                <a:gd name="connsiteX10" fmla="*/ 110186 w 2971446"/>
                <a:gd name="connsiteY10" fmla="*/ 2606126 h 2716212"/>
                <a:gd name="connsiteX11" fmla="*/ 16182 w 2971446"/>
                <a:gd name="connsiteY11" fmla="*/ 2550610 h 2716212"/>
                <a:gd name="connsiteX12" fmla="*/ 16182 w 2971446"/>
                <a:gd name="connsiteY12" fmla="*/ 2439578 h 2716212"/>
                <a:gd name="connsiteX13" fmla="*/ 1389547 w 2971446"/>
                <a:gd name="connsiteY13" fmla="*/ 55523 h 2716212"/>
                <a:gd name="connsiteX14" fmla="*/ 1485102 w 2971446"/>
                <a:gd name="connsiteY14" fmla="*/ 0 h 2716212"/>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662769 w 2971446"/>
                <a:gd name="connsiteY5" fmla="*/ 2605324 h 2606126"/>
                <a:gd name="connsiteX6" fmla="*/ 1490176 w 2971446"/>
                <a:gd name="connsiteY6" fmla="*/ 2508247 h 2606126"/>
                <a:gd name="connsiteX7" fmla="*/ 1410890 w 2971446"/>
                <a:gd name="connsiteY7" fmla="*/ 2508247 h 2606126"/>
                <a:gd name="connsiteX8" fmla="*/ 1492512 w 2971446"/>
                <a:gd name="connsiteY8" fmla="*/ 2606126 h 2606126"/>
                <a:gd name="connsiteX9" fmla="*/ 110186 w 2971446"/>
                <a:gd name="connsiteY9" fmla="*/ 2606126 h 2606126"/>
                <a:gd name="connsiteX10" fmla="*/ 16182 w 2971446"/>
                <a:gd name="connsiteY10" fmla="*/ 2550610 h 2606126"/>
                <a:gd name="connsiteX11" fmla="*/ 16182 w 2971446"/>
                <a:gd name="connsiteY11" fmla="*/ 2439578 h 2606126"/>
                <a:gd name="connsiteX12" fmla="*/ 1389547 w 2971446"/>
                <a:gd name="connsiteY12" fmla="*/ 55523 h 2606126"/>
                <a:gd name="connsiteX13" fmla="*/ 1485102 w 2971446"/>
                <a:gd name="connsiteY13"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0176 w 2971446"/>
                <a:gd name="connsiteY5" fmla="*/ 2508247 h 2606126"/>
                <a:gd name="connsiteX6" fmla="*/ 1410890 w 2971446"/>
                <a:gd name="connsiteY6" fmla="*/ 2508247 h 2606126"/>
                <a:gd name="connsiteX7" fmla="*/ 1492512 w 2971446"/>
                <a:gd name="connsiteY7" fmla="*/ 2606126 h 2606126"/>
                <a:gd name="connsiteX8" fmla="*/ 110186 w 2971446"/>
                <a:gd name="connsiteY8" fmla="*/ 2606126 h 2606126"/>
                <a:gd name="connsiteX9" fmla="*/ 16182 w 2971446"/>
                <a:gd name="connsiteY9" fmla="*/ 2550610 h 2606126"/>
                <a:gd name="connsiteX10" fmla="*/ 16182 w 2971446"/>
                <a:gd name="connsiteY10" fmla="*/ 2439578 h 2606126"/>
                <a:gd name="connsiteX11" fmla="*/ 1389547 w 2971446"/>
                <a:gd name="connsiteY11" fmla="*/ 55523 h 2606126"/>
                <a:gd name="connsiteX12" fmla="*/ 1485102 w 2971446"/>
                <a:gd name="connsiteY12"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10890 w 2971446"/>
                <a:gd name="connsiteY5" fmla="*/ 2508247 h 2606126"/>
                <a:gd name="connsiteX6" fmla="*/ 1492512 w 2971446"/>
                <a:gd name="connsiteY6" fmla="*/ 2606126 h 2606126"/>
                <a:gd name="connsiteX7" fmla="*/ 110186 w 2971446"/>
                <a:gd name="connsiteY7" fmla="*/ 2606126 h 2606126"/>
                <a:gd name="connsiteX8" fmla="*/ 16182 w 2971446"/>
                <a:gd name="connsiteY8" fmla="*/ 2550610 h 2606126"/>
                <a:gd name="connsiteX9" fmla="*/ 16182 w 2971446"/>
                <a:gd name="connsiteY9" fmla="*/ 2439578 h 2606126"/>
                <a:gd name="connsiteX10" fmla="*/ 1389547 w 2971446"/>
                <a:gd name="connsiteY10" fmla="*/ 55523 h 2606126"/>
                <a:gd name="connsiteX11" fmla="*/ 1485102 w 2971446"/>
                <a:gd name="connsiteY11"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2512 w 2971446"/>
                <a:gd name="connsiteY5" fmla="*/ 2606126 h 2606126"/>
                <a:gd name="connsiteX6" fmla="*/ 110186 w 2971446"/>
                <a:gd name="connsiteY6" fmla="*/ 2606126 h 2606126"/>
                <a:gd name="connsiteX7" fmla="*/ 16182 w 2971446"/>
                <a:gd name="connsiteY7" fmla="*/ 2550610 h 2606126"/>
                <a:gd name="connsiteX8" fmla="*/ 16182 w 2971446"/>
                <a:gd name="connsiteY8" fmla="*/ 2439578 h 2606126"/>
                <a:gd name="connsiteX9" fmla="*/ 1389547 w 2971446"/>
                <a:gd name="connsiteY9" fmla="*/ 55523 h 2606126"/>
                <a:gd name="connsiteX10" fmla="*/ 1485102 w 2971446"/>
                <a:gd name="connsiteY10"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10186 w 2971446"/>
                <a:gd name="connsiteY5" fmla="*/ 2606126 h 2606126"/>
                <a:gd name="connsiteX6" fmla="*/ 16182 w 2971446"/>
                <a:gd name="connsiteY6" fmla="*/ 2550610 h 2606126"/>
                <a:gd name="connsiteX7" fmla="*/ 16182 w 2971446"/>
                <a:gd name="connsiteY7" fmla="*/ 2439578 h 2606126"/>
                <a:gd name="connsiteX8" fmla="*/ 1389547 w 2971446"/>
                <a:gd name="connsiteY8" fmla="*/ 55523 h 2606126"/>
                <a:gd name="connsiteX9" fmla="*/ 1485102 w 2971446"/>
                <a:gd name="connsiteY9" fmla="*/ 0 h 260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446" h="2606126">
                  <a:moveTo>
                    <a:pt x="1485102" y="0"/>
                  </a:moveTo>
                  <a:cubicBezTo>
                    <a:pt x="1525174" y="0"/>
                    <a:pt x="1560622" y="20050"/>
                    <a:pt x="1580658" y="55523"/>
                  </a:cubicBezTo>
                  <a:lnTo>
                    <a:pt x="2956413" y="2438991"/>
                  </a:lnTo>
                  <a:cubicBezTo>
                    <a:pt x="2976457" y="2474414"/>
                    <a:pt x="2976457" y="2514457"/>
                    <a:pt x="2956413" y="2549880"/>
                  </a:cubicBezTo>
                  <a:cubicBezTo>
                    <a:pt x="2936368" y="2585302"/>
                    <a:pt x="2900905" y="2605324"/>
                    <a:pt x="2860816" y="2605324"/>
                  </a:cubicBezTo>
                  <a:lnTo>
                    <a:pt x="110186" y="2606126"/>
                  </a:lnTo>
                  <a:cubicBezTo>
                    <a:pt x="70119" y="2606126"/>
                    <a:pt x="34674" y="2586079"/>
                    <a:pt x="16182" y="2550610"/>
                  </a:cubicBezTo>
                  <a:cubicBezTo>
                    <a:pt x="-5393" y="2515141"/>
                    <a:pt x="-5393" y="2475046"/>
                    <a:pt x="16182" y="2439578"/>
                  </a:cubicBezTo>
                  <a:lnTo>
                    <a:pt x="1389547" y="55523"/>
                  </a:lnTo>
                  <a:cubicBezTo>
                    <a:pt x="1409582" y="20050"/>
                    <a:pt x="1443489" y="0"/>
                    <a:pt x="1485102" y="0"/>
                  </a:cubicBezTo>
                  <a:close/>
                </a:path>
              </a:pathLst>
            </a:custGeom>
            <a:solidFill>
              <a:schemeClr val="accent1"/>
            </a:solidFill>
            <a:ln>
              <a:noFill/>
            </a:ln>
            <a:effectLst>
              <a:innerShdw dist="50800" dir="1800000">
                <a:schemeClr val="tx1">
                  <a:alpha val="20000"/>
                </a:schemeClr>
              </a:innerShdw>
            </a:effectLst>
          </p:spPr>
          <p:txBody>
            <a:bodyPr vert="horz" wrap="square" lIns="91440" tIns="45720" rIns="91440" bIns="45720" numCol="1" anchor="t" anchorCtr="0" compatLnSpc="1">
              <a:prstTxWarp prst="textNoShape">
                <a:avLst/>
              </a:prstTxWarp>
              <a:noAutofit/>
            </a:bodyPr>
            <a:lstStyle/>
            <a:p>
              <a:endParaRPr lang="en-US"/>
            </a:p>
          </p:txBody>
        </p:sp>
        <p:sp>
          <p:nvSpPr>
            <p:cNvPr id="4" name="Freeform: Shape 3">
              <a:extLst>
                <a:ext uri="{FF2B5EF4-FFF2-40B4-BE49-F238E27FC236}">
                  <a16:creationId xmlns:a16="http://schemas.microsoft.com/office/drawing/2014/main" id="{FA4E25F4-536D-44F2-AE3B-ABB77349CC7D}"/>
                </a:ext>
              </a:extLst>
            </p:cNvPr>
            <p:cNvSpPr>
              <a:spLocks/>
            </p:cNvSpPr>
            <p:nvPr/>
          </p:nvSpPr>
          <p:spPr bwMode="auto">
            <a:xfrm>
              <a:off x="3733982" y="4006606"/>
              <a:ext cx="1729765" cy="1517102"/>
            </a:xfrm>
            <a:custGeom>
              <a:avLst/>
              <a:gdLst>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503155 w 2971446"/>
                <a:gd name="connsiteY20" fmla="*/ 1369348 h 2716212"/>
                <a:gd name="connsiteX21" fmla="*/ 754643 w 2971446"/>
                <a:gd name="connsiteY21" fmla="*/ 1338946 h 2716212"/>
                <a:gd name="connsiteX22" fmla="*/ 794779 w 2971446"/>
                <a:gd name="connsiteY22" fmla="*/ 1272544 h 2716212"/>
                <a:gd name="connsiteX23" fmla="*/ 679044 w 2971446"/>
                <a:gd name="connsiteY23" fmla="*/ 1286275 h 2716212"/>
                <a:gd name="connsiteX24" fmla="*/ 702162 w 2971446"/>
                <a:gd name="connsiteY24" fmla="*/ 1247718 h 2716212"/>
                <a:gd name="connsiteX25" fmla="*/ 1389547 w 2971446"/>
                <a:gd name="connsiteY25" fmla="*/ 55523 h 2716212"/>
                <a:gd name="connsiteX26" fmla="*/ 1485102 w 2971446"/>
                <a:gd name="connsiteY26"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754643 w 2971446"/>
                <a:gd name="connsiteY20" fmla="*/ 1338946 h 2716212"/>
                <a:gd name="connsiteX21" fmla="*/ 794779 w 2971446"/>
                <a:gd name="connsiteY21" fmla="*/ 1272544 h 2716212"/>
                <a:gd name="connsiteX22" fmla="*/ 679044 w 2971446"/>
                <a:gd name="connsiteY22" fmla="*/ 1286275 h 2716212"/>
                <a:gd name="connsiteX23" fmla="*/ 702162 w 2971446"/>
                <a:gd name="connsiteY23" fmla="*/ 1247718 h 2716212"/>
                <a:gd name="connsiteX24" fmla="*/ 1389547 w 2971446"/>
                <a:gd name="connsiteY24" fmla="*/ 55523 h 2716212"/>
                <a:gd name="connsiteX25" fmla="*/ 1485102 w 2971446"/>
                <a:gd name="connsiteY25"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54643 w 2971446"/>
                <a:gd name="connsiteY19" fmla="*/ 1338946 h 2716212"/>
                <a:gd name="connsiteX20" fmla="*/ 794779 w 2971446"/>
                <a:gd name="connsiteY20" fmla="*/ 1272544 h 2716212"/>
                <a:gd name="connsiteX21" fmla="*/ 679044 w 2971446"/>
                <a:gd name="connsiteY21" fmla="*/ 1286275 h 2716212"/>
                <a:gd name="connsiteX22" fmla="*/ 702162 w 2971446"/>
                <a:gd name="connsiteY22" fmla="*/ 1247718 h 2716212"/>
                <a:gd name="connsiteX23" fmla="*/ 1389547 w 2971446"/>
                <a:gd name="connsiteY23" fmla="*/ 55523 h 2716212"/>
                <a:gd name="connsiteX24" fmla="*/ 1485102 w 2971446"/>
                <a:gd name="connsiteY24"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94779 w 2971446"/>
                <a:gd name="connsiteY19" fmla="*/ 1272544 h 2716212"/>
                <a:gd name="connsiteX20" fmla="*/ 679044 w 2971446"/>
                <a:gd name="connsiteY20" fmla="*/ 1286275 h 2716212"/>
                <a:gd name="connsiteX21" fmla="*/ 702162 w 2971446"/>
                <a:gd name="connsiteY21" fmla="*/ 1247718 h 2716212"/>
                <a:gd name="connsiteX22" fmla="*/ 1389547 w 2971446"/>
                <a:gd name="connsiteY22" fmla="*/ 55523 h 2716212"/>
                <a:gd name="connsiteX23" fmla="*/ 1485102 w 2971446"/>
                <a:gd name="connsiteY23"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679044 w 2971446"/>
                <a:gd name="connsiteY19" fmla="*/ 1286275 h 2716212"/>
                <a:gd name="connsiteX20" fmla="*/ 702162 w 2971446"/>
                <a:gd name="connsiteY20" fmla="*/ 1247718 h 2716212"/>
                <a:gd name="connsiteX21" fmla="*/ 1389547 w 2971446"/>
                <a:gd name="connsiteY21" fmla="*/ 55523 h 2716212"/>
                <a:gd name="connsiteX22" fmla="*/ 1485102 w 2971446"/>
                <a:gd name="connsiteY22"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02162 w 2971446"/>
                <a:gd name="connsiteY19" fmla="*/ 1247718 h 2716212"/>
                <a:gd name="connsiteX20" fmla="*/ 1389547 w 2971446"/>
                <a:gd name="connsiteY20" fmla="*/ 55523 h 2716212"/>
                <a:gd name="connsiteX21" fmla="*/ 1485102 w 2971446"/>
                <a:gd name="connsiteY21"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1389547 w 2971446"/>
                <a:gd name="connsiteY19" fmla="*/ 55523 h 2716212"/>
                <a:gd name="connsiteX20" fmla="*/ 1485102 w 2971446"/>
                <a:gd name="connsiteY20"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205513 w 2971446"/>
                <a:gd name="connsiteY5" fmla="*/ 1139134 h 2716212"/>
                <a:gd name="connsiteX6" fmla="*/ 2268731 w 2971446"/>
                <a:gd name="connsiteY6" fmla="*/ 1248482 h 2716212"/>
                <a:gd name="connsiteX7" fmla="*/ 2956413 w 2971446"/>
                <a:gd name="connsiteY7" fmla="*/ 2438991 h 2716212"/>
                <a:gd name="connsiteX8" fmla="*/ 2956413 w 2971446"/>
                <a:gd name="connsiteY8" fmla="*/ 2549880 h 2716212"/>
                <a:gd name="connsiteX9" fmla="*/ 2860816 w 2971446"/>
                <a:gd name="connsiteY9" fmla="*/ 2605324 h 2716212"/>
                <a:gd name="connsiteX10" fmla="*/ 1662769 w 2971446"/>
                <a:gd name="connsiteY10" fmla="*/ 2605324 h 2716212"/>
                <a:gd name="connsiteX11" fmla="*/ 1664311 w 2971446"/>
                <a:gd name="connsiteY11" fmla="*/ 2716212 h 2716212"/>
                <a:gd name="connsiteX12" fmla="*/ 1490176 w 2971446"/>
                <a:gd name="connsiteY12" fmla="*/ 2508247 h 2716212"/>
                <a:gd name="connsiteX13" fmla="*/ 1410890 w 2971446"/>
                <a:gd name="connsiteY13" fmla="*/ 2508247 h 2716212"/>
                <a:gd name="connsiteX14" fmla="*/ 1492512 w 2971446"/>
                <a:gd name="connsiteY14" fmla="*/ 2606126 h 2716212"/>
                <a:gd name="connsiteX15" fmla="*/ 110186 w 2971446"/>
                <a:gd name="connsiteY15" fmla="*/ 2606126 h 2716212"/>
                <a:gd name="connsiteX16" fmla="*/ 16182 w 2971446"/>
                <a:gd name="connsiteY16" fmla="*/ 2550610 h 2716212"/>
                <a:gd name="connsiteX17" fmla="*/ 16182 w 2971446"/>
                <a:gd name="connsiteY17" fmla="*/ 2439578 h 2716212"/>
                <a:gd name="connsiteX18" fmla="*/ 1389547 w 2971446"/>
                <a:gd name="connsiteY18" fmla="*/ 55523 h 2716212"/>
                <a:gd name="connsiteX19" fmla="*/ 1485102 w 2971446"/>
                <a:gd name="connsiteY19"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205513 w 2971446"/>
                <a:gd name="connsiteY4" fmla="*/ 1139134 h 2716212"/>
                <a:gd name="connsiteX5" fmla="*/ 2268731 w 2971446"/>
                <a:gd name="connsiteY5" fmla="*/ 1248482 h 2716212"/>
                <a:gd name="connsiteX6" fmla="*/ 2956413 w 2971446"/>
                <a:gd name="connsiteY6" fmla="*/ 2438991 h 2716212"/>
                <a:gd name="connsiteX7" fmla="*/ 2956413 w 2971446"/>
                <a:gd name="connsiteY7" fmla="*/ 2549880 h 2716212"/>
                <a:gd name="connsiteX8" fmla="*/ 2860816 w 2971446"/>
                <a:gd name="connsiteY8" fmla="*/ 2605324 h 2716212"/>
                <a:gd name="connsiteX9" fmla="*/ 1662769 w 2971446"/>
                <a:gd name="connsiteY9" fmla="*/ 2605324 h 2716212"/>
                <a:gd name="connsiteX10" fmla="*/ 1664311 w 2971446"/>
                <a:gd name="connsiteY10" fmla="*/ 2716212 h 2716212"/>
                <a:gd name="connsiteX11" fmla="*/ 1490176 w 2971446"/>
                <a:gd name="connsiteY11" fmla="*/ 2508247 h 2716212"/>
                <a:gd name="connsiteX12" fmla="*/ 1410890 w 2971446"/>
                <a:gd name="connsiteY12" fmla="*/ 2508247 h 2716212"/>
                <a:gd name="connsiteX13" fmla="*/ 1492512 w 2971446"/>
                <a:gd name="connsiteY13" fmla="*/ 2606126 h 2716212"/>
                <a:gd name="connsiteX14" fmla="*/ 110186 w 2971446"/>
                <a:gd name="connsiteY14" fmla="*/ 2606126 h 2716212"/>
                <a:gd name="connsiteX15" fmla="*/ 16182 w 2971446"/>
                <a:gd name="connsiteY15" fmla="*/ 2550610 h 2716212"/>
                <a:gd name="connsiteX16" fmla="*/ 16182 w 2971446"/>
                <a:gd name="connsiteY16" fmla="*/ 2439578 h 2716212"/>
                <a:gd name="connsiteX17" fmla="*/ 1389547 w 2971446"/>
                <a:gd name="connsiteY17" fmla="*/ 55523 h 2716212"/>
                <a:gd name="connsiteX18" fmla="*/ 1485102 w 2971446"/>
                <a:gd name="connsiteY18"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205513 w 2971446"/>
                <a:gd name="connsiteY3" fmla="*/ 1139134 h 2716212"/>
                <a:gd name="connsiteX4" fmla="*/ 2268731 w 2971446"/>
                <a:gd name="connsiteY4" fmla="*/ 1248482 h 2716212"/>
                <a:gd name="connsiteX5" fmla="*/ 2956413 w 2971446"/>
                <a:gd name="connsiteY5" fmla="*/ 2438991 h 2716212"/>
                <a:gd name="connsiteX6" fmla="*/ 2956413 w 2971446"/>
                <a:gd name="connsiteY6" fmla="*/ 2549880 h 2716212"/>
                <a:gd name="connsiteX7" fmla="*/ 2860816 w 2971446"/>
                <a:gd name="connsiteY7" fmla="*/ 2605324 h 2716212"/>
                <a:gd name="connsiteX8" fmla="*/ 1662769 w 2971446"/>
                <a:gd name="connsiteY8" fmla="*/ 2605324 h 2716212"/>
                <a:gd name="connsiteX9" fmla="*/ 1664311 w 2971446"/>
                <a:gd name="connsiteY9" fmla="*/ 2716212 h 2716212"/>
                <a:gd name="connsiteX10" fmla="*/ 1490176 w 2971446"/>
                <a:gd name="connsiteY10" fmla="*/ 2508247 h 2716212"/>
                <a:gd name="connsiteX11" fmla="*/ 1410890 w 2971446"/>
                <a:gd name="connsiteY11" fmla="*/ 2508247 h 2716212"/>
                <a:gd name="connsiteX12" fmla="*/ 1492512 w 2971446"/>
                <a:gd name="connsiteY12" fmla="*/ 2606126 h 2716212"/>
                <a:gd name="connsiteX13" fmla="*/ 110186 w 2971446"/>
                <a:gd name="connsiteY13" fmla="*/ 2606126 h 2716212"/>
                <a:gd name="connsiteX14" fmla="*/ 16182 w 2971446"/>
                <a:gd name="connsiteY14" fmla="*/ 2550610 h 2716212"/>
                <a:gd name="connsiteX15" fmla="*/ 16182 w 2971446"/>
                <a:gd name="connsiteY15" fmla="*/ 2439578 h 2716212"/>
                <a:gd name="connsiteX16" fmla="*/ 1389547 w 2971446"/>
                <a:gd name="connsiteY16" fmla="*/ 55523 h 2716212"/>
                <a:gd name="connsiteX17" fmla="*/ 1485102 w 2971446"/>
                <a:gd name="connsiteY17" fmla="*/ 0 h 2716212"/>
                <a:gd name="connsiteX0" fmla="*/ 1485102 w 2971446"/>
                <a:gd name="connsiteY0" fmla="*/ 0 h 2716212"/>
                <a:gd name="connsiteX1" fmla="*/ 1580658 w 2971446"/>
                <a:gd name="connsiteY1" fmla="*/ 55523 h 2716212"/>
                <a:gd name="connsiteX2" fmla="*/ 2205513 w 2971446"/>
                <a:gd name="connsiteY2" fmla="*/ 1139134 h 2716212"/>
                <a:gd name="connsiteX3" fmla="*/ 2268731 w 2971446"/>
                <a:gd name="connsiteY3" fmla="*/ 1248482 h 2716212"/>
                <a:gd name="connsiteX4" fmla="*/ 2956413 w 2971446"/>
                <a:gd name="connsiteY4" fmla="*/ 2438991 h 2716212"/>
                <a:gd name="connsiteX5" fmla="*/ 2956413 w 2971446"/>
                <a:gd name="connsiteY5" fmla="*/ 2549880 h 2716212"/>
                <a:gd name="connsiteX6" fmla="*/ 2860816 w 2971446"/>
                <a:gd name="connsiteY6" fmla="*/ 2605324 h 2716212"/>
                <a:gd name="connsiteX7" fmla="*/ 1662769 w 2971446"/>
                <a:gd name="connsiteY7" fmla="*/ 2605324 h 2716212"/>
                <a:gd name="connsiteX8" fmla="*/ 1664311 w 2971446"/>
                <a:gd name="connsiteY8" fmla="*/ 2716212 h 2716212"/>
                <a:gd name="connsiteX9" fmla="*/ 1490176 w 2971446"/>
                <a:gd name="connsiteY9" fmla="*/ 2508247 h 2716212"/>
                <a:gd name="connsiteX10" fmla="*/ 1410890 w 2971446"/>
                <a:gd name="connsiteY10" fmla="*/ 2508247 h 2716212"/>
                <a:gd name="connsiteX11" fmla="*/ 1492512 w 2971446"/>
                <a:gd name="connsiteY11" fmla="*/ 2606126 h 2716212"/>
                <a:gd name="connsiteX12" fmla="*/ 110186 w 2971446"/>
                <a:gd name="connsiteY12" fmla="*/ 2606126 h 2716212"/>
                <a:gd name="connsiteX13" fmla="*/ 16182 w 2971446"/>
                <a:gd name="connsiteY13" fmla="*/ 2550610 h 2716212"/>
                <a:gd name="connsiteX14" fmla="*/ 16182 w 2971446"/>
                <a:gd name="connsiteY14" fmla="*/ 2439578 h 2716212"/>
                <a:gd name="connsiteX15" fmla="*/ 1389547 w 2971446"/>
                <a:gd name="connsiteY15" fmla="*/ 55523 h 2716212"/>
                <a:gd name="connsiteX16" fmla="*/ 1485102 w 2971446"/>
                <a:gd name="connsiteY16" fmla="*/ 0 h 2716212"/>
                <a:gd name="connsiteX0" fmla="*/ 1485102 w 2971446"/>
                <a:gd name="connsiteY0" fmla="*/ 0 h 2716212"/>
                <a:gd name="connsiteX1" fmla="*/ 1580658 w 2971446"/>
                <a:gd name="connsiteY1" fmla="*/ 55523 h 2716212"/>
                <a:gd name="connsiteX2" fmla="*/ 2268731 w 2971446"/>
                <a:gd name="connsiteY2" fmla="*/ 1248482 h 2716212"/>
                <a:gd name="connsiteX3" fmla="*/ 2956413 w 2971446"/>
                <a:gd name="connsiteY3" fmla="*/ 2438991 h 2716212"/>
                <a:gd name="connsiteX4" fmla="*/ 2956413 w 2971446"/>
                <a:gd name="connsiteY4" fmla="*/ 2549880 h 2716212"/>
                <a:gd name="connsiteX5" fmla="*/ 2860816 w 2971446"/>
                <a:gd name="connsiteY5" fmla="*/ 2605324 h 2716212"/>
                <a:gd name="connsiteX6" fmla="*/ 1662769 w 2971446"/>
                <a:gd name="connsiteY6" fmla="*/ 2605324 h 2716212"/>
                <a:gd name="connsiteX7" fmla="*/ 1664311 w 2971446"/>
                <a:gd name="connsiteY7" fmla="*/ 2716212 h 2716212"/>
                <a:gd name="connsiteX8" fmla="*/ 1490176 w 2971446"/>
                <a:gd name="connsiteY8" fmla="*/ 2508247 h 2716212"/>
                <a:gd name="connsiteX9" fmla="*/ 1410890 w 2971446"/>
                <a:gd name="connsiteY9" fmla="*/ 2508247 h 2716212"/>
                <a:gd name="connsiteX10" fmla="*/ 1492512 w 2971446"/>
                <a:gd name="connsiteY10" fmla="*/ 2606126 h 2716212"/>
                <a:gd name="connsiteX11" fmla="*/ 110186 w 2971446"/>
                <a:gd name="connsiteY11" fmla="*/ 2606126 h 2716212"/>
                <a:gd name="connsiteX12" fmla="*/ 16182 w 2971446"/>
                <a:gd name="connsiteY12" fmla="*/ 2550610 h 2716212"/>
                <a:gd name="connsiteX13" fmla="*/ 16182 w 2971446"/>
                <a:gd name="connsiteY13" fmla="*/ 2439578 h 2716212"/>
                <a:gd name="connsiteX14" fmla="*/ 1389547 w 2971446"/>
                <a:gd name="connsiteY14" fmla="*/ 55523 h 2716212"/>
                <a:gd name="connsiteX15" fmla="*/ 1485102 w 2971446"/>
                <a:gd name="connsiteY15" fmla="*/ 0 h 2716212"/>
                <a:gd name="connsiteX0" fmla="*/ 1485102 w 2971446"/>
                <a:gd name="connsiteY0" fmla="*/ 0 h 2716212"/>
                <a:gd name="connsiteX1" fmla="*/ 1580658 w 2971446"/>
                <a:gd name="connsiteY1" fmla="*/ 55523 h 2716212"/>
                <a:gd name="connsiteX2" fmla="*/ 2956413 w 2971446"/>
                <a:gd name="connsiteY2" fmla="*/ 2438991 h 2716212"/>
                <a:gd name="connsiteX3" fmla="*/ 2956413 w 2971446"/>
                <a:gd name="connsiteY3" fmla="*/ 2549880 h 2716212"/>
                <a:gd name="connsiteX4" fmla="*/ 2860816 w 2971446"/>
                <a:gd name="connsiteY4" fmla="*/ 2605324 h 2716212"/>
                <a:gd name="connsiteX5" fmla="*/ 1662769 w 2971446"/>
                <a:gd name="connsiteY5" fmla="*/ 2605324 h 2716212"/>
                <a:gd name="connsiteX6" fmla="*/ 1664311 w 2971446"/>
                <a:gd name="connsiteY6" fmla="*/ 2716212 h 2716212"/>
                <a:gd name="connsiteX7" fmla="*/ 1490176 w 2971446"/>
                <a:gd name="connsiteY7" fmla="*/ 2508247 h 2716212"/>
                <a:gd name="connsiteX8" fmla="*/ 1410890 w 2971446"/>
                <a:gd name="connsiteY8" fmla="*/ 2508247 h 2716212"/>
                <a:gd name="connsiteX9" fmla="*/ 1492512 w 2971446"/>
                <a:gd name="connsiteY9" fmla="*/ 2606126 h 2716212"/>
                <a:gd name="connsiteX10" fmla="*/ 110186 w 2971446"/>
                <a:gd name="connsiteY10" fmla="*/ 2606126 h 2716212"/>
                <a:gd name="connsiteX11" fmla="*/ 16182 w 2971446"/>
                <a:gd name="connsiteY11" fmla="*/ 2550610 h 2716212"/>
                <a:gd name="connsiteX12" fmla="*/ 16182 w 2971446"/>
                <a:gd name="connsiteY12" fmla="*/ 2439578 h 2716212"/>
                <a:gd name="connsiteX13" fmla="*/ 1389547 w 2971446"/>
                <a:gd name="connsiteY13" fmla="*/ 55523 h 2716212"/>
                <a:gd name="connsiteX14" fmla="*/ 1485102 w 2971446"/>
                <a:gd name="connsiteY14" fmla="*/ 0 h 2716212"/>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662769 w 2971446"/>
                <a:gd name="connsiteY5" fmla="*/ 2605324 h 2606126"/>
                <a:gd name="connsiteX6" fmla="*/ 1490176 w 2971446"/>
                <a:gd name="connsiteY6" fmla="*/ 2508247 h 2606126"/>
                <a:gd name="connsiteX7" fmla="*/ 1410890 w 2971446"/>
                <a:gd name="connsiteY7" fmla="*/ 2508247 h 2606126"/>
                <a:gd name="connsiteX8" fmla="*/ 1492512 w 2971446"/>
                <a:gd name="connsiteY8" fmla="*/ 2606126 h 2606126"/>
                <a:gd name="connsiteX9" fmla="*/ 110186 w 2971446"/>
                <a:gd name="connsiteY9" fmla="*/ 2606126 h 2606126"/>
                <a:gd name="connsiteX10" fmla="*/ 16182 w 2971446"/>
                <a:gd name="connsiteY10" fmla="*/ 2550610 h 2606126"/>
                <a:gd name="connsiteX11" fmla="*/ 16182 w 2971446"/>
                <a:gd name="connsiteY11" fmla="*/ 2439578 h 2606126"/>
                <a:gd name="connsiteX12" fmla="*/ 1389547 w 2971446"/>
                <a:gd name="connsiteY12" fmla="*/ 55523 h 2606126"/>
                <a:gd name="connsiteX13" fmla="*/ 1485102 w 2971446"/>
                <a:gd name="connsiteY13"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0176 w 2971446"/>
                <a:gd name="connsiteY5" fmla="*/ 2508247 h 2606126"/>
                <a:gd name="connsiteX6" fmla="*/ 1410890 w 2971446"/>
                <a:gd name="connsiteY6" fmla="*/ 2508247 h 2606126"/>
                <a:gd name="connsiteX7" fmla="*/ 1492512 w 2971446"/>
                <a:gd name="connsiteY7" fmla="*/ 2606126 h 2606126"/>
                <a:gd name="connsiteX8" fmla="*/ 110186 w 2971446"/>
                <a:gd name="connsiteY8" fmla="*/ 2606126 h 2606126"/>
                <a:gd name="connsiteX9" fmla="*/ 16182 w 2971446"/>
                <a:gd name="connsiteY9" fmla="*/ 2550610 h 2606126"/>
                <a:gd name="connsiteX10" fmla="*/ 16182 w 2971446"/>
                <a:gd name="connsiteY10" fmla="*/ 2439578 h 2606126"/>
                <a:gd name="connsiteX11" fmla="*/ 1389547 w 2971446"/>
                <a:gd name="connsiteY11" fmla="*/ 55523 h 2606126"/>
                <a:gd name="connsiteX12" fmla="*/ 1485102 w 2971446"/>
                <a:gd name="connsiteY12"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10890 w 2971446"/>
                <a:gd name="connsiteY5" fmla="*/ 2508247 h 2606126"/>
                <a:gd name="connsiteX6" fmla="*/ 1492512 w 2971446"/>
                <a:gd name="connsiteY6" fmla="*/ 2606126 h 2606126"/>
                <a:gd name="connsiteX7" fmla="*/ 110186 w 2971446"/>
                <a:gd name="connsiteY7" fmla="*/ 2606126 h 2606126"/>
                <a:gd name="connsiteX8" fmla="*/ 16182 w 2971446"/>
                <a:gd name="connsiteY8" fmla="*/ 2550610 h 2606126"/>
                <a:gd name="connsiteX9" fmla="*/ 16182 w 2971446"/>
                <a:gd name="connsiteY9" fmla="*/ 2439578 h 2606126"/>
                <a:gd name="connsiteX10" fmla="*/ 1389547 w 2971446"/>
                <a:gd name="connsiteY10" fmla="*/ 55523 h 2606126"/>
                <a:gd name="connsiteX11" fmla="*/ 1485102 w 2971446"/>
                <a:gd name="connsiteY11"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2512 w 2971446"/>
                <a:gd name="connsiteY5" fmla="*/ 2606126 h 2606126"/>
                <a:gd name="connsiteX6" fmla="*/ 110186 w 2971446"/>
                <a:gd name="connsiteY6" fmla="*/ 2606126 h 2606126"/>
                <a:gd name="connsiteX7" fmla="*/ 16182 w 2971446"/>
                <a:gd name="connsiteY7" fmla="*/ 2550610 h 2606126"/>
                <a:gd name="connsiteX8" fmla="*/ 16182 w 2971446"/>
                <a:gd name="connsiteY8" fmla="*/ 2439578 h 2606126"/>
                <a:gd name="connsiteX9" fmla="*/ 1389547 w 2971446"/>
                <a:gd name="connsiteY9" fmla="*/ 55523 h 2606126"/>
                <a:gd name="connsiteX10" fmla="*/ 1485102 w 2971446"/>
                <a:gd name="connsiteY10"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10186 w 2971446"/>
                <a:gd name="connsiteY5" fmla="*/ 2606126 h 2606126"/>
                <a:gd name="connsiteX6" fmla="*/ 16182 w 2971446"/>
                <a:gd name="connsiteY6" fmla="*/ 2550610 h 2606126"/>
                <a:gd name="connsiteX7" fmla="*/ 16182 w 2971446"/>
                <a:gd name="connsiteY7" fmla="*/ 2439578 h 2606126"/>
                <a:gd name="connsiteX8" fmla="*/ 1389547 w 2971446"/>
                <a:gd name="connsiteY8" fmla="*/ 55523 h 2606126"/>
                <a:gd name="connsiteX9" fmla="*/ 1485102 w 2971446"/>
                <a:gd name="connsiteY9" fmla="*/ 0 h 260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446" h="2606126">
                  <a:moveTo>
                    <a:pt x="1485102" y="0"/>
                  </a:moveTo>
                  <a:cubicBezTo>
                    <a:pt x="1525174" y="0"/>
                    <a:pt x="1560622" y="20050"/>
                    <a:pt x="1580658" y="55523"/>
                  </a:cubicBezTo>
                  <a:lnTo>
                    <a:pt x="2956413" y="2438991"/>
                  </a:lnTo>
                  <a:cubicBezTo>
                    <a:pt x="2976457" y="2474414"/>
                    <a:pt x="2976457" y="2514457"/>
                    <a:pt x="2956413" y="2549880"/>
                  </a:cubicBezTo>
                  <a:cubicBezTo>
                    <a:pt x="2936368" y="2585302"/>
                    <a:pt x="2900905" y="2605324"/>
                    <a:pt x="2860816" y="2605324"/>
                  </a:cubicBezTo>
                  <a:lnTo>
                    <a:pt x="110186" y="2606126"/>
                  </a:lnTo>
                  <a:cubicBezTo>
                    <a:pt x="70119" y="2606126"/>
                    <a:pt x="34674" y="2586079"/>
                    <a:pt x="16182" y="2550610"/>
                  </a:cubicBezTo>
                  <a:cubicBezTo>
                    <a:pt x="-5393" y="2515141"/>
                    <a:pt x="-5393" y="2475046"/>
                    <a:pt x="16182" y="2439578"/>
                  </a:cubicBezTo>
                  <a:lnTo>
                    <a:pt x="1389547" y="55523"/>
                  </a:lnTo>
                  <a:cubicBezTo>
                    <a:pt x="1409582" y="20050"/>
                    <a:pt x="1443489" y="0"/>
                    <a:pt x="1485102" y="0"/>
                  </a:cubicBezTo>
                  <a:close/>
                </a:path>
              </a:pathLst>
            </a:custGeom>
            <a:solidFill>
              <a:schemeClr val="accent2"/>
            </a:solidFill>
            <a:ln>
              <a:noFill/>
            </a:ln>
            <a:effectLst>
              <a:innerShdw dist="50800" dir="1800000">
                <a:schemeClr val="tx1">
                  <a:alpha val="20000"/>
                </a:schemeClr>
              </a:innerShdw>
            </a:effectLst>
          </p:spPr>
          <p:txBody>
            <a:bodyPr vert="horz" wrap="square" lIns="91440" tIns="45720" rIns="91440" bIns="45720" numCol="1" anchor="t" anchorCtr="0" compatLnSpc="1">
              <a:prstTxWarp prst="textNoShape">
                <a:avLst/>
              </a:prstTxWarp>
              <a:noAutofit/>
            </a:bodyPr>
            <a:lstStyle/>
            <a:p>
              <a:endParaRPr lang="en-US"/>
            </a:p>
          </p:txBody>
        </p:sp>
        <p:sp>
          <p:nvSpPr>
            <p:cNvPr id="5" name="Freeform: Shape 4">
              <a:extLst>
                <a:ext uri="{FF2B5EF4-FFF2-40B4-BE49-F238E27FC236}">
                  <a16:creationId xmlns:a16="http://schemas.microsoft.com/office/drawing/2014/main" id="{4456E35A-92DB-4A98-9C5C-CF01D1E00DBB}"/>
                </a:ext>
              </a:extLst>
            </p:cNvPr>
            <p:cNvSpPr>
              <a:spLocks/>
            </p:cNvSpPr>
            <p:nvPr/>
          </p:nvSpPr>
          <p:spPr bwMode="auto">
            <a:xfrm>
              <a:off x="6736195" y="4006606"/>
              <a:ext cx="1729765" cy="1517102"/>
            </a:xfrm>
            <a:custGeom>
              <a:avLst/>
              <a:gdLst>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503155 w 2971446"/>
                <a:gd name="connsiteY20" fmla="*/ 1369348 h 2716212"/>
                <a:gd name="connsiteX21" fmla="*/ 754643 w 2971446"/>
                <a:gd name="connsiteY21" fmla="*/ 1338946 h 2716212"/>
                <a:gd name="connsiteX22" fmla="*/ 794779 w 2971446"/>
                <a:gd name="connsiteY22" fmla="*/ 1272544 h 2716212"/>
                <a:gd name="connsiteX23" fmla="*/ 679044 w 2971446"/>
                <a:gd name="connsiteY23" fmla="*/ 1286275 h 2716212"/>
                <a:gd name="connsiteX24" fmla="*/ 702162 w 2971446"/>
                <a:gd name="connsiteY24" fmla="*/ 1247718 h 2716212"/>
                <a:gd name="connsiteX25" fmla="*/ 1389547 w 2971446"/>
                <a:gd name="connsiteY25" fmla="*/ 55523 h 2716212"/>
                <a:gd name="connsiteX26" fmla="*/ 1485102 w 2971446"/>
                <a:gd name="connsiteY26"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754643 w 2971446"/>
                <a:gd name="connsiteY20" fmla="*/ 1338946 h 2716212"/>
                <a:gd name="connsiteX21" fmla="*/ 794779 w 2971446"/>
                <a:gd name="connsiteY21" fmla="*/ 1272544 h 2716212"/>
                <a:gd name="connsiteX22" fmla="*/ 679044 w 2971446"/>
                <a:gd name="connsiteY22" fmla="*/ 1286275 h 2716212"/>
                <a:gd name="connsiteX23" fmla="*/ 702162 w 2971446"/>
                <a:gd name="connsiteY23" fmla="*/ 1247718 h 2716212"/>
                <a:gd name="connsiteX24" fmla="*/ 1389547 w 2971446"/>
                <a:gd name="connsiteY24" fmla="*/ 55523 h 2716212"/>
                <a:gd name="connsiteX25" fmla="*/ 1485102 w 2971446"/>
                <a:gd name="connsiteY25"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54643 w 2971446"/>
                <a:gd name="connsiteY19" fmla="*/ 1338946 h 2716212"/>
                <a:gd name="connsiteX20" fmla="*/ 794779 w 2971446"/>
                <a:gd name="connsiteY20" fmla="*/ 1272544 h 2716212"/>
                <a:gd name="connsiteX21" fmla="*/ 679044 w 2971446"/>
                <a:gd name="connsiteY21" fmla="*/ 1286275 h 2716212"/>
                <a:gd name="connsiteX22" fmla="*/ 702162 w 2971446"/>
                <a:gd name="connsiteY22" fmla="*/ 1247718 h 2716212"/>
                <a:gd name="connsiteX23" fmla="*/ 1389547 w 2971446"/>
                <a:gd name="connsiteY23" fmla="*/ 55523 h 2716212"/>
                <a:gd name="connsiteX24" fmla="*/ 1485102 w 2971446"/>
                <a:gd name="connsiteY24"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94779 w 2971446"/>
                <a:gd name="connsiteY19" fmla="*/ 1272544 h 2716212"/>
                <a:gd name="connsiteX20" fmla="*/ 679044 w 2971446"/>
                <a:gd name="connsiteY20" fmla="*/ 1286275 h 2716212"/>
                <a:gd name="connsiteX21" fmla="*/ 702162 w 2971446"/>
                <a:gd name="connsiteY21" fmla="*/ 1247718 h 2716212"/>
                <a:gd name="connsiteX22" fmla="*/ 1389547 w 2971446"/>
                <a:gd name="connsiteY22" fmla="*/ 55523 h 2716212"/>
                <a:gd name="connsiteX23" fmla="*/ 1485102 w 2971446"/>
                <a:gd name="connsiteY23"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679044 w 2971446"/>
                <a:gd name="connsiteY19" fmla="*/ 1286275 h 2716212"/>
                <a:gd name="connsiteX20" fmla="*/ 702162 w 2971446"/>
                <a:gd name="connsiteY20" fmla="*/ 1247718 h 2716212"/>
                <a:gd name="connsiteX21" fmla="*/ 1389547 w 2971446"/>
                <a:gd name="connsiteY21" fmla="*/ 55523 h 2716212"/>
                <a:gd name="connsiteX22" fmla="*/ 1485102 w 2971446"/>
                <a:gd name="connsiteY22"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02162 w 2971446"/>
                <a:gd name="connsiteY19" fmla="*/ 1247718 h 2716212"/>
                <a:gd name="connsiteX20" fmla="*/ 1389547 w 2971446"/>
                <a:gd name="connsiteY20" fmla="*/ 55523 h 2716212"/>
                <a:gd name="connsiteX21" fmla="*/ 1485102 w 2971446"/>
                <a:gd name="connsiteY21"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1389547 w 2971446"/>
                <a:gd name="connsiteY19" fmla="*/ 55523 h 2716212"/>
                <a:gd name="connsiteX20" fmla="*/ 1485102 w 2971446"/>
                <a:gd name="connsiteY20"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205513 w 2971446"/>
                <a:gd name="connsiteY5" fmla="*/ 1139134 h 2716212"/>
                <a:gd name="connsiteX6" fmla="*/ 2268731 w 2971446"/>
                <a:gd name="connsiteY6" fmla="*/ 1248482 h 2716212"/>
                <a:gd name="connsiteX7" fmla="*/ 2956413 w 2971446"/>
                <a:gd name="connsiteY7" fmla="*/ 2438991 h 2716212"/>
                <a:gd name="connsiteX8" fmla="*/ 2956413 w 2971446"/>
                <a:gd name="connsiteY8" fmla="*/ 2549880 h 2716212"/>
                <a:gd name="connsiteX9" fmla="*/ 2860816 w 2971446"/>
                <a:gd name="connsiteY9" fmla="*/ 2605324 h 2716212"/>
                <a:gd name="connsiteX10" fmla="*/ 1662769 w 2971446"/>
                <a:gd name="connsiteY10" fmla="*/ 2605324 h 2716212"/>
                <a:gd name="connsiteX11" fmla="*/ 1664311 w 2971446"/>
                <a:gd name="connsiteY11" fmla="*/ 2716212 h 2716212"/>
                <a:gd name="connsiteX12" fmla="*/ 1490176 w 2971446"/>
                <a:gd name="connsiteY12" fmla="*/ 2508247 h 2716212"/>
                <a:gd name="connsiteX13" fmla="*/ 1410890 w 2971446"/>
                <a:gd name="connsiteY13" fmla="*/ 2508247 h 2716212"/>
                <a:gd name="connsiteX14" fmla="*/ 1492512 w 2971446"/>
                <a:gd name="connsiteY14" fmla="*/ 2606126 h 2716212"/>
                <a:gd name="connsiteX15" fmla="*/ 110186 w 2971446"/>
                <a:gd name="connsiteY15" fmla="*/ 2606126 h 2716212"/>
                <a:gd name="connsiteX16" fmla="*/ 16182 w 2971446"/>
                <a:gd name="connsiteY16" fmla="*/ 2550610 h 2716212"/>
                <a:gd name="connsiteX17" fmla="*/ 16182 w 2971446"/>
                <a:gd name="connsiteY17" fmla="*/ 2439578 h 2716212"/>
                <a:gd name="connsiteX18" fmla="*/ 1389547 w 2971446"/>
                <a:gd name="connsiteY18" fmla="*/ 55523 h 2716212"/>
                <a:gd name="connsiteX19" fmla="*/ 1485102 w 2971446"/>
                <a:gd name="connsiteY19"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205513 w 2971446"/>
                <a:gd name="connsiteY4" fmla="*/ 1139134 h 2716212"/>
                <a:gd name="connsiteX5" fmla="*/ 2268731 w 2971446"/>
                <a:gd name="connsiteY5" fmla="*/ 1248482 h 2716212"/>
                <a:gd name="connsiteX6" fmla="*/ 2956413 w 2971446"/>
                <a:gd name="connsiteY6" fmla="*/ 2438991 h 2716212"/>
                <a:gd name="connsiteX7" fmla="*/ 2956413 w 2971446"/>
                <a:gd name="connsiteY7" fmla="*/ 2549880 h 2716212"/>
                <a:gd name="connsiteX8" fmla="*/ 2860816 w 2971446"/>
                <a:gd name="connsiteY8" fmla="*/ 2605324 h 2716212"/>
                <a:gd name="connsiteX9" fmla="*/ 1662769 w 2971446"/>
                <a:gd name="connsiteY9" fmla="*/ 2605324 h 2716212"/>
                <a:gd name="connsiteX10" fmla="*/ 1664311 w 2971446"/>
                <a:gd name="connsiteY10" fmla="*/ 2716212 h 2716212"/>
                <a:gd name="connsiteX11" fmla="*/ 1490176 w 2971446"/>
                <a:gd name="connsiteY11" fmla="*/ 2508247 h 2716212"/>
                <a:gd name="connsiteX12" fmla="*/ 1410890 w 2971446"/>
                <a:gd name="connsiteY12" fmla="*/ 2508247 h 2716212"/>
                <a:gd name="connsiteX13" fmla="*/ 1492512 w 2971446"/>
                <a:gd name="connsiteY13" fmla="*/ 2606126 h 2716212"/>
                <a:gd name="connsiteX14" fmla="*/ 110186 w 2971446"/>
                <a:gd name="connsiteY14" fmla="*/ 2606126 h 2716212"/>
                <a:gd name="connsiteX15" fmla="*/ 16182 w 2971446"/>
                <a:gd name="connsiteY15" fmla="*/ 2550610 h 2716212"/>
                <a:gd name="connsiteX16" fmla="*/ 16182 w 2971446"/>
                <a:gd name="connsiteY16" fmla="*/ 2439578 h 2716212"/>
                <a:gd name="connsiteX17" fmla="*/ 1389547 w 2971446"/>
                <a:gd name="connsiteY17" fmla="*/ 55523 h 2716212"/>
                <a:gd name="connsiteX18" fmla="*/ 1485102 w 2971446"/>
                <a:gd name="connsiteY18"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205513 w 2971446"/>
                <a:gd name="connsiteY3" fmla="*/ 1139134 h 2716212"/>
                <a:gd name="connsiteX4" fmla="*/ 2268731 w 2971446"/>
                <a:gd name="connsiteY4" fmla="*/ 1248482 h 2716212"/>
                <a:gd name="connsiteX5" fmla="*/ 2956413 w 2971446"/>
                <a:gd name="connsiteY5" fmla="*/ 2438991 h 2716212"/>
                <a:gd name="connsiteX6" fmla="*/ 2956413 w 2971446"/>
                <a:gd name="connsiteY6" fmla="*/ 2549880 h 2716212"/>
                <a:gd name="connsiteX7" fmla="*/ 2860816 w 2971446"/>
                <a:gd name="connsiteY7" fmla="*/ 2605324 h 2716212"/>
                <a:gd name="connsiteX8" fmla="*/ 1662769 w 2971446"/>
                <a:gd name="connsiteY8" fmla="*/ 2605324 h 2716212"/>
                <a:gd name="connsiteX9" fmla="*/ 1664311 w 2971446"/>
                <a:gd name="connsiteY9" fmla="*/ 2716212 h 2716212"/>
                <a:gd name="connsiteX10" fmla="*/ 1490176 w 2971446"/>
                <a:gd name="connsiteY10" fmla="*/ 2508247 h 2716212"/>
                <a:gd name="connsiteX11" fmla="*/ 1410890 w 2971446"/>
                <a:gd name="connsiteY11" fmla="*/ 2508247 h 2716212"/>
                <a:gd name="connsiteX12" fmla="*/ 1492512 w 2971446"/>
                <a:gd name="connsiteY12" fmla="*/ 2606126 h 2716212"/>
                <a:gd name="connsiteX13" fmla="*/ 110186 w 2971446"/>
                <a:gd name="connsiteY13" fmla="*/ 2606126 h 2716212"/>
                <a:gd name="connsiteX14" fmla="*/ 16182 w 2971446"/>
                <a:gd name="connsiteY14" fmla="*/ 2550610 h 2716212"/>
                <a:gd name="connsiteX15" fmla="*/ 16182 w 2971446"/>
                <a:gd name="connsiteY15" fmla="*/ 2439578 h 2716212"/>
                <a:gd name="connsiteX16" fmla="*/ 1389547 w 2971446"/>
                <a:gd name="connsiteY16" fmla="*/ 55523 h 2716212"/>
                <a:gd name="connsiteX17" fmla="*/ 1485102 w 2971446"/>
                <a:gd name="connsiteY17" fmla="*/ 0 h 2716212"/>
                <a:gd name="connsiteX0" fmla="*/ 1485102 w 2971446"/>
                <a:gd name="connsiteY0" fmla="*/ 0 h 2716212"/>
                <a:gd name="connsiteX1" fmla="*/ 1580658 w 2971446"/>
                <a:gd name="connsiteY1" fmla="*/ 55523 h 2716212"/>
                <a:gd name="connsiteX2" fmla="*/ 2205513 w 2971446"/>
                <a:gd name="connsiteY2" fmla="*/ 1139134 h 2716212"/>
                <a:gd name="connsiteX3" fmla="*/ 2268731 w 2971446"/>
                <a:gd name="connsiteY3" fmla="*/ 1248482 h 2716212"/>
                <a:gd name="connsiteX4" fmla="*/ 2956413 w 2971446"/>
                <a:gd name="connsiteY4" fmla="*/ 2438991 h 2716212"/>
                <a:gd name="connsiteX5" fmla="*/ 2956413 w 2971446"/>
                <a:gd name="connsiteY5" fmla="*/ 2549880 h 2716212"/>
                <a:gd name="connsiteX6" fmla="*/ 2860816 w 2971446"/>
                <a:gd name="connsiteY6" fmla="*/ 2605324 h 2716212"/>
                <a:gd name="connsiteX7" fmla="*/ 1662769 w 2971446"/>
                <a:gd name="connsiteY7" fmla="*/ 2605324 h 2716212"/>
                <a:gd name="connsiteX8" fmla="*/ 1664311 w 2971446"/>
                <a:gd name="connsiteY8" fmla="*/ 2716212 h 2716212"/>
                <a:gd name="connsiteX9" fmla="*/ 1490176 w 2971446"/>
                <a:gd name="connsiteY9" fmla="*/ 2508247 h 2716212"/>
                <a:gd name="connsiteX10" fmla="*/ 1410890 w 2971446"/>
                <a:gd name="connsiteY10" fmla="*/ 2508247 h 2716212"/>
                <a:gd name="connsiteX11" fmla="*/ 1492512 w 2971446"/>
                <a:gd name="connsiteY11" fmla="*/ 2606126 h 2716212"/>
                <a:gd name="connsiteX12" fmla="*/ 110186 w 2971446"/>
                <a:gd name="connsiteY12" fmla="*/ 2606126 h 2716212"/>
                <a:gd name="connsiteX13" fmla="*/ 16182 w 2971446"/>
                <a:gd name="connsiteY13" fmla="*/ 2550610 h 2716212"/>
                <a:gd name="connsiteX14" fmla="*/ 16182 w 2971446"/>
                <a:gd name="connsiteY14" fmla="*/ 2439578 h 2716212"/>
                <a:gd name="connsiteX15" fmla="*/ 1389547 w 2971446"/>
                <a:gd name="connsiteY15" fmla="*/ 55523 h 2716212"/>
                <a:gd name="connsiteX16" fmla="*/ 1485102 w 2971446"/>
                <a:gd name="connsiteY16" fmla="*/ 0 h 2716212"/>
                <a:gd name="connsiteX0" fmla="*/ 1485102 w 2971446"/>
                <a:gd name="connsiteY0" fmla="*/ 0 h 2716212"/>
                <a:gd name="connsiteX1" fmla="*/ 1580658 w 2971446"/>
                <a:gd name="connsiteY1" fmla="*/ 55523 h 2716212"/>
                <a:gd name="connsiteX2" fmla="*/ 2268731 w 2971446"/>
                <a:gd name="connsiteY2" fmla="*/ 1248482 h 2716212"/>
                <a:gd name="connsiteX3" fmla="*/ 2956413 w 2971446"/>
                <a:gd name="connsiteY3" fmla="*/ 2438991 h 2716212"/>
                <a:gd name="connsiteX4" fmla="*/ 2956413 w 2971446"/>
                <a:gd name="connsiteY4" fmla="*/ 2549880 h 2716212"/>
                <a:gd name="connsiteX5" fmla="*/ 2860816 w 2971446"/>
                <a:gd name="connsiteY5" fmla="*/ 2605324 h 2716212"/>
                <a:gd name="connsiteX6" fmla="*/ 1662769 w 2971446"/>
                <a:gd name="connsiteY6" fmla="*/ 2605324 h 2716212"/>
                <a:gd name="connsiteX7" fmla="*/ 1664311 w 2971446"/>
                <a:gd name="connsiteY7" fmla="*/ 2716212 h 2716212"/>
                <a:gd name="connsiteX8" fmla="*/ 1490176 w 2971446"/>
                <a:gd name="connsiteY8" fmla="*/ 2508247 h 2716212"/>
                <a:gd name="connsiteX9" fmla="*/ 1410890 w 2971446"/>
                <a:gd name="connsiteY9" fmla="*/ 2508247 h 2716212"/>
                <a:gd name="connsiteX10" fmla="*/ 1492512 w 2971446"/>
                <a:gd name="connsiteY10" fmla="*/ 2606126 h 2716212"/>
                <a:gd name="connsiteX11" fmla="*/ 110186 w 2971446"/>
                <a:gd name="connsiteY11" fmla="*/ 2606126 h 2716212"/>
                <a:gd name="connsiteX12" fmla="*/ 16182 w 2971446"/>
                <a:gd name="connsiteY12" fmla="*/ 2550610 h 2716212"/>
                <a:gd name="connsiteX13" fmla="*/ 16182 w 2971446"/>
                <a:gd name="connsiteY13" fmla="*/ 2439578 h 2716212"/>
                <a:gd name="connsiteX14" fmla="*/ 1389547 w 2971446"/>
                <a:gd name="connsiteY14" fmla="*/ 55523 h 2716212"/>
                <a:gd name="connsiteX15" fmla="*/ 1485102 w 2971446"/>
                <a:gd name="connsiteY15" fmla="*/ 0 h 2716212"/>
                <a:gd name="connsiteX0" fmla="*/ 1485102 w 2971446"/>
                <a:gd name="connsiteY0" fmla="*/ 0 h 2716212"/>
                <a:gd name="connsiteX1" fmla="*/ 1580658 w 2971446"/>
                <a:gd name="connsiteY1" fmla="*/ 55523 h 2716212"/>
                <a:gd name="connsiteX2" fmla="*/ 2956413 w 2971446"/>
                <a:gd name="connsiteY2" fmla="*/ 2438991 h 2716212"/>
                <a:gd name="connsiteX3" fmla="*/ 2956413 w 2971446"/>
                <a:gd name="connsiteY3" fmla="*/ 2549880 h 2716212"/>
                <a:gd name="connsiteX4" fmla="*/ 2860816 w 2971446"/>
                <a:gd name="connsiteY4" fmla="*/ 2605324 h 2716212"/>
                <a:gd name="connsiteX5" fmla="*/ 1662769 w 2971446"/>
                <a:gd name="connsiteY5" fmla="*/ 2605324 h 2716212"/>
                <a:gd name="connsiteX6" fmla="*/ 1664311 w 2971446"/>
                <a:gd name="connsiteY6" fmla="*/ 2716212 h 2716212"/>
                <a:gd name="connsiteX7" fmla="*/ 1490176 w 2971446"/>
                <a:gd name="connsiteY7" fmla="*/ 2508247 h 2716212"/>
                <a:gd name="connsiteX8" fmla="*/ 1410890 w 2971446"/>
                <a:gd name="connsiteY8" fmla="*/ 2508247 h 2716212"/>
                <a:gd name="connsiteX9" fmla="*/ 1492512 w 2971446"/>
                <a:gd name="connsiteY9" fmla="*/ 2606126 h 2716212"/>
                <a:gd name="connsiteX10" fmla="*/ 110186 w 2971446"/>
                <a:gd name="connsiteY10" fmla="*/ 2606126 h 2716212"/>
                <a:gd name="connsiteX11" fmla="*/ 16182 w 2971446"/>
                <a:gd name="connsiteY11" fmla="*/ 2550610 h 2716212"/>
                <a:gd name="connsiteX12" fmla="*/ 16182 w 2971446"/>
                <a:gd name="connsiteY12" fmla="*/ 2439578 h 2716212"/>
                <a:gd name="connsiteX13" fmla="*/ 1389547 w 2971446"/>
                <a:gd name="connsiteY13" fmla="*/ 55523 h 2716212"/>
                <a:gd name="connsiteX14" fmla="*/ 1485102 w 2971446"/>
                <a:gd name="connsiteY14" fmla="*/ 0 h 2716212"/>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662769 w 2971446"/>
                <a:gd name="connsiteY5" fmla="*/ 2605324 h 2606126"/>
                <a:gd name="connsiteX6" fmla="*/ 1490176 w 2971446"/>
                <a:gd name="connsiteY6" fmla="*/ 2508247 h 2606126"/>
                <a:gd name="connsiteX7" fmla="*/ 1410890 w 2971446"/>
                <a:gd name="connsiteY7" fmla="*/ 2508247 h 2606126"/>
                <a:gd name="connsiteX8" fmla="*/ 1492512 w 2971446"/>
                <a:gd name="connsiteY8" fmla="*/ 2606126 h 2606126"/>
                <a:gd name="connsiteX9" fmla="*/ 110186 w 2971446"/>
                <a:gd name="connsiteY9" fmla="*/ 2606126 h 2606126"/>
                <a:gd name="connsiteX10" fmla="*/ 16182 w 2971446"/>
                <a:gd name="connsiteY10" fmla="*/ 2550610 h 2606126"/>
                <a:gd name="connsiteX11" fmla="*/ 16182 w 2971446"/>
                <a:gd name="connsiteY11" fmla="*/ 2439578 h 2606126"/>
                <a:gd name="connsiteX12" fmla="*/ 1389547 w 2971446"/>
                <a:gd name="connsiteY12" fmla="*/ 55523 h 2606126"/>
                <a:gd name="connsiteX13" fmla="*/ 1485102 w 2971446"/>
                <a:gd name="connsiteY13"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0176 w 2971446"/>
                <a:gd name="connsiteY5" fmla="*/ 2508247 h 2606126"/>
                <a:gd name="connsiteX6" fmla="*/ 1410890 w 2971446"/>
                <a:gd name="connsiteY6" fmla="*/ 2508247 h 2606126"/>
                <a:gd name="connsiteX7" fmla="*/ 1492512 w 2971446"/>
                <a:gd name="connsiteY7" fmla="*/ 2606126 h 2606126"/>
                <a:gd name="connsiteX8" fmla="*/ 110186 w 2971446"/>
                <a:gd name="connsiteY8" fmla="*/ 2606126 h 2606126"/>
                <a:gd name="connsiteX9" fmla="*/ 16182 w 2971446"/>
                <a:gd name="connsiteY9" fmla="*/ 2550610 h 2606126"/>
                <a:gd name="connsiteX10" fmla="*/ 16182 w 2971446"/>
                <a:gd name="connsiteY10" fmla="*/ 2439578 h 2606126"/>
                <a:gd name="connsiteX11" fmla="*/ 1389547 w 2971446"/>
                <a:gd name="connsiteY11" fmla="*/ 55523 h 2606126"/>
                <a:gd name="connsiteX12" fmla="*/ 1485102 w 2971446"/>
                <a:gd name="connsiteY12"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10890 w 2971446"/>
                <a:gd name="connsiteY5" fmla="*/ 2508247 h 2606126"/>
                <a:gd name="connsiteX6" fmla="*/ 1492512 w 2971446"/>
                <a:gd name="connsiteY6" fmla="*/ 2606126 h 2606126"/>
                <a:gd name="connsiteX7" fmla="*/ 110186 w 2971446"/>
                <a:gd name="connsiteY7" fmla="*/ 2606126 h 2606126"/>
                <a:gd name="connsiteX8" fmla="*/ 16182 w 2971446"/>
                <a:gd name="connsiteY8" fmla="*/ 2550610 h 2606126"/>
                <a:gd name="connsiteX9" fmla="*/ 16182 w 2971446"/>
                <a:gd name="connsiteY9" fmla="*/ 2439578 h 2606126"/>
                <a:gd name="connsiteX10" fmla="*/ 1389547 w 2971446"/>
                <a:gd name="connsiteY10" fmla="*/ 55523 h 2606126"/>
                <a:gd name="connsiteX11" fmla="*/ 1485102 w 2971446"/>
                <a:gd name="connsiteY11"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2512 w 2971446"/>
                <a:gd name="connsiteY5" fmla="*/ 2606126 h 2606126"/>
                <a:gd name="connsiteX6" fmla="*/ 110186 w 2971446"/>
                <a:gd name="connsiteY6" fmla="*/ 2606126 h 2606126"/>
                <a:gd name="connsiteX7" fmla="*/ 16182 w 2971446"/>
                <a:gd name="connsiteY7" fmla="*/ 2550610 h 2606126"/>
                <a:gd name="connsiteX8" fmla="*/ 16182 w 2971446"/>
                <a:gd name="connsiteY8" fmla="*/ 2439578 h 2606126"/>
                <a:gd name="connsiteX9" fmla="*/ 1389547 w 2971446"/>
                <a:gd name="connsiteY9" fmla="*/ 55523 h 2606126"/>
                <a:gd name="connsiteX10" fmla="*/ 1485102 w 2971446"/>
                <a:gd name="connsiteY10"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10186 w 2971446"/>
                <a:gd name="connsiteY5" fmla="*/ 2606126 h 2606126"/>
                <a:gd name="connsiteX6" fmla="*/ 16182 w 2971446"/>
                <a:gd name="connsiteY6" fmla="*/ 2550610 h 2606126"/>
                <a:gd name="connsiteX7" fmla="*/ 16182 w 2971446"/>
                <a:gd name="connsiteY7" fmla="*/ 2439578 h 2606126"/>
                <a:gd name="connsiteX8" fmla="*/ 1389547 w 2971446"/>
                <a:gd name="connsiteY8" fmla="*/ 55523 h 2606126"/>
                <a:gd name="connsiteX9" fmla="*/ 1485102 w 2971446"/>
                <a:gd name="connsiteY9" fmla="*/ 0 h 260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446" h="2606126">
                  <a:moveTo>
                    <a:pt x="1485102" y="0"/>
                  </a:moveTo>
                  <a:cubicBezTo>
                    <a:pt x="1525174" y="0"/>
                    <a:pt x="1560622" y="20050"/>
                    <a:pt x="1580658" y="55523"/>
                  </a:cubicBezTo>
                  <a:lnTo>
                    <a:pt x="2956413" y="2438991"/>
                  </a:lnTo>
                  <a:cubicBezTo>
                    <a:pt x="2976457" y="2474414"/>
                    <a:pt x="2976457" y="2514457"/>
                    <a:pt x="2956413" y="2549880"/>
                  </a:cubicBezTo>
                  <a:cubicBezTo>
                    <a:pt x="2936368" y="2585302"/>
                    <a:pt x="2900905" y="2605324"/>
                    <a:pt x="2860816" y="2605324"/>
                  </a:cubicBezTo>
                  <a:lnTo>
                    <a:pt x="110186" y="2606126"/>
                  </a:lnTo>
                  <a:cubicBezTo>
                    <a:pt x="70119" y="2606126"/>
                    <a:pt x="34674" y="2586079"/>
                    <a:pt x="16182" y="2550610"/>
                  </a:cubicBezTo>
                  <a:cubicBezTo>
                    <a:pt x="-5393" y="2515141"/>
                    <a:pt x="-5393" y="2475046"/>
                    <a:pt x="16182" y="2439578"/>
                  </a:cubicBezTo>
                  <a:lnTo>
                    <a:pt x="1389547" y="55523"/>
                  </a:lnTo>
                  <a:cubicBezTo>
                    <a:pt x="1409582" y="20050"/>
                    <a:pt x="1443489" y="0"/>
                    <a:pt x="1485102" y="0"/>
                  </a:cubicBezTo>
                  <a:close/>
                </a:path>
              </a:pathLst>
            </a:custGeom>
            <a:solidFill>
              <a:schemeClr val="accent4"/>
            </a:solidFill>
            <a:ln>
              <a:noFill/>
            </a:ln>
            <a:effectLst>
              <a:innerShdw dist="50800" dir="1800000">
                <a:schemeClr val="tx1">
                  <a:alpha val="20000"/>
                </a:schemeClr>
              </a:innerShdw>
            </a:effectLst>
          </p:spPr>
          <p:txBody>
            <a:bodyPr vert="horz" wrap="square" lIns="91440" tIns="45720" rIns="91440" bIns="45720" numCol="1" anchor="t" anchorCtr="0" compatLnSpc="1">
              <a:prstTxWarp prst="textNoShape">
                <a:avLst/>
              </a:prstTxWarp>
              <a:noAutofit/>
            </a:bodyPr>
            <a:lstStyle/>
            <a:p>
              <a:endParaRPr lang="en-US"/>
            </a:p>
          </p:txBody>
        </p:sp>
        <p:sp>
          <p:nvSpPr>
            <p:cNvPr id="7" name="Freeform: Shape 6">
              <a:extLst>
                <a:ext uri="{FF2B5EF4-FFF2-40B4-BE49-F238E27FC236}">
                  <a16:creationId xmlns:a16="http://schemas.microsoft.com/office/drawing/2014/main" id="{F97ED923-B888-40B3-BB39-AB98597F0A90}"/>
                </a:ext>
              </a:extLst>
            </p:cNvPr>
            <p:cNvSpPr>
              <a:spLocks/>
            </p:cNvSpPr>
            <p:nvPr/>
          </p:nvSpPr>
          <p:spPr bwMode="auto">
            <a:xfrm rot="10800000">
              <a:off x="4500982" y="3157620"/>
              <a:ext cx="3190036" cy="2797843"/>
            </a:xfrm>
            <a:custGeom>
              <a:avLst/>
              <a:gdLst>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503155 w 2971446"/>
                <a:gd name="connsiteY20" fmla="*/ 1369348 h 2716212"/>
                <a:gd name="connsiteX21" fmla="*/ 754643 w 2971446"/>
                <a:gd name="connsiteY21" fmla="*/ 1338946 h 2716212"/>
                <a:gd name="connsiteX22" fmla="*/ 794779 w 2971446"/>
                <a:gd name="connsiteY22" fmla="*/ 1272544 h 2716212"/>
                <a:gd name="connsiteX23" fmla="*/ 679044 w 2971446"/>
                <a:gd name="connsiteY23" fmla="*/ 1286275 h 2716212"/>
                <a:gd name="connsiteX24" fmla="*/ 702162 w 2971446"/>
                <a:gd name="connsiteY24" fmla="*/ 1247718 h 2716212"/>
                <a:gd name="connsiteX25" fmla="*/ 1389547 w 2971446"/>
                <a:gd name="connsiteY25" fmla="*/ 55523 h 2716212"/>
                <a:gd name="connsiteX26" fmla="*/ 1485102 w 2971446"/>
                <a:gd name="connsiteY26"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598701 w 2971446"/>
                <a:gd name="connsiteY19" fmla="*/ 1429491 h 2716212"/>
                <a:gd name="connsiteX20" fmla="*/ 754643 w 2971446"/>
                <a:gd name="connsiteY20" fmla="*/ 1338946 h 2716212"/>
                <a:gd name="connsiteX21" fmla="*/ 794779 w 2971446"/>
                <a:gd name="connsiteY21" fmla="*/ 1272544 h 2716212"/>
                <a:gd name="connsiteX22" fmla="*/ 679044 w 2971446"/>
                <a:gd name="connsiteY22" fmla="*/ 1286275 h 2716212"/>
                <a:gd name="connsiteX23" fmla="*/ 702162 w 2971446"/>
                <a:gd name="connsiteY23" fmla="*/ 1247718 h 2716212"/>
                <a:gd name="connsiteX24" fmla="*/ 1389547 w 2971446"/>
                <a:gd name="connsiteY24" fmla="*/ 55523 h 2716212"/>
                <a:gd name="connsiteX25" fmla="*/ 1485102 w 2971446"/>
                <a:gd name="connsiteY25"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54643 w 2971446"/>
                <a:gd name="connsiteY19" fmla="*/ 1338946 h 2716212"/>
                <a:gd name="connsiteX20" fmla="*/ 794779 w 2971446"/>
                <a:gd name="connsiteY20" fmla="*/ 1272544 h 2716212"/>
                <a:gd name="connsiteX21" fmla="*/ 679044 w 2971446"/>
                <a:gd name="connsiteY21" fmla="*/ 1286275 h 2716212"/>
                <a:gd name="connsiteX22" fmla="*/ 702162 w 2971446"/>
                <a:gd name="connsiteY22" fmla="*/ 1247718 h 2716212"/>
                <a:gd name="connsiteX23" fmla="*/ 1389547 w 2971446"/>
                <a:gd name="connsiteY23" fmla="*/ 55523 h 2716212"/>
                <a:gd name="connsiteX24" fmla="*/ 1485102 w 2971446"/>
                <a:gd name="connsiteY24"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94779 w 2971446"/>
                <a:gd name="connsiteY19" fmla="*/ 1272544 h 2716212"/>
                <a:gd name="connsiteX20" fmla="*/ 679044 w 2971446"/>
                <a:gd name="connsiteY20" fmla="*/ 1286275 h 2716212"/>
                <a:gd name="connsiteX21" fmla="*/ 702162 w 2971446"/>
                <a:gd name="connsiteY21" fmla="*/ 1247718 h 2716212"/>
                <a:gd name="connsiteX22" fmla="*/ 1389547 w 2971446"/>
                <a:gd name="connsiteY22" fmla="*/ 55523 h 2716212"/>
                <a:gd name="connsiteX23" fmla="*/ 1485102 w 2971446"/>
                <a:gd name="connsiteY23"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679044 w 2971446"/>
                <a:gd name="connsiteY19" fmla="*/ 1286275 h 2716212"/>
                <a:gd name="connsiteX20" fmla="*/ 702162 w 2971446"/>
                <a:gd name="connsiteY20" fmla="*/ 1247718 h 2716212"/>
                <a:gd name="connsiteX21" fmla="*/ 1389547 w 2971446"/>
                <a:gd name="connsiteY21" fmla="*/ 55523 h 2716212"/>
                <a:gd name="connsiteX22" fmla="*/ 1485102 w 2971446"/>
                <a:gd name="connsiteY22"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702162 w 2971446"/>
                <a:gd name="connsiteY19" fmla="*/ 1247718 h 2716212"/>
                <a:gd name="connsiteX20" fmla="*/ 1389547 w 2971446"/>
                <a:gd name="connsiteY20" fmla="*/ 55523 h 2716212"/>
                <a:gd name="connsiteX21" fmla="*/ 1485102 w 2971446"/>
                <a:gd name="connsiteY21"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165522 w 2971446"/>
                <a:gd name="connsiteY5" fmla="*/ 1273238 h 2716212"/>
                <a:gd name="connsiteX6" fmla="*/ 2205513 w 2971446"/>
                <a:gd name="connsiteY6" fmla="*/ 1139134 h 2716212"/>
                <a:gd name="connsiteX7" fmla="*/ 2268731 w 2971446"/>
                <a:gd name="connsiteY7" fmla="*/ 1248482 h 2716212"/>
                <a:gd name="connsiteX8" fmla="*/ 2956413 w 2971446"/>
                <a:gd name="connsiteY8" fmla="*/ 2438991 h 2716212"/>
                <a:gd name="connsiteX9" fmla="*/ 2956413 w 2971446"/>
                <a:gd name="connsiteY9" fmla="*/ 2549880 h 2716212"/>
                <a:gd name="connsiteX10" fmla="*/ 2860816 w 2971446"/>
                <a:gd name="connsiteY10" fmla="*/ 2605324 h 2716212"/>
                <a:gd name="connsiteX11" fmla="*/ 1662769 w 2971446"/>
                <a:gd name="connsiteY11" fmla="*/ 2605324 h 2716212"/>
                <a:gd name="connsiteX12" fmla="*/ 1664311 w 2971446"/>
                <a:gd name="connsiteY12" fmla="*/ 2716212 h 2716212"/>
                <a:gd name="connsiteX13" fmla="*/ 1490176 w 2971446"/>
                <a:gd name="connsiteY13" fmla="*/ 2508247 h 2716212"/>
                <a:gd name="connsiteX14" fmla="*/ 1410890 w 2971446"/>
                <a:gd name="connsiteY14" fmla="*/ 2508247 h 2716212"/>
                <a:gd name="connsiteX15" fmla="*/ 1492512 w 2971446"/>
                <a:gd name="connsiteY15" fmla="*/ 2606126 h 2716212"/>
                <a:gd name="connsiteX16" fmla="*/ 110186 w 2971446"/>
                <a:gd name="connsiteY16" fmla="*/ 2606126 h 2716212"/>
                <a:gd name="connsiteX17" fmla="*/ 16182 w 2971446"/>
                <a:gd name="connsiteY17" fmla="*/ 2550610 h 2716212"/>
                <a:gd name="connsiteX18" fmla="*/ 16182 w 2971446"/>
                <a:gd name="connsiteY18" fmla="*/ 2439578 h 2716212"/>
                <a:gd name="connsiteX19" fmla="*/ 1389547 w 2971446"/>
                <a:gd name="connsiteY19" fmla="*/ 55523 h 2716212"/>
                <a:gd name="connsiteX20" fmla="*/ 1485102 w 2971446"/>
                <a:gd name="connsiteY20"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121929 w 2971446"/>
                <a:gd name="connsiteY4" fmla="*/ 1201117 h 2716212"/>
                <a:gd name="connsiteX5" fmla="*/ 2205513 w 2971446"/>
                <a:gd name="connsiteY5" fmla="*/ 1139134 h 2716212"/>
                <a:gd name="connsiteX6" fmla="*/ 2268731 w 2971446"/>
                <a:gd name="connsiteY6" fmla="*/ 1248482 h 2716212"/>
                <a:gd name="connsiteX7" fmla="*/ 2956413 w 2971446"/>
                <a:gd name="connsiteY7" fmla="*/ 2438991 h 2716212"/>
                <a:gd name="connsiteX8" fmla="*/ 2956413 w 2971446"/>
                <a:gd name="connsiteY8" fmla="*/ 2549880 h 2716212"/>
                <a:gd name="connsiteX9" fmla="*/ 2860816 w 2971446"/>
                <a:gd name="connsiteY9" fmla="*/ 2605324 h 2716212"/>
                <a:gd name="connsiteX10" fmla="*/ 1662769 w 2971446"/>
                <a:gd name="connsiteY10" fmla="*/ 2605324 h 2716212"/>
                <a:gd name="connsiteX11" fmla="*/ 1664311 w 2971446"/>
                <a:gd name="connsiteY11" fmla="*/ 2716212 h 2716212"/>
                <a:gd name="connsiteX12" fmla="*/ 1490176 w 2971446"/>
                <a:gd name="connsiteY12" fmla="*/ 2508247 h 2716212"/>
                <a:gd name="connsiteX13" fmla="*/ 1410890 w 2971446"/>
                <a:gd name="connsiteY13" fmla="*/ 2508247 h 2716212"/>
                <a:gd name="connsiteX14" fmla="*/ 1492512 w 2971446"/>
                <a:gd name="connsiteY14" fmla="*/ 2606126 h 2716212"/>
                <a:gd name="connsiteX15" fmla="*/ 110186 w 2971446"/>
                <a:gd name="connsiteY15" fmla="*/ 2606126 h 2716212"/>
                <a:gd name="connsiteX16" fmla="*/ 16182 w 2971446"/>
                <a:gd name="connsiteY16" fmla="*/ 2550610 h 2716212"/>
                <a:gd name="connsiteX17" fmla="*/ 16182 w 2971446"/>
                <a:gd name="connsiteY17" fmla="*/ 2439578 h 2716212"/>
                <a:gd name="connsiteX18" fmla="*/ 1389547 w 2971446"/>
                <a:gd name="connsiteY18" fmla="*/ 55523 h 2716212"/>
                <a:gd name="connsiteX19" fmla="*/ 1485102 w 2971446"/>
                <a:gd name="connsiteY19"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198687 w 2971446"/>
                <a:gd name="connsiteY3" fmla="*/ 943885 h 2716212"/>
                <a:gd name="connsiteX4" fmla="*/ 2205513 w 2971446"/>
                <a:gd name="connsiteY4" fmla="*/ 1139134 h 2716212"/>
                <a:gd name="connsiteX5" fmla="*/ 2268731 w 2971446"/>
                <a:gd name="connsiteY5" fmla="*/ 1248482 h 2716212"/>
                <a:gd name="connsiteX6" fmla="*/ 2956413 w 2971446"/>
                <a:gd name="connsiteY6" fmla="*/ 2438991 h 2716212"/>
                <a:gd name="connsiteX7" fmla="*/ 2956413 w 2971446"/>
                <a:gd name="connsiteY7" fmla="*/ 2549880 h 2716212"/>
                <a:gd name="connsiteX8" fmla="*/ 2860816 w 2971446"/>
                <a:gd name="connsiteY8" fmla="*/ 2605324 h 2716212"/>
                <a:gd name="connsiteX9" fmla="*/ 1662769 w 2971446"/>
                <a:gd name="connsiteY9" fmla="*/ 2605324 h 2716212"/>
                <a:gd name="connsiteX10" fmla="*/ 1664311 w 2971446"/>
                <a:gd name="connsiteY10" fmla="*/ 2716212 h 2716212"/>
                <a:gd name="connsiteX11" fmla="*/ 1490176 w 2971446"/>
                <a:gd name="connsiteY11" fmla="*/ 2508247 h 2716212"/>
                <a:gd name="connsiteX12" fmla="*/ 1410890 w 2971446"/>
                <a:gd name="connsiteY12" fmla="*/ 2508247 h 2716212"/>
                <a:gd name="connsiteX13" fmla="*/ 1492512 w 2971446"/>
                <a:gd name="connsiteY13" fmla="*/ 2606126 h 2716212"/>
                <a:gd name="connsiteX14" fmla="*/ 110186 w 2971446"/>
                <a:gd name="connsiteY14" fmla="*/ 2606126 h 2716212"/>
                <a:gd name="connsiteX15" fmla="*/ 16182 w 2971446"/>
                <a:gd name="connsiteY15" fmla="*/ 2550610 h 2716212"/>
                <a:gd name="connsiteX16" fmla="*/ 16182 w 2971446"/>
                <a:gd name="connsiteY16" fmla="*/ 2439578 h 2716212"/>
                <a:gd name="connsiteX17" fmla="*/ 1389547 w 2971446"/>
                <a:gd name="connsiteY17" fmla="*/ 55523 h 2716212"/>
                <a:gd name="connsiteX18" fmla="*/ 1485102 w 2971446"/>
                <a:gd name="connsiteY18" fmla="*/ 0 h 2716212"/>
                <a:gd name="connsiteX0" fmla="*/ 1485102 w 2971446"/>
                <a:gd name="connsiteY0" fmla="*/ 0 h 2716212"/>
                <a:gd name="connsiteX1" fmla="*/ 1580658 w 2971446"/>
                <a:gd name="connsiteY1" fmla="*/ 55523 h 2716212"/>
                <a:gd name="connsiteX2" fmla="*/ 2123167 w 2971446"/>
                <a:gd name="connsiteY2" fmla="*/ 996324 h 2716212"/>
                <a:gd name="connsiteX3" fmla="*/ 2205513 w 2971446"/>
                <a:gd name="connsiteY3" fmla="*/ 1139134 h 2716212"/>
                <a:gd name="connsiteX4" fmla="*/ 2268731 w 2971446"/>
                <a:gd name="connsiteY4" fmla="*/ 1248482 h 2716212"/>
                <a:gd name="connsiteX5" fmla="*/ 2956413 w 2971446"/>
                <a:gd name="connsiteY5" fmla="*/ 2438991 h 2716212"/>
                <a:gd name="connsiteX6" fmla="*/ 2956413 w 2971446"/>
                <a:gd name="connsiteY6" fmla="*/ 2549880 h 2716212"/>
                <a:gd name="connsiteX7" fmla="*/ 2860816 w 2971446"/>
                <a:gd name="connsiteY7" fmla="*/ 2605324 h 2716212"/>
                <a:gd name="connsiteX8" fmla="*/ 1662769 w 2971446"/>
                <a:gd name="connsiteY8" fmla="*/ 2605324 h 2716212"/>
                <a:gd name="connsiteX9" fmla="*/ 1664311 w 2971446"/>
                <a:gd name="connsiteY9" fmla="*/ 2716212 h 2716212"/>
                <a:gd name="connsiteX10" fmla="*/ 1490176 w 2971446"/>
                <a:gd name="connsiteY10" fmla="*/ 2508247 h 2716212"/>
                <a:gd name="connsiteX11" fmla="*/ 1410890 w 2971446"/>
                <a:gd name="connsiteY11" fmla="*/ 2508247 h 2716212"/>
                <a:gd name="connsiteX12" fmla="*/ 1492512 w 2971446"/>
                <a:gd name="connsiteY12" fmla="*/ 2606126 h 2716212"/>
                <a:gd name="connsiteX13" fmla="*/ 110186 w 2971446"/>
                <a:gd name="connsiteY13" fmla="*/ 2606126 h 2716212"/>
                <a:gd name="connsiteX14" fmla="*/ 16182 w 2971446"/>
                <a:gd name="connsiteY14" fmla="*/ 2550610 h 2716212"/>
                <a:gd name="connsiteX15" fmla="*/ 16182 w 2971446"/>
                <a:gd name="connsiteY15" fmla="*/ 2439578 h 2716212"/>
                <a:gd name="connsiteX16" fmla="*/ 1389547 w 2971446"/>
                <a:gd name="connsiteY16" fmla="*/ 55523 h 2716212"/>
                <a:gd name="connsiteX17" fmla="*/ 1485102 w 2971446"/>
                <a:gd name="connsiteY17" fmla="*/ 0 h 2716212"/>
                <a:gd name="connsiteX0" fmla="*/ 1485102 w 2971446"/>
                <a:gd name="connsiteY0" fmla="*/ 0 h 2716212"/>
                <a:gd name="connsiteX1" fmla="*/ 1580658 w 2971446"/>
                <a:gd name="connsiteY1" fmla="*/ 55523 h 2716212"/>
                <a:gd name="connsiteX2" fmla="*/ 2205513 w 2971446"/>
                <a:gd name="connsiteY2" fmla="*/ 1139134 h 2716212"/>
                <a:gd name="connsiteX3" fmla="*/ 2268731 w 2971446"/>
                <a:gd name="connsiteY3" fmla="*/ 1248482 h 2716212"/>
                <a:gd name="connsiteX4" fmla="*/ 2956413 w 2971446"/>
                <a:gd name="connsiteY4" fmla="*/ 2438991 h 2716212"/>
                <a:gd name="connsiteX5" fmla="*/ 2956413 w 2971446"/>
                <a:gd name="connsiteY5" fmla="*/ 2549880 h 2716212"/>
                <a:gd name="connsiteX6" fmla="*/ 2860816 w 2971446"/>
                <a:gd name="connsiteY6" fmla="*/ 2605324 h 2716212"/>
                <a:gd name="connsiteX7" fmla="*/ 1662769 w 2971446"/>
                <a:gd name="connsiteY7" fmla="*/ 2605324 h 2716212"/>
                <a:gd name="connsiteX8" fmla="*/ 1664311 w 2971446"/>
                <a:gd name="connsiteY8" fmla="*/ 2716212 h 2716212"/>
                <a:gd name="connsiteX9" fmla="*/ 1490176 w 2971446"/>
                <a:gd name="connsiteY9" fmla="*/ 2508247 h 2716212"/>
                <a:gd name="connsiteX10" fmla="*/ 1410890 w 2971446"/>
                <a:gd name="connsiteY10" fmla="*/ 2508247 h 2716212"/>
                <a:gd name="connsiteX11" fmla="*/ 1492512 w 2971446"/>
                <a:gd name="connsiteY11" fmla="*/ 2606126 h 2716212"/>
                <a:gd name="connsiteX12" fmla="*/ 110186 w 2971446"/>
                <a:gd name="connsiteY12" fmla="*/ 2606126 h 2716212"/>
                <a:gd name="connsiteX13" fmla="*/ 16182 w 2971446"/>
                <a:gd name="connsiteY13" fmla="*/ 2550610 h 2716212"/>
                <a:gd name="connsiteX14" fmla="*/ 16182 w 2971446"/>
                <a:gd name="connsiteY14" fmla="*/ 2439578 h 2716212"/>
                <a:gd name="connsiteX15" fmla="*/ 1389547 w 2971446"/>
                <a:gd name="connsiteY15" fmla="*/ 55523 h 2716212"/>
                <a:gd name="connsiteX16" fmla="*/ 1485102 w 2971446"/>
                <a:gd name="connsiteY16" fmla="*/ 0 h 2716212"/>
                <a:gd name="connsiteX0" fmla="*/ 1485102 w 2971446"/>
                <a:gd name="connsiteY0" fmla="*/ 0 h 2716212"/>
                <a:gd name="connsiteX1" fmla="*/ 1580658 w 2971446"/>
                <a:gd name="connsiteY1" fmla="*/ 55523 h 2716212"/>
                <a:gd name="connsiteX2" fmla="*/ 2268731 w 2971446"/>
                <a:gd name="connsiteY2" fmla="*/ 1248482 h 2716212"/>
                <a:gd name="connsiteX3" fmla="*/ 2956413 w 2971446"/>
                <a:gd name="connsiteY3" fmla="*/ 2438991 h 2716212"/>
                <a:gd name="connsiteX4" fmla="*/ 2956413 w 2971446"/>
                <a:gd name="connsiteY4" fmla="*/ 2549880 h 2716212"/>
                <a:gd name="connsiteX5" fmla="*/ 2860816 w 2971446"/>
                <a:gd name="connsiteY5" fmla="*/ 2605324 h 2716212"/>
                <a:gd name="connsiteX6" fmla="*/ 1662769 w 2971446"/>
                <a:gd name="connsiteY6" fmla="*/ 2605324 h 2716212"/>
                <a:gd name="connsiteX7" fmla="*/ 1664311 w 2971446"/>
                <a:gd name="connsiteY7" fmla="*/ 2716212 h 2716212"/>
                <a:gd name="connsiteX8" fmla="*/ 1490176 w 2971446"/>
                <a:gd name="connsiteY8" fmla="*/ 2508247 h 2716212"/>
                <a:gd name="connsiteX9" fmla="*/ 1410890 w 2971446"/>
                <a:gd name="connsiteY9" fmla="*/ 2508247 h 2716212"/>
                <a:gd name="connsiteX10" fmla="*/ 1492512 w 2971446"/>
                <a:gd name="connsiteY10" fmla="*/ 2606126 h 2716212"/>
                <a:gd name="connsiteX11" fmla="*/ 110186 w 2971446"/>
                <a:gd name="connsiteY11" fmla="*/ 2606126 h 2716212"/>
                <a:gd name="connsiteX12" fmla="*/ 16182 w 2971446"/>
                <a:gd name="connsiteY12" fmla="*/ 2550610 h 2716212"/>
                <a:gd name="connsiteX13" fmla="*/ 16182 w 2971446"/>
                <a:gd name="connsiteY13" fmla="*/ 2439578 h 2716212"/>
                <a:gd name="connsiteX14" fmla="*/ 1389547 w 2971446"/>
                <a:gd name="connsiteY14" fmla="*/ 55523 h 2716212"/>
                <a:gd name="connsiteX15" fmla="*/ 1485102 w 2971446"/>
                <a:gd name="connsiteY15" fmla="*/ 0 h 2716212"/>
                <a:gd name="connsiteX0" fmla="*/ 1485102 w 2971446"/>
                <a:gd name="connsiteY0" fmla="*/ 0 h 2716212"/>
                <a:gd name="connsiteX1" fmla="*/ 1580658 w 2971446"/>
                <a:gd name="connsiteY1" fmla="*/ 55523 h 2716212"/>
                <a:gd name="connsiteX2" fmla="*/ 2956413 w 2971446"/>
                <a:gd name="connsiteY2" fmla="*/ 2438991 h 2716212"/>
                <a:gd name="connsiteX3" fmla="*/ 2956413 w 2971446"/>
                <a:gd name="connsiteY3" fmla="*/ 2549880 h 2716212"/>
                <a:gd name="connsiteX4" fmla="*/ 2860816 w 2971446"/>
                <a:gd name="connsiteY4" fmla="*/ 2605324 h 2716212"/>
                <a:gd name="connsiteX5" fmla="*/ 1662769 w 2971446"/>
                <a:gd name="connsiteY5" fmla="*/ 2605324 h 2716212"/>
                <a:gd name="connsiteX6" fmla="*/ 1664311 w 2971446"/>
                <a:gd name="connsiteY6" fmla="*/ 2716212 h 2716212"/>
                <a:gd name="connsiteX7" fmla="*/ 1490176 w 2971446"/>
                <a:gd name="connsiteY7" fmla="*/ 2508247 h 2716212"/>
                <a:gd name="connsiteX8" fmla="*/ 1410890 w 2971446"/>
                <a:gd name="connsiteY8" fmla="*/ 2508247 h 2716212"/>
                <a:gd name="connsiteX9" fmla="*/ 1492512 w 2971446"/>
                <a:gd name="connsiteY9" fmla="*/ 2606126 h 2716212"/>
                <a:gd name="connsiteX10" fmla="*/ 110186 w 2971446"/>
                <a:gd name="connsiteY10" fmla="*/ 2606126 h 2716212"/>
                <a:gd name="connsiteX11" fmla="*/ 16182 w 2971446"/>
                <a:gd name="connsiteY11" fmla="*/ 2550610 h 2716212"/>
                <a:gd name="connsiteX12" fmla="*/ 16182 w 2971446"/>
                <a:gd name="connsiteY12" fmla="*/ 2439578 h 2716212"/>
                <a:gd name="connsiteX13" fmla="*/ 1389547 w 2971446"/>
                <a:gd name="connsiteY13" fmla="*/ 55523 h 2716212"/>
                <a:gd name="connsiteX14" fmla="*/ 1485102 w 2971446"/>
                <a:gd name="connsiteY14" fmla="*/ 0 h 2716212"/>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662769 w 2971446"/>
                <a:gd name="connsiteY5" fmla="*/ 2605324 h 2606126"/>
                <a:gd name="connsiteX6" fmla="*/ 1490176 w 2971446"/>
                <a:gd name="connsiteY6" fmla="*/ 2508247 h 2606126"/>
                <a:gd name="connsiteX7" fmla="*/ 1410890 w 2971446"/>
                <a:gd name="connsiteY7" fmla="*/ 2508247 h 2606126"/>
                <a:gd name="connsiteX8" fmla="*/ 1492512 w 2971446"/>
                <a:gd name="connsiteY8" fmla="*/ 2606126 h 2606126"/>
                <a:gd name="connsiteX9" fmla="*/ 110186 w 2971446"/>
                <a:gd name="connsiteY9" fmla="*/ 2606126 h 2606126"/>
                <a:gd name="connsiteX10" fmla="*/ 16182 w 2971446"/>
                <a:gd name="connsiteY10" fmla="*/ 2550610 h 2606126"/>
                <a:gd name="connsiteX11" fmla="*/ 16182 w 2971446"/>
                <a:gd name="connsiteY11" fmla="*/ 2439578 h 2606126"/>
                <a:gd name="connsiteX12" fmla="*/ 1389547 w 2971446"/>
                <a:gd name="connsiteY12" fmla="*/ 55523 h 2606126"/>
                <a:gd name="connsiteX13" fmla="*/ 1485102 w 2971446"/>
                <a:gd name="connsiteY13"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0176 w 2971446"/>
                <a:gd name="connsiteY5" fmla="*/ 2508247 h 2606126"/>
                <a:gd name="connsiteX6" fmla="*/ 1410890 w 2971446"/>
                <a:gd name="connsiteY6" fmla="*/ 2508247 h 2606126"/>
                <a:gd name="connsiteX7" fmla="*/ 1492512 w 2971446"/>
                <a:gd name="connsiteY7" fmla="*/ 2606126 h 2606126"/>
                <a:gd name="connsiteX8" fmla="*/ 110186 w 2971446"/>
                <a:gd name="connsiteY8" fmla="*/ 2606126 h 2606126"/>
                <a:gd name="connsiteX9" fmla="*/ 16182 w 2971446"/>
                <a:gd name="connsiteY9" fmla="*/ 2550610 h 2606126"/>
                <a:gd name="connsiteX10" fmla="*/ 16182 w 2971446"/>
                <a:gd name="connsiteY10" fmla="*/ 2439578 h 2606126"/>
                <a:gd name="connsiteX11" fmla="*/ 1389547 w 2971446"/>
                <a:gd name="connsiteY11" fmla="*/ 55523 h 2606126"/>
                <a:gd name="connsiteX12" fmla="*/ 1485102 w 2971446"/>
                <a:gd name="connsiteY12"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10890 w 2971446"/>
                <a:gd name="connsiteY5" fmla="*/ 2508247 h 2606126"/>
                <a:gd name="connsiteX6" fmla="*/ 1492512 w 2971446"/>
                <a:gd name="connsiteY6" fmla="*/ 2606126 h 2606126"/>
                <a:gd name="connsiteX7" fmla="*/ 110186 w 2971446"/>
                <a:gd name="connsiteY7" fmla="*/ 2606126 h 2606126"/>
                <a:gd name="connsiteX8" fmla="*/ 16182 w 2971446"/>
                <a:gd name="connsiteY8" fmla="*/ 2550610 h 2606126"/>
                <a:gd name="connsiteX9" fmla="*/ 16182 w 2971446"/>
                <a:gd name="connsiteY9" fmla="*/ 2439578 h 2606126"/>
                <a:gd name="connsiteX10" fmla="*/ 1389547 w 2971446"/>
                <a:gd name="connsiteY10" fmla="*/ 55523 h 2606126"/>
                <a:gd name="connsiteX11" fmla="*/ 1485102 w 2971446"/>
                <a:gd name="connsiteY11"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492512 w 2971446"/>
                <a:gd name="connsiteY5" fmla="*/ 2606126 h 2606126"/>
                <a:gd name="connsiteX6" fmla="*/ 110186 w 2971446"/>
                <a:gd name="connsiteY6" fmla="*/ 2606126 h 2606126"/>
                <a:gd name="connsiteX7" fmla="*/ 16182 w 2971446"/>
                <a:gd name="connsiteY7" fmla="*/ 2550610 h 2606126"/>
                <a:gd name="connsiteX8" fmla="*/ 16182 w 2971446"/>
                <a:gd name="connsiteY8" fmla="*/ 2439578 h 2606126"/>
                <a:gd name="connsiteX9" fmla="*/ 1389547 w 2971446"/>
                <a:gd name="connsiteY9" fmla="*/ 55523 h 2606126"/>
                <a:gd name="connsiteX10" fmla="*/ 1485102 w 2971446"/>
                <a:gd name="connsiteY10" fmla="*/ 0 h 2606126"/>
                <a:gd name="connsiteX0" fmla="*/ 1485102 w 2971446"/>
                <a:gd name="connsiteY0" fmla="*/ 0 h 2606126"/>
                <a:gd name="connsiteX1" fmla="*/ 1580658 w 2971446"/>
                <a:gd name="connsiteY1" fmla="*/ 55523 h 2606126"/>
                <a:gd name="connsiteX2" fmla="*/ 2956413 w 2971446"/>
                <a:gd name="connsiteY2" fmla="*/ 2438991 h 2606126"/>
                <a:gd name="connsiteX3" fmla="*/ 2956413 w 2971446"/>
                <a:gd name="connsiteY3" fmla="*/ 2549880 h 2606126"/>
                <a:gd name="connsiteX4" fmla="*/ 2860816 w 2971446"/>
                <a:gd name="connsiteY4" fmla="*/ 2605324 h 2606126"/>
                <a:gd name="connsiteX5" fmla="*/ 110186 w 2971446"/>
                <a:gd name="connsiteY5" fmla="*/ 2606126 h 2606126"/>
                <a:gd name="connsiteX6" fmla="*/ 16182 w 2971446"/>
                <a:gd name="connsiteY6" fmla="*/ 2550610 h 2606126"/>
                <a:gd name="connsiteX7" fmla="*/ 16182 w 2971446"/>
                <a:gd name="connsiteY7" fmla="*/ 2439578 h 2606126"/>
                <a:gd name="connsiteX8" fmla="*/ 1389547 w 2971446"/>
                <a:gd name="connsiteY8" fmla="*/ 55523 h 2606126"/>
                <a:gd name="connsiteX9" fmla="*/ 1485102 w 2971446"/>
                <a:gd name="connsiteY9" fmla="*/ 0 h 260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446" h="2606126">
                  <a:moveTo>
                    <a:pt x="1485102" y="0"/>
                  </a:moveTo>
                  <a:cubicBezTo>
                    <a:pt x="1525174" y="0"/>
                    <a:pt x="1560622" y="20050"/>
                    <a:pt x="1580658" y="55523"/>
                  </a:cubicBezTo>
                  <a:lnTo>
                    <a:pt x="2956413" y="2438991"/>
                  </a:lnTo>
                  <a:cubicBezTo>
                    <a:pt x="2976457" y="2474414"/>
                    <a:pt x="2976457" y="2514457"/>
                    <a:pt x="2956413" y="2549880"/>
                  </a:cubicBezTo>
                  <a:cubicBezTo>
                    <a:pt x="2936368" y="2585302"/>
                    <a:pt x="2900905" y="2605324"/>
                    <a:pt x="2860816" y="2605324"/>
                  </a:cubicBezTo>
                  <a:lnTo>
                    <a:pt x="110186" y="2606126"/>
                  </a:lnTo>
                  <a:cubicBezTo>
                    <a:pt x="70119" y="2606126"/>
                    <a:pt x="34674" y="2586079"/>
                    <a:pt x="16182" y="2550610"/>
                  </a:cubicBezTo>
                  <a:cubicBezTo>
                    <a:pt x="-5393" y="2515141"/>
                    <a:pt x="-5393" y="2475046"/>
                    <a:pt x="16182" y="2439578"/>
                  </a:cubicBezTo>
                  <a:lnTo>
                    <a:pt x="1389547" y="55523"/>
                  </a:lnTo>
                  <a:cubicBezTo>
                    <a:pt x="1409582" y="20050"/>
                    <a:pt x="1443489" y="0"/>
                    <a:pt x="1485102" y="0"/>
                  </a:cubicBezTo>
                  <a:close/>
                </a:path>
              </a:pathLst>
            </a:custGeom>
            <a:solidFill>
              <a:srgbClr val="C00000"/>
            </a:solidFill>
            <a:ln>
              <a:noFill/>
            </a:ln>
            <a:effectLst>
              <a:innerShdw dist="50800" dir="13500000">
                <a:schemeClr val="tx1">
                  <a:alpha val="20000"/>
                </a:schemeClr>
              </a:innerShdw>
            </a:effectLst>
          </p:spPr>
          <p:txBody>
            <a:bodyPr vert="horz" wrap="square" lIns="91440" tIns="45720" rIns="91440" bIns="45720" numCol="1" anchor="t" anchorCtr="0" compatLnSpc="1">
              <a:prstTxWarp prst="textNoShape">
                <a:avLst/>
              </a:prstTxWarp>
              <a:noAutofit/>
            </a:bodyPr>
            <a:lstStyle/>
            <a:p>
              <a:endParaRPr lang="en-US" dirty="0"/>
            </a:p>
          </p:txBody>
        </p:sp>
      </p:grpSp>
      <p:sp>
        <p:nvSpPr>
          <p:cNvPr id="29" name="TextBox 28">
            <a:extLst>
              <a:ext uri="{FF2B5EF4-FFF2-40B4-BE49-F238E27FC236}">
                <a16:creationId xmlns:a16="http://schemas.microsoft.com/office/drawing/2014/main" id="{B8FEA666-B463-4CFF-A3B7-A17A48333AE1}"/>
              </a:ext>
            </a:extLst>
          </p:cNvPr>
          <p:cNvSpPr txBox="1"/>
          <p:nvPr/>
        </p:nvSpPr>
        <p:spPr>
          <a:xfrm>
            <a:off x="0" y="118464"/>
            <a:ext cx="12192000" cy="830997"/>
          </a:xfrm>
          <a:prstGeom prst="rect">
            <a:avLst/>
          </a:prstGeom>
          <a:noFill/>
        </p:spPr>
        <p:txBody>
          <a:bodyPr wrap="square" rtlCol="0">
            <a:spAutoFit/>
          </a:bodyPr>
          <a:lstStyle/>
          <a:p>
            <a:pPr algn="ctr"/>
            <a:r>
              <a:rPr lang="uz-Cyrl-UZ" sz="2400" b="1" dirty="0">
                <a:latin typeface="Times New Roman" panose="02020603050405020304" pitchFamily="18" charset="0"/>
                <a:cs typeface="Times New Roman" panose="02020603050405020304" pitchFamily="18" charset="0"/>
              </a:rPr>
              <a:t>Мансабдор шахслар томонидан коррупциявий ҳуқуқбузарликлар содир </a:t>
            </a:r>
          </a:p>
          <a:p>
            <a:pPr algn="ctr"/>
            <a:r>
              <a:rPr lang="uz-Cyrl-UZ" sz="2400" b="1" dirty="0">
                <a:latin typeface="Times New Roman" panose="02020603050405020304" pitchFamily="18" charset="0"/>
                <a:cs typeface="Times New Roman" panose="02020603050405020304" pitchFamily="18" charset="0"/>
              </a:rPr>
              <a:t>этилганлиги учун жавобгарлик турлари</a:t>
            </a:r>
            <a:endParaRPr lang="ru-RU" sz="2400" b="1"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9C777771-30BB-48EB-B515-9D2357674765}"/>
              </a:ext>
            </a:extLst>
          </p:cNvPr>
          <p:cNvSpPr txBox="1"/>
          <p:nvPr/>
        </p:nvSpPr>
        <p:spPr>
          <a:xfrm>
            <a:off x="554737" y="1912652"/>
            <a:ext cx="2921000" cy="830997"/>
          </a:xfrm>
          <a:prstGeom prst="rect">
            <a:avLst/>
          </a:prstGeom>
          <a:noFill/>
        </p:spPr>
        <p:txBody>
          <a:bodyPr wrap="square" rtlCol="0">
            <a:spAutoFit/>
          </a:bodyPr>
          <a:lstStyle/>
          <a:p>
            <a:pPr algn="ctr"/>
            <a:r>
              <a:rPr lang="uz-Cyrl-UZ" sz="2400" b="1" dirty="0">
                <a:solidFill>
                  <a:schemeClr val="accent4">
                    <a:lumMod val="75000"/>
                  </a:schemeClr>
                </a:solidFill>
                <a:latin typeface="Times New Roman" panose="02020603050405020304" pitchFamily="18" charset="0"/>
                <a:cs typeface="Times New Roman" panose="02020603050405020304" pitchFamily="18" charset="0"/>
              </a:rPr>
              <a:t>Жиноий жавобгарлик</a:t>
            </a:r>
            <a:endParaRPr lang="ru-RU" sz="24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9D30F6C6-D9C9-4981-870B-C37FE8C2A5FD}"/>
              </a:ext>
            </a:extLst>
          </p:cNvPr>
          <p:cNvSpPr txBox="1"/>
          <p:nvPr/>
        </p:nvSpPr>
        <p:spPr>
          <a:xfrm>
            <a:off x="8950686" y="1912652"/>
            <a:ext cx="2921000" cy="830997"/>
          </a:xfrm>
          <a:prstGeom prst="rect">
            <a:avLst/>
          </a:prstGeom>
          <a:noFill/>
        </p:spPr>
        <p:txBody>
          <a:bodyPr wrap="square" rtlCol="0">
            <a:spAutoFit/>
          </a:bodyPr>
          <a:lstStyle/>
          <a:p>
            <a:pPr algn="ctr"/>
            <a:r>
              <a:rPr lang="uz-Cyrl-UZ" sz="2400" b="1" dirty="0">
                <a:solidFill>
                  <a:schemeClr val="accent2">
                    <a:lumMod val="75000"/>
                  </a:schemeClr>
                </a:solidFill>
                <a:latin typeface="Times New Roman" panose="02020603050405020304" pitchFamily="18" charset="0"/>
                <a:cs typeface="Times New Roman" panose="02020603050405020304" pitchFamily="18" charset="0"/>
              </a:rPr>
              <a:t>Маъмурий жавобгарлик</a:t>
            </a:r>
            <a:endParaRPr lang="ru-RU" sz="24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7D09F424-0A42-454A-B01F-642B01D09671}"/>
              </a:ext>
            </a:extLst>
          </p:cNvPr>
          <p:cNvSpPr txBox="1"/>
          <p:nvPr/>
        </p:nvSpPr>
        <p:spPr>
          <a:xfrm>
            <a:off x="4635499" y="5955463"/>
            <a:ext cx="2921000" cy="830997"/>
          </a:xfrm>
          <a:prstGeom prst="rect">
            <a:avLst/>
          </a:prstGeom>
          <a:noFill/>
        </p:spPr>
        <p:txBody>
          <a:bodyPr wrap="square" rtlCol="0">
            <a:spAutoFit/>
          </a:bodyPr>
          <a:lstStyle/>
          <a:p>
            <a:pPr algn="ctr"/>
            <a:r>
              <a:rPr lang="uz-Cyrl-UZ" sz="2400" b="1" dirty="0">
                <a:solidFill>
                  <a:schemeClr val="accent1">
                    <a:lumMod val="75000"/>
                  </a:schemeClr>
                </a:solidFill>
                <a:latin typeface="Times New Roman" panose="02020603050405020304" pitchFamily="18" charset="0"/>
                <a:cs typeface="Times New Roman" panose="02020603050405020304" pitchFamily="18" charset="0"/>
              </a:rPr>
              <a:t>Интизомий жавобгарлик</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10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B70AD3E-132A-4C63-AFFB-2E528F9B7DEA}"/>
              </a:ext>
            </a:extLst>
          </p:cNvPr>
          <p:cNvSpPr/>
          <p:nvPr/>
        </p:nvSpPr>
        <p:spPr>
          <a:xfrm>
            <a:off x="360727" y="349970"/>
            <a:ext cx="11576807" cy="707886"/>
          </a:xfrm>
          <a:prstGeom prst="rect">
            <a:avLst/>
          </a:prstGeom>
        </p:spPr>
        <p:txBody>
          <a:bodyPr wrap="square">
            <a:spAutoFit/>
          </a:bodyPr>
          <a:lstStyle/>
          <a:p>
            <a:pPr indent="190481" algn="ctr"/>
            <a:r>
              <a:rPr lang="uz-Cyrl-UZ" sz="2000" b="1" dirty="0">
                <a:latin typeface="Times New Roman"/>
              </a:rPr>
              <a:t>Ўзбекистон Республикаси Жиноят Кодексининг коррупция ва унга дахлдор жиноятлар бўйича моддалари</a:t>
            </a:r>
            <a:endParaRPr lang="ru" sz="2000" b="1" dirty="0">
              <a:latin typeface="Times New Roman"/>
            </a:endParaRPr>
          </a:p>
        </p:txBody>
      </p:sp>
      <p:sp>
        <p:nvSpPr>
          <p:cNvPr id="5" name="Прямоугольник 4">
            <a:extLst>
              <a:ext uri="{FF2B5EF4-FFF2-40B4-BE49-F238E27FC236}">
                <a16:creationId xmlns:a16="http://schemas.microsoft.com/office/drawing/2014/main" id="{50D7C31A-F988-4394-82E8-629550816779}"/>
              </a:ext>
            </a:extLst>
          </p:cNvPr>
          <p:cNvSpPr/>
          <p:nvPr/>
        </p:nvSpPr>
        <p:spPr>
          <a:xfrm>
            <a:off x="931178" y="1188036"/>
            <a:ext cx="10880520" cy="2308324"/>
          </a:xfrm>
          <a:prstGeom prst="rect">
            <a:avLst/>
          </a:prstGeom>
        </p:spPr>
        <p:txBody>
          <a:bodyPr wrap="square">
            <a:spAutoFit/>
          </a:bodyPr>
          <a:lstStyle/>
          <a:p>
            <a:r>
              <a:rPr lang="ru" b="1" dirty="0">
                <a:latin typeface="Times New Roman"/>
              </a:rPr>
              <a:t>Коррупцияга оид жиноятлар тоифаси</a:t>
            </a:r>
            <a:r>
              <a:rPr lang="ru-RU" b="1" dirty="0">
                <a:latin typeface="Times New Roman"/>
              </a:rPr>
              <a:t>га</a:t>
            </a:r>
            <a:r>
              <a:rPr lang="ru" dirty="0">
                <a:latin typeface="Times New Roman"/>
              </a:rPr>
              <a:t>:</a:t>
            </a:r>
          </a:p>
          <a:p>
            <a:pPr algn="just"/>
            <a:r>
              <a:rPr lang="ru" dirty="0">
                <a:latin typeface="Times New Roman"/>
              </a:rPr>
              <a:t>192</a:t>
            </a:r>
            <a:r>
              <a:rPr lang="ru" baseline="30000" dirty="0">
                <a:latin typeface="Times New Roman"/>
              </a:rPr>
              <a:t>9 </a:t>
            </a:r>
            <a:r>
              <a:rPr lang="ru" dirty="0">
                <a:latin typeface="Times New Roman"/>
              </a:rPr>
              <a:t>(</a:t>
            </a:r>
            <a:r>
              <a:rPr lang="ru-RU" i="1" dirty="0" err="1">
                <a:latin typeface="Times New Roman"/>
              </a:rPr>
              <a:t>Тижоратда</a:t>
            </a:r>
            <a:r>
              <a:rPr lang="ru-RU" i="1" dirty="0">
                <a:latin typeface="Times New Roman"/>
              </a:rPr>
              <a:t> пора </a:t>
            </a:r>
            <a:r>
              <a:rPr lang="ru-RU" i="1" dirty="0" err="1">
                <a:latin typeface="Times New Roman"/>
              </a:rPr>
              <a:t>эвазига</a:t>
            </a:r>
            <a:r>
              <a:rPr lang="ru-RU" i="1" dirty="0">
                <a:latin typeface="Times New Roman"/>
              </a:rPr>
              <a:t> </a:t>
            </a:r>
            <a:r>
              <a:rPr lang="ru-RU" i="1" dirty="0" err="1">
                <a:latin typeface="Times New Roman"/>
              </a:rPr>
              <a:t>оғдириб</a:t>
            </a:r>
            <a:r>
              <a:rPr lang="ru-RU" i="1" dirty="0">
                <a:latin typeface="Times New Roman"/>
              </a:rPr>
              <a:t> </a:t>
            </a:r>
            <a:r>
              <a:rPr lang="ru-RU" i="1" dirty="0" err="1">
                <a:latin typeface="Times New Roman"/>
              </a:rPr>
              <a:t>олиш</a:t>
            </a:r>
            <a:r>
              <a:rPr lang="ru" dirty="0">
                <a:latin typeface="Times New Roman"/>
              </a:rPr>
              <a:t>), 192</a:t>
            </a:r>
            <a:r>
              <a:rPr lang="ru" baseline="30000" dirty="0">
                <a:latin typeface="Times New Roman"/>
              </a:rPr>
              <a:t>10 </a:t>
            </a:r>
            <a:r>
              <a:rPr lang="ru" dirty="0">
                <a:latin typeface="Times New Roman"/>
              </a:rPr>
              <a:t>(</a:t>
            </a:r>
            <a:r>
              <a:rPr lang="ru-RU" i="1" dirty="0" err="1">
                <a:latin typeface="Times New Roman"/>
              </a:rPr>
              <a:t>Нодавлат</a:t>
            </a:r>
            <a:r>
              <a:rPr lang="ru-RU" i="1" dirty="0">
                <a:latin typeface="Times New Roman"/>
              </a:rPr>
              <a:t> </a:t>
            </a:r>
            <a:r>
              <a:rPr lang="ru-RU" i="1" dirty="0" err="1">
                <a:latin typeface="Times New Roman"/>
              </a:rPr>
              <a:t>тижорат</a:t>
            </a:r>
            <a:r>
              <a:rPr lang="ru-RU" i="1" dirty="0">
                <a:latin typeface="Times New Roman"/>
              </a:rPr>
              <a:t> </a:t>
            </a:r>
            <a:r>
              <a:rPr lang="ru-RU" i="1" dirty="0" err="1">
                <a:latin typeface="Times New Roman"/>
              </a:rPr>
              <a:t>ташкилотининг</a:t>
            </a:r>
            <a:r>
              <a:rPr lang="ru-RU" i="1" dirty="0">
                <a:latin typeface="Times New Roman"/>
              </a:rPr>
              <a:t> </a:t>
            </a:r>
            <a:r>
              <a:rPr lang="ru-RU" i="1" dirty="0" err="1">
                <a:latin typeface="Times New Roman"/>
              </a:rPr>
              <a:t>ёки</a:t>
            </a:r>
            <a:r>
              <a:rPr lang="ru-RU" i="1" dirty="0">
                <a:latin typeface="Times New Roman"/>
              </a:rPr>
              <a:t> </a:t>
            </a:r>
            <a:r>
              <a:rPr lang="ru-RU" i="1" dirty="0" err="1">
                <a:latin typeface="Times New Roman"/>
              </a:rPr>
              <a:t>бошқа</a:t>
            </a:r>
            <a:r>
              <a:rPr lang="ru-RU" i="1" dirty="0">
                <a:latin typeface="Times New Roman"/>
              </a:rPr>
              <a:t> </a:t>
            </a:r>
            <a:r>
              <a:rPr lang="ru-RU" i="1" dirty="0" err="1">
                <a:latin typeface="Times New Roman"/>
              </a:rPr>
              <a:t>нодавлат</a:t>
            </a:r>
            <a:r>
              <a:rPr lang="ru-RU" i="1" dirty="0">
                <a:latin typeface="Times New Roman"/>
              </a:rPr>
              <a:t> </a:t>
            </a:r>
            <a:r>
              <a:rPr lang="ru-RU" i="1" dirty="0" err="1">
                <a:latin typeface="Times New Roman"/>
              </a:rPr>
              <a:t>ташкилотининг</a:t>
            </a:r>
            <a:r>
              <a:rPr lang="ru-RU" i="1" dirty="0">
                <a:latin typeface="Times New Roman"/>
              </a:rPr>
              <a:t> </a:t>
            </a:r>
            <a:r>
              <a:rPr lang="ru-RU" i="1" dirty="0" err="1">
                <a:latin typeface="Times New Roman"/>
              </a:rPr>
              <a:t>хизматчисини</a:t>
            </a:r>
            <a:r>
              <a:rPr lang="ru-RU" i="1" dirty="0">
                <a:latin typeface="Times New Roman"/>
              </a:rPr>
              <a:t> пора </a:t>
            </a:r>
            <a:r>
              <a:rPr lang="ru-RU" i="1" dirty="0" err="1">
                <a:latin typeface="Times New Roman"/>
              </a:rPr>
              <a:t>эвазига</a:t>
            </a:r>
            <a:r>
              <a:rPr lang="ru-RU" i="1" dirty="0">
                <a:latin typeface="Times New Roman"/>
              </a:rPr>
              <a:t> </a:t>
            </a:r>
            <a:r>
              <a:rPr lang="ru-RU" i="1" dirty="0" err="1">
                <a:latin typeface="Times New Roman"/>
              </a:rPr>
              <a:t>оғдириб</a:t>
            </a:r>
            <a:r>
              <a:rPr lang="ru-RU" i="1" dirty="0">
                <a:latin typeface="Times New Roman"/>
              </a:rPr>
              <a:t> </a:t>
            </a:r>
            <a:r>
              <a:rPr lang="ru-RU" i="1" dirty="0" err="1">
                <a:latin typeface="Times New Roman"/>
              </a:rPr>
              <a:t>олиш</a:t>
            </a:r>
            <a:r>
              <a:rPr lang="ru" dirty="0">
                <a:latin typeface="Times New Roman"/>
              </a:rPr>
              <a:t>), 210 (</a:t>
            </a:r>
            <a:r>
              <a:rPr lang="ru-RU" i="1" dirty="0">
                <a:latin typeface="Times New Roman"/>
              </a:rPr>
              <a:t>Пора </a:t>
            </a:r>
            <a:r>
              <a:rPr lang="ru-RU" i="1" dirty="0" err="1">
                <a:latin typeface="Times New Roman"/>
              </a:rPr>
              <a:t>олиш</a:t>
            </a:r>
            <a:r>
              <a:rPr lang="ru" dirty="0">
                <a:latin typeface="Times New Roman"/>
              </a:rPr>
              <a:t>), 211 (</a:t>
            </a:r>
            <a:r>
              <a:rPr lang="ru-RU" i="1" dirty="0">
                <a:latin typeface="Times New Roman"/>
              </a:rPr>
              <a:t>Пора </a:t>
            </a:r>
            <a:r>
              <a:rPr lang="ru-RU" i="1" dirty="0" err="1">
                <a:latin typeface="Times New Roman"/>
              </a:rPr>
              <a:t>бериш</a:t>
            </a:r>
            <a:r>
              <a:rPr lang="ru" dirty="0">
                <a:latin typeface="Times New Roman"/>
              </a:rPr>
              <a:t>), 212 (</a:t>
            </a:r>
            <a:r>
              <a:rPr lang="ru-RU" i="1" dirty="0">
                <a:latin typeface="Times New Roman"/>
              </a:rPr>
              <a:t>Пора </a:t>
            </a:r>
            <a:r>
              <a:rPr lang="ru-RU" i="1" dirty="0" err="1">
                <a:latin typeface="Times New Roman"/>
              </a:rPr>
              <a:t>олиш-беришда</a:t>
            </a:r>
            <a:r>
              <a:rPr lang="ru-RU" i="1" dirty="0">
                <a:latin typeface="Times New Roman"/>
              </a:rPr>
              <a:t> </a:t>
            </a:r>
            <a:r>
              <a:rPr lang="ru-RU" i="1" dirty="0" err="1">
                <a:latin typeface="Times New Roman"/>
              </a:rPr>
              <a:t>воситачилик</a:t>
            </a:r>
            <a:r>
              <a:rPr lang="ru-RU" i="1" dirty="0">
                <a:latin typeface="Times New Roman"/>
              </a:rPr>
              <a:t> </a:t>
            </a:r>
            <a:r>
              <a:rPr lang="ru-RU" i="1" dirty="0" err="1">
                <a:latin typeface="Times New Roman"/>
              </a:rPr>
              <a:t>қилиш</a:t>
            </a:r>
            <a:r>
              <a:rPr lang="ru" dirty="0">
                <a:latin typeface="Times New Roman"/>
              </a:rPr>
              <a:t>), 213 (</a:t>
            </a:r>
            <a:r>
              <a:rPr lang="ru-RU" i="1" dirty="0">
                <a:latin typeface="Times New Roman"/>
              </a:rPr>
              <a:t>Давлат </a:t>
            </a:r>
            <a:r>
              <a:rPr lang="ru-RU" i="1" dirty="0" err="1">
                <a:latin typeface="Times New Roman"/>
              </a:rPr>
              <a:t>органининг</a:t>
            </a:r>
            <a:r>
              <a:rPr lang="ru-RU" i="1" dirty="0">
                <a:latin typeface="Times New Roman"/>
              </a:rPr>
              <a:t>, </a:t>
            </a:r>
            <a:r>
              <a:rPr lang="ru-RU" i="1" dirty="0" err="1">
                <a:latin typeface="Times New Roman"/>
              </a:rPr>
              <a:t>давлат</a:t>
            </a:r>
            <a:r>
              <a:rPr lang="ru-RU" i="1" dirty="0">
                <a:latin typeface="Times New Roman"/>
              </a:rPr>
              <a:t> </a:t>
            </a:r>
            <a:r>
              <a:rPr lang="ru-RU" i="1" dirty="0" err="1">
                <a:latin typeface="Times New Roman"/>
              </a:rPr>
              <a:t>иштирокидаги</a:t>
            </a:r>
            <a:r>
              <a:rPr lang="ru-RU" i="1" dirty="0">
                <a:latin typeface="Times New Roman"/>
              </a:rPr>
              <a:t> </a:t>
            </a:r>
            <a:r>
              <a:rPr lang="ru-RU" i="1" dirty="0" err="1">
                <a:latin typeface="Times New Roman"/>
              </a:rPr>
              <a:t>ташкилотнинг</a:t>
            </a:r>
            <a:r>
              <a:rPr lang="ru-RU" i="1" dirty="0">
                <a:latin typeface="Times New Roman"/>
              </a:rPr>
              <a:t> </a:t>
            </a:r>
            <a:r>
              <a:rPr lang="ru-RU" i="1" dirty="0" err="1">
                <a:latin typeface="Times New Roman"/>
              </a:rPr>
              <a:t>ёки</a:t>
            </a:r>
            <a:r>
              <a:rPr lang="ru-RU" i="1" dirty="0">
                <a:latin typeface="Times New Roman"/>
              </a:rPr>
              <a:t> </a:t>
            </a:r>
            <a:r>
              <a:rPr lang="ru-RU" i="1" dirty="0" err="1">
                <a:latin typeface="Times New Roman"/>
              </a:rPr>
              <a:t>фуқаролар</a:t>
            </a:r>
            <a:r>
              <a:rPr lang="ru-RU" i="1" dirty="0">
                <a:latin typeface="Times New Roman"/>
              </a:rPr>
              <a:t> </a:t>
            </a:r>
            <a:r>
              <a:rPr lang="ru-RU" i="1" dirty="0" err="1">
                <a:latin typeface="Times New Roman"/>
              </a:rPr>
              <a:t>ўзини</a:t>
            </a:r>
            <a:r>
              <a:rPr lang="ru-RU" i="1" dirty="0">
                <a:latin typeface="Times New Roman"/>
              </a:rPr>
              <a:t> </a:t>
            </a:r>
            <a:r>
              <a:rPr lang="ru-RU" i="1" dirty="0" err="1">
                <a:latin typeface="Times New Roman"/>
              </a:rPr>
              <a:t>ўзи</a:t>
            </a:r>
            <a:r>
              <a:rPr lang="ru-RU" i="1" dirty="0">
                <a:latin typeface="Times New Roman"/>
              </a:rPr>
              <a:t> </a:t>
            </a:r>
            <a:r>
              <a:rPr lang="ru-RU" i="1" dirty="0" err="1">
                <a:latin typeface="Times New Roman"/>
              </a:rPr>
              <a:t>бошқариш</a:t>
            </a:r>
            <a:r>
              <a:rPr lang="ru-RU" i="1" dirty="0">
                <a:latin typeface="Times New Roman"/>
              </a:rPr>
              <a:t> </a:t>
            </a:r>
            <a:r>
              <a:rPr lang="ru-RU" i="1" dirty="0" err="1">
                <a:latin typeface="Times New Roman"/>
              </a:rPr>
              <a:t>органининг</a:t>
            </a:r>
            <a:r>
              <a:rPr lang="ru-RU" i="1" dirty="0">
                <a:latin typeface="Times New Roman"/>
              </a:rPr>
              <a:t> </a:t>
            </a:r>
            <a:r>
              <a:rPr lang="ru-RU" i="1" dirty="0" err="1">
                <a:latin typeface="Times New Roman"/>
              </a:rPr>
              <a:t>хизматчисини</a:t>
            </a:r>
            <a:r>
              <a:rPr lang="ru-RU" i="1" dirty="0">
                <a:latin typeface="Times New Roman"/>
              </a:rPr>
              <a:t> пора </a:t>
            </a:r>
            <a:r>
              <a:rPr lang="ru-RU" i="1" dirty="0" err="1">
                <a:latin typeface="Times New Roman"/>
              </a:rPr>
              <a:t>эвазига</a:t>
            </a:r>
            <a:r>
              <a:rPr lang="ru-RU" i="1" dirty="0">
                <a:latin typeface="Times New Roman"/>
              </a:rPr>
              <a:t> </a:t>
            </a:r>
            <a:r>
              <a:rPr lang="ru-RU" i="1" dirty="0" err="1">
                <a:latin typeface="Times New Roman"/>
              </a:rPr>
              <a:t>оғдириб</a:t>
            </a:r>
            <a:r>
              <a:rPr lang="ru-RU" i="1" dirty="0">
                <a:latin typeface="Times New Roman"/>
              </a:rPr>
              <a:t> </a:t>
            </a:r>
            <a:r>
              <a:rPr lang="ru-RU" i="1" dirty="0" err="1">
                <a:latin typeface="Times New Roman"/>
              </a:rPr>
              <a:t>олиш</a:t>
            </a:r>
            <a:r>
              <a:rPr lang="ru" dirty="0">
                <a:latin typeface="Times New Roman"/>
              </a:rPr>
              <a:t>), 214 (</a:t>
            </a:r>
            <a:r>
              <a:rPr lang="ru-RU" i="1" dirty="0">
                <a:latin typeface="Times New Roman"/>
              </a:rPr>
              <a:t>Давлат </a:t>
            </a:r>
            <a:r>
              <a:rPr lang="ru-RU" i="1" dirty="0" err="1">
                <a:latin typeface="Times New Roman"/>
              </a:rPr>
              <a:t>органи</a:t>
            </a:r>
            <a:r>
              <a:rPr lang="ru-RU" i="1" dirty="0">
                <a:latin typeface="Times New Roman"/>
              </a:rPr>
              <a:t>, </a:t>
            </a:r>
            <a:r>
              <a:rPr lang="ru-RU" i="1" dirty="0" err="1">
                <a:latin typeface="Times New Roman"/>
              </a:rPr>
              <a:t>давлат</a:t>
            </a:r>
            <a:r>
              <a:rPr lang="ru-RU" i="1" dirty="0">
                <a:latin typeface="Times New Roman"/>
              </a:rPr>
              <a:t> </a:t>
            </a:r>
            <a:r>
              <a:rPr lang="ru-RU" i="1" dirty="0" err="1">
                <a:latin typeface="Times New Roman"/>
              </a:rPr>
              <a:t>иштирокидаги</a:t>
            </a:r>
            <a:r>
              <a:rPr lang="ru-RU" i="1" dirty="0">
                <a:latin typeface="Times New Roman"/>
              </a:rPr>
              <a:t> </a:t>
            </a:r>
            <a:r>
              <a:rPr lang="ru-RU" i="1" dirty="0" err="1">
                <a:latin typeface="Times New Roman"/>
              </a:rPr>
              <a:t>ташкилот</a:t>
            </a:r>
            <a:r>
              <a:rPr lang="ru-RU" i="1" dirty="0">
                <a:latin typeface="Times New Roman"/>
              </a:rPr>
              <a:t> </a:t>
            </a:r>
            <a:r>
              <a:rPr lang="ru-RU" i="1" dirty="0" err="1">
                <a:latin typeface="Times New Roman"/>
              </a:rPr>
              <a:t>ёки</a:t>
            </a:r>
            <a:r>
              <a:rPr lang="ru-RU" i="1" dirty="0">
                <a:latin typeface="Times New Roman"/>
              </a:rPr>
              <a:t> </a:t>
            </a:r>
            <a:r>
              <a:rPr lang="ru-RU" i="1" dirty="0" err="1">
                <a:latin typeface="Times New Roman"/>
              </a:rPr>
              <a:t>фуқароларнинг</a:t>
            </a:r>
            <a:r>
              <a:rPr lang="ru-RU" i="1" dirty="0">
                <a:latin typeface="Times New Roman"/>
              </a:rPr>
              <a:t> </a:t>
            </a:r>
            <a:r>
              <a:rPr lang="ru-RU" i="1" dirty="0" err="1">
                <a:latin typeface="Times New Roman"/>
              </a:rPr>
              <a:t>ўзини</a:t>
            </a:r>
            <a:r>
              <a:rPr lang="ru-RU" i="1" dirty="0">
                <a:latin typeface="Times New Roman"/>
              </a:rPr>
              <a:t> </a:t>
            </a:r>
            <a:r>
              <a:rPr lang="ru-RU" i="1" dirty="0" err="1">
                <a:latin typeface="Times New Roman"/>
              </a:rPr>
              <a:t>ўзи</a:t>
            </a:r>
            <a:r>
              <a:rPr lang="ru-RU" i="1" dirty="0">
                <a:latin typeface="Times New Roman"/>
              </a:rPr>
              <a:t> </a:t>
            </a:r>
            <a:r>
              <a:rPr lang="ru-RU" i="1" dirty="0" err="1">
                <a:latin typeface="Times New Roman"/>
              </a:rPr>
              <a:t>бошқариш</a:t>
            </a:r>
            <a:r>
              <a:rPr lang="ru-RU" i="1" dirty="0">
                <a:latin typeface="Times New Roman"/>
              </a:rPr>
              <a:t> </a:t>
            </a:r>
            <a:r>
              <a:rPr lang="ru-RU" i="1" dirty="0" err="1">
                <a:latin typeface="Times New Roman"/>
              </a:rPr>
              <a:t>органи</a:t>
            </a:r>
            <a:r>
              <a:rPr lang="ru-RU" i="1" dirty="0">
                <a:latin typeface="Times New Roman"/>
              </a:rPr>
              <a:t> </a:t>
            </a:r>
            <a:r>
              <a:rPr lang="ru-RU" i="1" dirty="0" err="1">
                <a:latin typeface="Times New Roman"/>
              </a:rPr>
              <a:t>хизматчисининг</a:t>
            </a:r>
            <a:r>
              <a:rPr lang="ru-RU" i="1" dirty="0">
                <a:latin typeface="Times New Roman"/>
              </a:rPr>
              <a:t> </a:t>
            </a:r>
            <a:r>
              <a:rPr lang="ru-RU" i="1" dirty="0" err="1">
                <a:latin typeface="Times New Roman"/>
              </a:rPr>
              <a:t>қонунга</a:t>
            </a:r>
            <a:r>
              <a:rPr lang="ru-RU" i="1" dirty="0">
                <a:latin typeface="Times New Roman"/>
              </a:rPr>
              <a:t> </a:t>
            </a:r>
            <a:r>
              <a:rPr lang="ru-RU" i="1" dirty="0" err="1">
                <a:latin typeface="Times New Roman"/>
              </a:rPr>
              <a:t>хилоф</a:t>
            </a:r>
            <a:r>
              <a:rPr lang="ru-RU" i="1" dirty="0">
                <a:latin typeface="Times New Roman"/>
              </a:rPr>
              <a:t> </a:t>
            </a:r>
            <a:r>
              <a:rPr lang="ru-RU" i="1" dirty="0" err="1">
                <a:latin typeface="Times New Roman"/>
              </a:rPr>
              <a:t>равишда</a:t>
            </a:r>
            <a:r>
              <a:rPr lang="ru-RU" i="1" dirty="0">
                <a:latin typeface="Times New Roman"/>
              </a:rPr>
              <a:t> </a:t>
            </a:r>
            <a:r>
              <a:rPr lang="ru-RU" i="1" dirty="0" err="1">
                <a:latin typeface="Times New Roman"/>
              </a:rPr>
              <a:t>моддий</a:t>
            </a:r>
            <a:r>
              <a:rPr lang="ru-RU" i="1" dirty="0">
                <a:latin typeface="Times New Roman"/>
              </a:rPr>
              <a:t> </a:t>
            </a:r>
            <a:r>
              <a:rPr lang="ru-RU" i="1" dirty="0" err="1">
                <a:latin typeface="Times New Roman"/>
              </a:rPr>
              <a:t>қимматликлар</a:t>
            </a:r>
            <a:r>
              <a:rPr lang="ru-RU" i="1" dirty="0">
                <a:latin typeface="Times New Roman"/>
              </a:rPr>
              <a:t> </a:t>
            </a:r>
            <a:r>
              <a:rPr lang="ru-RU" i="1" dirty="0" err="1">
                <a:latin typeface="Times New Roman"/>
              </a:rPr>
              <a:t>олиши</a:t>
            </a:r>
            <a:r>
              <a:rPr lang="ru-RU" i="1" dirty="0">
                <a:latin typeface="Times New Roman"/>
              </a:rPr>
              <a:t> </a:t>
            </a:r>
            <a:r>
              <a:rPr lang="ru-RU" i="1" dirty="0" err="1">
                <a:latin typeface="Times New Roman"/>
              </a:rPr>
              <a:t>ёки</a:t>
            </a:r>
            <a:r>
              <a:rPr lang="ru-RU" i="1" dirty="0">
                <a:latin typeface="Times New Roman"/>
              </a:rPr>
              <a:t> </a:t>
            </a:r>
            <a:r>
              <a:rPr lang="ru-RU" i="1" dirty="0" err="1">
                <a:latin typeface="Times New Roman"/>
              </a:rPr>
              <a:t>мулкий</a:t>
            </a:r>
            <a:r>
              <a:rPr lang="ru-RU" i="1" dirty="0">
                <a:latin typeface="Times New Roman"/>
              </a:rPr>
              <a:t> </a:t>
            </a:r>
            <a:r>
              <a:rPr lang="ru-RU" i="1" dirty="0" err="1">
                <a:latin typeface="Times New Roman"/>
              </a:rPr>
              <a:t>манфаатдор</a:t>
            </a:r>
            <a:r>
              <a:rPr lang="ru-RU" i="1" dirty="0">
                <a:latin typeface="Times New Roman"/>
              </a:rPr>
              <a:t> </a:t>
            </a:r>
            <a:r>
              <a:rPr lang="ru-RU" i="1" dirty="0" err="1">
                <a:latin typeface="Times New Roman"/>
              </a:rPr>
              <a:t>бўлиши</a:t>
            </a:r>
            <a:r>
              <a:rPr lang="ru" dirty="0">
                <a:latin typeface="Times New Roman"/>
              </a:rPr>
              <a:t>) - </a:t>
            </a:r>
            <a:r>
              <a:rPr lang="ru-RU" dirty="0" err="1">
                <a:latin typeface="Times New Roman"/>
              </a:rPr>
              <a:t>моддаларида</a:t>
            </a:r>
            <a:r>
              <a:rPr lang="ru-RU" dirty="0">
                <a:latin typeface="Times New Roman"/>
              </a:rPr>
              <a:t> </a:t>
            </a:r>
            <a:r>
              <a:rPr lang="ru-RU" dirty="0" err="1">
                <a:latin typeface="Times New Roman"/>
              </a:rPr>
              <a:t>назарда</a:t>
            </a:r>
            <a:r>
              <a:rPr lang="ru-RU" dirty="0">
                <a:latin typeface="Times New Roman"/>
              </a:rPr>
              <a:t> </a:t>
            </a:r>
            <a:r>
              <a:rPr lang="ru-RU" dirty="0" err="1">
                <a:latin typeface="Times New Roman"/>
              </a:rPr>
              <a:t>тутилган</a:t>
            </a:r>
            <a:r>
              <a:rPr lang="ru-RU" dirty="0">
                <a:latin typeface="Times New Roman"/>
              </a:rPr>
              <a:t> </a:t>
            </a:r>
            <a:r>
              <a:rPr lang="ru-RU" dirty="0" err="1">
                <a:latin typeface="Times New Roman"/>
              </a:rPr>
              <a:t>жиноятлар</a:t>
            </a:r>
            <a:endParaRPr lang="ru-RU" dirty="0"/>
          </a:p>
        </p:txBody>
      </p:sp>
      <p:sp>
        <p:nvSpPr>
          <p:cNvPr id="12" name="Прямоугольник 11">
            <a:extLst>
              <a:ext uri="{FF2B5EF4-FFF2-40B4-BE49-F238E27FC236}">
                <a16:creationId xmlns:a16="http://schemas.microsoft.com/office/drawing/2014/main" id="{87CC6C48-9920-4CAE-937A-EB89D5C7A2AB}"/>
              </a:ext>
            </a:extLst>
          </p:cNvPr>
          <p:cNvSpPr/>
          <p:nvPr/>
        </p:nvSpPr>
        <p:spPr>
          <a:xfrm>
            <a:off x="931178" y="3626540"/>
            <a:ext cx="10880520" cy="1754326"/>
          </a:xfrm>
          <a:prstGeom prst="rect">
            <a:avLst/>
          </a:prstGeom>
        </p:spPr>
        <p:txBody>
          <a:bodyPr wrap="square">
            <a:spAutoFit/>
          </a:bodyPr>
          <a:lstStyle/>
          <a:p>
            <a:r>
              <a:rPr lang="ru-RU" b="1" dirty="0">
                <a:latin typeface="Times New Roman"/>
              </a:rPr>
              <a:t>Ғ</a:t>
            </a:r>
            <a:r>
              <a:rPr lang="ru" b="1" dirty="0">
                <a:latin typeface="Times New Roman"/>
              </a:rPr>
              <a:t>аразгуйлик ёки бош</a:t>
            </a:r>
            <a:r>
              <a:rPr lang="ru-RU" b="1" dirty="0">
                <a:latin typeface="Times New Roman"/>
              </a:rPr>
              <a:t>қ</a:t>
            </a:r>
            <a:r>
              <a:rPr lang="ru" b="1" dirty="0">
                <a:latin typeface="Times New Roman"/>
              </a:rPr>
              <a:t>а шахсларнинг манфаатларини к</a:t>
            </a:r>
            <a:r>
              <a:rPr lang="ru-RU" b="1" dirty="0">
                <a:latin typeface="Times New Roman"/>
              </a:rPr>
              <a:t>ў</a:t>
            </a:r>
            <a:r>
              <a:rPr lang="ru" b="1" dirty="0">
                <a:latin typeface="Times New Roman"/>
              </a:rPr>
              <a:t>злаб содир этилган жиноятлар тоифаси</a:t>
            </a:r>
            <a:r>
              <a:rPr lang="ru-RU" b="1" dirty="0">
                <a:latin typeface="Times New Roman"/>
              </a:rPr>
              <a:t>га</a:t>
            </a:r>
            <a:r>
              <a:rPr lang="ru" dirty="0">
                <a:latin typeface="Times New Roman"/>
              </a:rPr>
              <a:t>:</a:t>
            </a:r>
          </a:p>
          <a:p>
            <a:pPr algn="just"/>
            <a:r>
              <a:rPr lang="ru" dirty="0">
                <a:latin typeface="Times New Roman"/>
              </a:rPr>
              <a:t>192</a:t>
            </a:r>
            <a:r>
              <a:rPr lang="ru" baseline="30000" dirty="0">
                <a:latin typeface="Times New Roman"/>
              </a:rPr>
              <a:t>11</a:t>
            </a:r>
            <a:r>
              <a:rPr lang="ru" dirty="0">
                <a:latin typeface="Times New Roman"/>
              </a:rPr>
              <a:t> (</a:t>
            </a:r>
            <a:r>
              <a:rPr lang="ru-RU" i="1" dirty="0" err="1">
                <a:latin typeface="Times New Roman"/>
              </a:rPr>
              <a:t>Нодавлат</a:t>
            </a:r>
            <a:r>
              <a:rPr lang="ru-RU" i="1" dirty="0">
                <a:latin typeface="Times New Roman"/>
              </a:rPr>
              <a:t> </a:t>
            </a:r>
            <a:r>
              <a:rPr lang="ru-RU" i="1" dirty="0" err="1">
                <a:latin typeface="Times New Roman"/>
              </a:rPr>
              <a:t>тижорат</a:t>
            </a:r>
            <a:r>
              <a:rPr lang="ru-RU" i="1" dirty="0">
                <a:latin typeface="Times New Roman"/>
              </a:rPr>
              <a:t> </a:t>
            </a:r>
            <a:r>
              <a:rPr lang="ru-RU" i="1" dirty="0" err="1">
                <a:latin typeface="Times New Roman"/>
              </a:rPr>
              <a:t>ташкилотида</a:t>
            </a:r>
            <a:r>
              <a:rPr lang="ru-RU" i="1" dirty="0">
                <a:latin typeface="Times New Roman"/>
              </a:rPr>
              <a:t> </a:t>
            </a:r>
            <a:r>
              <a:rPr lang="ru-RU" i="1" dirty="0" err="1">
                <a:latin typeface="Times New Roman"/>
              </a:rPr>
              <a:t>ёки</a:t>
            </a:r>
            <a:r>
              <a:rPr lang="ru-RU" i="1" dirty="0">
                <a:latin typeface="Times New Roman"/>
              </a:rPr>
              <a:t> </a:t>
            </a:r>
            <a:r>
              <a:rPr lang="ru-RU" i="1" dirty="0" err="1">
                <a:latin typeface="Times New Roman"/>
              </a:rPr>
              <a:t>бошқа</a:t>
            </a:r>
            <a:r>
              <a:rPr lang="ru-RU" i="1" dirty="0">
                <a:latin typeface="Times New Roman"/>
              </a:rPr>
              <a:t> </a:t>
            </a:r>
            <a:r>
              <a:rPr lang="ru-RU" i="1" dirty="0" err="1">
                <a:latin typeface="Times New Roman"/>
              </a:rPr>
              <a:t>нодавлат</a:t>
            </a:r>
            <a:r>
              <a:rPr lang="ru-RU" i="1" dirty="0">
                <a:latin typeface="Times New Roman"/>
              </a:rPr>
              <a:t> </a:t>
            </a:r>
            <a:r>
              <a:rPr lang="ru-RU" i="1" dirty="0" err="1">
                <a:latin typeface="Times New Roman"/>
              </a:rPr>
              <a:t>ташкилотида</a:t>
            </a:r>
            <a:r>
              <a:rPr lang="ru-RU" i="1" dirty="0">
                <a:latin typeface="Times New Roman"/>
              </a:rPr>
              <a:t> </a:t>
            </a:r>
            <a:r>
              <a:rPr lang="ru-RU" i="1" dirty="0" err="1">
                <a:latin typeface="Times New Roman"/>
              </a:rPr>
              <a:t>мансабдор</a:t>
            </a:r>
            <a:r>
              <a:rPr lang="ru-RU" i="1" dirty="0">
                <a:latin typeface="Times New Roman"/>
              </a:rPr>
              <a:t> </a:t>
            </a:r>
            <a:r>
              <a:rPr lang="ru-RU" i="1" dirty="0" err="1">
                <a:latin typeface="Times New Roman"/>
              </a:rPr>
              <a:t>шахслар</a:t>
            </a:r>
            <a:r>
              <a:rPr lang="ru-RU" i="1" dirty="0">
                <a:latin typeface="Times New Roman"/>
              </a:rPr>
              <a:t> </a:t>
            </a:r>
            <a:r>
              <a:rPr lang="ru-RU" i="1" dirty="0" err="1">
                <a:latin typeface="Times New Roman"/>
              </a:rPr>
              <a:t>томонидан</a:t>
            </a:r>
            <a:r>
              <a:rPr lang="ru-RU" i="1" dirty="0">
                <a:latin typeface="Times New Roman"/>
              </a:rPr>
              <a:t> </a:t>
            </a:r>
            <a:r>
              <a:rPr lang="ru-RU" i="1" dirty="0" err="1">
                <a:latin typeface="Times New Roman"/>
              </a:rPr>
              <a:t>ўз</a:t>
            </a:r>
            <a:r>
              <a:rPr lang="ru-RU" i="1" dirty="0">
                <a:latin typeface="Times New Roman"/>
              </a:rPr>
              <a:t> </a:t>
            </a:r>
            <a:r>
              <a:rPr lang="ru-RU" i="1" dirty="0" err="1">
                <a:latin typeface="Times New Roman"/>
              </a:rPr>
              <a:t>ваколатларини</a:t>
            </a:r>
            <a:r>
              <a:rPr lang="ru-RU" i="1" dirty="0">
                <a:latin typeface="Times New Roman"/>
              </a:rPr>
              <a:t> </a:t>
            </a:r>
            <a:r>
              <a:rPr lang="ru-RU" i="1" dirty="0" err="1">
                <a:latin typeface="Times New Roman"/>
              </a:rPr>
              <a:t>суиистеъмол</a:t>
            </a:r>
            <a:r>
              <a:rPr lang="ru-RU" i="1" dirty="0">
                <a:latin typeface="Times New Roman"/>
              </a:rPr>
              <a:t> </a:t>
            </a:r>
            <a:r>
              <a:rPr lang="ru-RU" i="1" dirty="0" err="1">
                <a:latin typeface="Times New Roman"/>
              </a:rPr>
              <a:t>қилиш</a:t>
            </a:r>
            <a:r>
              <a:rPr lang="ru" dirty="0">
                <a:latin typeface="Times New Roman"/>
              </a:rPr>
              <a:t>), 205 (</a:t>
            </a:r>
            <a:r>
              <a:rPr lang="ru-RU" i="1" dirty="0" err="1">
                <a:latin typeface="Times New Roman"/>
              </a:rPr>
              <a:t>Ҳокимият</a:t>
            </a:r>
            <a:r>
              <a:rPr lang="ru-RU" i="1" dirty="0">
                <a:latin typeface="Times New Roman"/>
              </a:rPr>
              <a:t> </a:t>
            </a:r>
            <a:r>
              <a:rPr lang="ru-RU" i="1" dirty="0" err="1">
                <a:latin typeface="Times New Roman"/>
              </a:rPr>
              <a:t>ёки</a:t>
            </a:r>
            <a:r>
              <a:rPr lang="ru-RU" i="1" dirty="0">
                <a:latin typeface="Times New Roman"/>
              </a:rPr>
              <a:t> </a:t>
            </a:r>
            <a:r>
              <a:rPr lang="ru-RU" i="1" dirty="0" err="1">
                <a:latin typeface="Times New Roman"/>
              </a:rPr>
              <a:t>мансаб</a:t>
            </a:r>
            <a:r>
              <a:rPr lang="ru-RU" i="1" dirty="0">
                <a:latin typeface="Times New Roman"/>
              </a:rPr>
              <a:t> </a:t>
            </a:r>
            <a:r>
              <a:rPr lang="ru-RU" i="1" dirty="0" err="1">
                <a:latin typeface="Times New Roman"/>
              </a:rPr>
              <a:t>ваколатини</a:t>
            </a:r>
            <a:r>
              <a:rPr lang="ru-RU" i="1" dirty="0">
                <a:latin typeface="Times New Roman"/>
              </a:rPr>
              <a:t> </a:t>
            </a:r>
            <a:r>
              <a:rPr lang="ru-RU" i="1" dirty="0" err="1">
                <a:latin typeface="Times New Roman"/>
              </a:rPr>
              <a:t>суиистеъмол</a:t>
            </a:r>
            <a:r>
              <a:rPr lang="ru-RU" i="1" dirty="0">
                <a:latin typeface="Times New Roman"/>
              </a:rPr>
              <a:t> </a:t>
            </a:r>
            <a:r>
              <a:rPr lang="ru-RU" i="1" dirty="0" err="1">
                <a:latin typeface="Times New Roman"/>
              </a:rPr>
              <a:t>қилиш</a:t>
            </a:r>
            <a:r>
              <a:rPr lang="ru" dirty="0">
                <a:latin typeface="Times New Roman"/>
              </a:rPr>
              <a:t>), 206 (</a:t>
            </a:r>
            <a:r>
              <a:rPr lang="ru-RU" i="1" dirty="0" err="1">
                <a:latin typeface="Times New Roman"/>
              </a:rPr>
              <a:t>Ҳокимият</a:t>
            </a:r>
            <a:r>
              <a:rPr lang="ru-RU" i="1" dirty="0">
                <a:latin typeface="Times New Roman"/>
              </a:rPr>
              <a:t> </a:t>
            </a:r>
            <a:r>
              <a:rPr lang="ru-RU" i="1" dirty="0" err="1">
                <a:latin typeface="Times New Roman"/>
              </a:rPr>
              <a:t>ёки</a:t>
            </a:r>
            <a:r>
              <a:rPr lang="ru-RU" i="1" dirty="0">
                <a:latin typeface="Times New Roman"/>
              </a:rPr>
              <a:t> </a:t>
            </a:r>
            <a:r>
              <a:rPr lang="ru-RU" i="1" dirty="0" err="1">
                <a:latin typeface="Times New Roman"/>
              </a:rPr>
              <a:t>мансаб</a:t>
            </a:r>
            <a:r>
              <a:rPr lang="ru-RU" i="1" dirty="0">
                <a:latin typeface="Times New Roman"/>
              </a:rPr>
              <a:t> </a:t>
            </a:r>
            <a:r>
              <a:rPr lang="ru-RU" i="1" dirty="0" err="1">
                <a:latin typeface="Times New Roman"/>
              </a:rPr>
              <a:t>ваколати</a:t>
            </a:r>
            <a:r>
              <a:rPr lang="ru-RU" i="1" dirty="0">
                <a:latin typeface="Times New Roman"/>
              </a:rPr>
              <a:t> </a:t>
            </a:r>
            <a:r>
              <a:rPr lang="ru-RU" i="1" dirty="0" err="1">
                <a:latin typeface="Times New Roman"/>
              </a:rPr>
              <a:t>доирасидан</a:t>
            </a:r>
            <a:r>
              <a:rPr lang="ru-RU" i="1" dirty="0">
                <a:latin typeface="Times New Roman"/>
              </a:rPr>
              <a:t> </a:t>
            </a:r>
            <a:r>
              <a:rPr lang="ru-RU" i="1" dirty="0" err="1">
                <a:latin typeface="Times New Roman"/>
              </a:rPr>
              <a:t>четга</a:t>
            </a:r>
            <a:r>
              <a:rPr lang="ru-RU" i="1" dirty="0">
                <a:latin typeface="Times New Roman"/>
              </a:rPr>
              <a:t> </a:t>
            </a:r>
            <a:r>
              <a:rPr lang="ru-RU" i="1" dirty="0" err="1">
                <a:latin typeface="Times New Roman"/>
              </a:rPr>
              <a:t>чиқиш</a:t>
            </a:r>
            <a:r>
              <a:rPr lang="ru" dirty="0">
                <a:latin typeface="Times New Roman"/>
              </a:rPr>
              <a:t>), 209 (</a:t>
            </a:r>
            <a:r>
              <a:rPr lang="ru-RU" i="1" dirty="0" err="1">
                <a:latin typeface="Times New Roman"/>
              </a:rPr>
              <a:t>Мансаб</a:t>
            </a:r>
            <a:r>
              <a:rPr lang="ru-RU" i="1" dirty="0">
                <a:latin typeface="Times New Roman"/>
              </a:rPr>
              <a:t> </a:t>
            </a:r>
            <a:r>
              <a:rPr lang="ru-RU" i="1" dirty="0" err="1">
                <a:latin typeface="Times New Roman"/>
              </a:rPr>
              <a:t>сохтакорлиги</a:t>
            </a:r>
            <a:r>
              <a:rPr lang="ru" dirty="0">
                <a:latin typeface="Times New Roman"/>
              </a:rPr>
              <a:t>), 301 (</a:t>
            </a:r>
            <a:r>
              <a:rPr lang="ru-RU" i="1" dirty="0" err="1">
                <a:latin typeface="Times New Roman"/>
              </a:rPr>
              <a:t>Ҳокимиятни</a:t>
            </a:r>
            <a:r>
              <a:rPr lang="ru-RU" i="1" dirty="0">
                <a:latin typeface="Times New Roman"/>
              </a:rPr>
              <a:t> </a:t>
            </a:r>
            <a:r>
              <a:rPr lang="ru-RU" i="1" dirty="0" err="1">
                <a:latin typeface="Times New Roman"/>
              </a:rPr>
              <a:t>суиистеъмол</a:t>
            </a:r>
            <a:r>
              <a:rPr lang="ru-RU" i="1" dirty="0">
                <a:latin typeface="Times New Roman"/>
              </a:rPr>
              <a:t> </a:t>
            </a:r>
            <a:r>
              <a:rPr lang="ru-RU" i="1" dirty="0" err="1">
                <a:latin typeface="Times New Roman"/>
              </a:rPr>
              <a:t>қилиш</a:t>
            </a:r>
            <a:r>
              <a:rPr lang="ru-RU" i="1" dirty="0">
                <a:latin typeface="Times New Roman"/>
              </a:rPr>
              <a:t>, </a:t>
            </a:r>
            <a:r>
              <a:rPr lang="ru-RU" i="1" dirty="0" err="1">
                <a:latin typeface="Times New Roman"/>
              </a:rPr>
              <a:t>ҳокимият</a:t>
            </a:r>
            <a:r>
              <a:rPr lang="ru-RU" i="1" dirty="0">
                <a:latin typeface="Times New Roman"/>
              </a:rPr>
              <a:t> </a:t>
            </a:r>
            <a:r>
              <a:rPr lang="ru-RU" i="1" dirty="0" err="1">
                <a:latin typeface="Times New Roman"/>
              </a:rPr>
              <a:t>ваколатидан</a:t>
            </a:r>
            <a:r>
              <a:rPr lang="ru-RU" i="1" dirty="0">
                <a:latin typeface="Times New Roman"/>
              </a:rPr>
              <a:t> </a:t>
            </a:r>
            <a:r>
              <a:rPr lang="ru-RU" i="1" dirty="0" err="1">
                <a:latin typeface="Times New Roman"/>
              </a:rPr>
              <a:t>ташқарига</a:t>
            </a:r>
            <a:r>
              <a:rPr lang="ru-RU" i="1" dirty="0">
                <a:latin typeface="Times New Roman"/>
              </a:rPr>
              <a:t> </a:t>
            </a:r>
            <a:r>
              <a:rPr lang="ru-RU" i="1" dirty="0" err="1">
                <a:latin typeface="Times New Roman"/>
              </a:rPr>
              <a:t>чиқиш</a:t>
            </a:r>
            <a:r>
              <a:rPr lang="ru-RU" i="1" dirty="0">
                <a:latin typeface="Times New Roman"/>
              </a:rPr>
              <a:t> </a:t>
            </a:r>
            <a:r>
              <a:rPr lang="ru-RU" i="1" dirty="0" err="1">
                <a:latin typeface="Times New Roman"/>
              </a:rPr>
              <a:t>ёки</a:t>
            </a:r>
            <a:r>
              <a:rPr lang="ru-RU" i="1" dirty="0">
                <a:latin typeface="Times New Roman"/>
              </a:rPr>
              <a:t> </a:t>
            </a:r>
            <a:r>
              <a:rPr lang="ru-RU" i="1" dirty="0" err="1">
                <a:latin typeface="Times New Roman"/>
              </a:rPr>
              <a:t>ҳокимият</a:t>
            </a:r>
            <a:r>
              <a:rPr lang="ru-RU" i="1" dirty="0">
                <a:latin typeface="Times New Roman"/>
              </a:rPr>
              <a:t> </a:t>
            </a:r>
            <a:r>
              <a:rPr lang="ru-RU" i="1" dirty="0" err="1">
                <a:latin typeface="Times New Roman"/>
              </a:rPr>
              <a:t>ҳаракатсизлиги</a:t>
            </a:r>
            <a:r>
              <a:rPr lang="ru" dirty="0">
                <a:latin typeface="Times New Roman"/>
              </a:rPr>
              <a:t>)- </a:t>
            </a:r>
            <a:r>
              <a:rPr lang="ru-RU" dirty="0" err="1">
                <a:latin typeface="Times New Roman"/>
              </a:rPr>
              <a:t>моддаларида</a:t>
            </a:r>
            <a:r>
              <a:rPr lang="ru-RU" dirty="0">
                <a:latin typeface="Times New Roman"/>
              </a:rPr>
              <a:t> </a:t>
            </a:r>
            <a:r>
              <a:rPr lang="ru-RU" dirty="0" err="1">
                <a:latin typeface="Times New Roman"/>
              </a:rPr>
              <a:t>назарда</a:t>
            </a:r>
            <a:r>
              <a:rPr lang="ru-RU" dirty="0">
                <a:latin typeface="Times New Roman"/>
              </a:rPr>
              <a:t> </a:t>
            </a:r>
            <a:r>
              <a:rPr lang="ru-RU" dirty="0" err="1">
                <a:latin typeface="Times New Roman"/>
              </a:rPr>
              <a:t>тутилган</a:t>
            </a:r>
            <a:r>
              <a:rPr lang="ru-RU" dirty="0">
                <a:latin typeface="Times New Roman"/>
              </a:rPr>
              <a:t> </a:t>
            </a:r>
            <a:r>
              <a:rPr lang="ru-RU" dirty="0" err="1">
                <a:latin typeface="Times New Roman"/>
              </a:rPr>
              <a:t>жиноятлар</a:t>
            </a:r>
            <a:endParaRPr lang="ru-RU" dirty="0"/>
          </a:p>
        </p:txBody>
      </p:sp>
      <p:sp>
        <p:nvSpPr>
          <p:cNvPr id="13" name="Прямоугольник 12">
            <a:extLst>
              <a:ext uri="{FF2B5EF4-FFF2-40B4-BE49-F238E27FC236}">
                <a16:creationId xmlns:a16="http://schemas.microsoft.com/office/drawing/2014/main" id="{738AC427-1AA1-400B-897F-9D9BCC82BA76}"/>
              </a:ext>
            </a:extLst>
          </p:cNvPr>
          <p:cNvSpPr/>
          <p:nvPr/>
        </p:nvSpPr>
        <p:spPr>
          <a:xfrm>
            <a:off x="931178" y="5479305"/>
            <a:ext cx="10880520" cy="1200329"/>
          </a:xfrm>
          <a:prstGeom prst="rect">
            <a:avLst/>
          </a:prstGeom>
        </p:spPr>
        <p:txBody>
          <a:bodyPr wrap="square">
            <a:spAutoFit/>
          </a:bodyPr>
          <a:lstStyle/>
          <a:p>
            <a:r>
              <a:rPr lang="ru-RU" b="1" dirty="0">
                <a:latin typeface="Times New Roman"/>
              </a:rPr>
              <a:t>М</a:t>
            </a:r>
            <a:r>
              <a:rPr lang="ru" b="1" dirty="0">
                <a:latin typeface="Times New Roman"/>
              </a:rPr>
              <a:t>ансабдор шахс томонидан мансаб мав</a:t>
            </a:r>
            <a:r>
              <a:rPr lang="ru-RU" b="1" dirty="0">
                <a:latin typeface="Times New Roman"/>
              </a:rPr>
              <a:t>қ</a:t>
            </a:r>
            <a:r>
              <a:rPr lang="ru" b="1" dirty="0">
                <a:latin typeface="Times New Roman"/>
              </a:rPr>
              <a:t>еини суиистеъмол </a:t>
            </a:r>
            <a:r>
              <a:rPr lang="ru-RU" b="1" dirty="0">
                <a:latin typeface="Times New Roman"/>
              </a:rPr>
              <a:t>қ</a:t>
            </a:r>
            <a:r>
              <a:rPr lang="ru" b="1" dirty="0">
                <a:latin typeface="Times New Roman"/>
              </a:rPr>
              <a:t>илиш й</a:t>
            </a:r>
            <a:r>
              <a:rPr lang="ru-RU" b="1" dirty="0">
                <a:latin typeface="Times New Roman"/>
              </a:rPr>
              <a:t>ў</a:t>
            </a:r>
            <a:r>
              <a:rPr lang="ru" b="1" dirty="0">
                <a:latin typeface="Times New Roman"/>
              </a:rPr>
              <a:t>ли била</a:t>
            </a:r>
            <a:r>
              <a:rPr lang="ru-RU" b="1" dirty="0">
                <a:latin typeface="Times New Roman"/>
              </a:rPr>
              <a:t>н</a:t>
            </a:r>
            <a:r>
              <a:rPr lang="ru" b="1" dirty="0">
                <a:latin typeface="Times New Roman"/>
              </a:rPr>
              <a:t> содир этилган жиноятлар тоифаси</a:t>
            </a:r>
            <a:r>
              <a:rPr lang="ru-RU" b="1" dirty="0">
                <a:latin typeface="Times New Roman"/>
              </a:rPr>
              <a:t>га</a:t>
            </a:r>
            <a:r>
              <a:rPr lang="ru" b="1" dirty="0">
                <a:latin typeface="Times New Roman"/>
              </a:rPr>
              <a:t>:</a:t>
            </a:r>
          </a:p>
          <a:p>
            <a:r>
              <a:rPr lang="ru" dirty="0">
                <a:latin typeface="Times New Roman"/>
              </a:rPr>
              <a:t>167 (</a:t>
            </a:r>
            <a:r>
              <a:rPr lang="ru-RU" i="1" dirty="0" err="1">
                <a:latin typeface="Times New Roman"/>
              </a:rPr>
              <a:t>Ўзлаштириш</a:t>
            </a:r>
            <a:r>
              <a:rPr lang="ru-RU" i="1" dirty="0">
                <a:latin typeface="Times New Roman"/>
              </a:rPr>
              <a:t> </a:t>
            </a:r>
            <a:r>
              <a:rPr lang="ru-RU" i="1" dirty="0" err="1">
                <a:latin typeface="Times New Roman"/>
              </a:rPr>
              <a:t>ёки</a:t>
            </a:r>
            <a:r>
              <a:rPr lang="ru-RU" i="1" dirty="0">
                <a:latin typeface="Times New Roman"/>
              </a:rPr>
              <a:t> растрата </a:t>
            </a:r>
            <a:r>
              <a:rPr lang="ru-RU" i="1" dirty="0" err="1">
                <a:latin typeface="Times New Roman"/>
              </a:rPr>
              <a:t>йўли</a:t>
            </a:r>
            <a:r>
              <a:rPr lang="ru-RU" i="1" dirty="0">
                <a:latin typeface="Times New Roman"/>
              </a:rPr>
              <a:t> </a:t>
            </a:r>
            <a:r>
              <a:rPr lang="ru-RU" i="1" dirty="0" err="1">
                <a:latin typeface="Times New Roman"/>
              </a:rPr>
              <a:t>билан</a:t>
            </a:r>
            <a:r>
              <a:rPr lang="ru-RU" i="1" dirty="0">
                <a:latin typeface="Times New Roman"/>
              </a:rPr>
              <a:t> талон-</a:t>
            </a:r>
            <a:r>
              <a:rPr lang="ru-RU" i="1" dirty="0" err="1">
                <a:latin typeface="Times New Roman"/>
              </a:rPr>
              <a:t>торож</a:t>
            </a:r>
            <a:r>
              <a:rPr lang="ru-RU" i="1" dirty="0">
                <a:latin typeface="Times New Roman"/>
              </a:rPr>
              <a:t> </a:t>
            </a:r>
            <a:r>
              <a:rPr lang="ru-RU" i="1" dirty="0" err="1">
                <a:latin typeface="Times New Roman"/>
              </a:rPr>
              <a:t>қилиш</a:t>
            </a:r>
            <a:r>
              <a:rPr lang="ru" dirty="0">
                <a:latin typeface="Times New Roman"/>
              </a:rPr>
              <a:t>), 168 (</a:t>
            </a:r>
            <a:r>
              <a:rPr lang="ru-RU" i="1" dirty="0" err="1">
                <a:latin typeface="Times New Roman"/>
              </a:rPr>
              <a:t>Фирибгарлик</a:t>
            </a:r>
            <a:r>
              <a:rPr lang="ru" dirty="0">
                <a:latin typeface="Times New Roman"/>
              </a:rPr>
              <a:t>) - </a:t>
            </a:r>
            <a:r>
              <a:rPr lang="ru-RU" dirty="0" err="1">
                <a:latin typeface="Times New Roman"/>
              </a:rPr>
              <a:t>моддаларида</a:t>
            </a:r>
            <a:r>
              <a:rPr lang="ru-RU" dirty="0">
                <a:latin typeface="Times New Roman"/>
              </a:rPr>
              <a:t> </a:t>
            </a:r>
            <a:r>
              <a:rPr lang="ru-RU" dirty="0" err="1">
                <a:latin typeface="Times New Roman"/>
              </a:rPr>
              <a:t>назарда</a:t>
            </a:r>
            <a:r>
              <a:rPr lang="ru-RU" dirty="0">
                <a:latin typeface="Times New Roman"/>
              </a:rPr>
              <a:t> </a:t>
            </a:r>
            <a:r>
              <a:rPr lang="ru-RU" dirty="0" err="1">
                <a:latin typeface="Times New Roman"/>
              </a:rPr>
              <a:t>тутилган</a:t>
            </a:r>
            <a:r>
              <a:rPr lang="ru-RU" dirty="0">
                <a:latin typeface="Times New Roman"/>
              </a:rPr>
              <a:t> </a:t>
            </a:r>
            <a:r>
              <a:rPr lang="ru-RU" dirty="0" err="1">
                <a:latin typeface="Times New Roman"/>
              </a:rPr>
              <a:t>жиноятлар</a:t>
            </a:r>
            <a:endParaRPr lang="ru-RU" dirty="0"/>
          </a:p>
        </p:txBody>
      </p:sp>
    </p:spTree>
    <p:extLst>
      <p:ext uri="{BB962C8B-B14F-4D97-AF65-F5344CB8AC3E}">
        <p14:creationId xmlns:p14="http://schemas.microsoft.com/office/powerpoint/2010/main" val="78080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B70AD3E-132A-4C63-AFFB-2E528F9B7DEA}"/>
              </a:ext>
            </a:extLst>
          </p:cNvPr>
          <p:cNvSpPr/>
          <p:nvPr/>
        </p:nvSpPr>
        <p:spPr>
          <a:xfrm>
            <a:off x="360727" y="349970"/>
            <a:ext cx="11576807" cy="477054"/>
          </a:xfrm>
          <a:prstGeom prst="rect">
            <a:avLst/>
          </a:prstGeom>
        </p:spPr>
        <p:txBody>
          <a:bodyPr wrap="square">
            <a:spAutoFit/>
          </a:bodyPr>
          <a:lstStyle/>
          <a:p>
            <a:pPr indent="190481" algn="ctr"/>
            <a:r>
              <a:rPr lang="uz-Cyrl-UZ" sz="2500" b="1" dirty="0">
                <a:latin typeface="Times New Roman"/>
              </a:rPr>
              <a:t>Коррупцияга қарши курашга оид халқаро ҳуқуқий нормалар</a:t>
            </a:r>
            <a:endParaRPr lang="ru" sz="2500" b="1" dirty="0">
              <a:latin typeface="Times New Roman"/>
            </a:endParaRPr>
          </a:p>
        </p:txBody>
      </p:sp>
      <p:sp>
        <p:nvSpPr>
          <p:cNvPr id="6" name="Прямоугольник 5">
            <a:extLst>
              <a:ext uri="{FF2B5EF4-FFF2-40B4-BE49-F238E27FC236}">
                <a16:creationId xmlns:a16="http://schemas.microsoft.com/office/drawing/2014/main" id="{8E294F06-F1EB-485C-9045-1B1F17D2A4A2}"/>
              </a:ext>
            </a:extLst>
          </p:cNvPr>
          <p:cNvSpPr/>
          <p:nvPr/>
        </p:nvSpPr>
        <p:spPr>
          <a:xfrm>
            <a:off x="822121" y="1217690"/>
            <a:ext cx="10902053" cy="4319044"/>
          </a:xfrm>
          <a:prstGeom prst="rect">
            <a:avLst/>
          </a:prstGeom>
          <a:solidFill>
            <a:srgbClr val="FFFFFF"/>
          </a:solidFill>
        </p:spPr>
        <p:txBody>
          <a:bodyPr lIns="0" tIns="0" rIns="0" bIns="0">
            <a:noAutofit/>
          </a:bodyPr>
          <a:lstStyle/>
          <a:p>
            <a:pPr indent="228600" algn="just"/>
            <a:r>
              <a:rPr lang="ru" sz="2000" b="1" dirty="0">
                <a:latin typeface="Times New Roman"/>
              </a:rPr>
              <a:t>2003 йил 31 октябрда </a:t>
            </a:r>
            <a:r>
              <a:rPr lang="ru-RU" sz="2000" dirty="0">
                <a:latin typeface="Times New Roman"/>
              </a:rPr>
              <a:t>қ</a:t>
            </a:r>
            <a:r>
              <a:rPr lang="ru" sz="2000" dirty="0">
                <a:latin typeface="Times New Roman"/>
              </a:rPr>
              <a:t>абул </a:t>
            </a:r>
            <a:r>
              <a:rPr lang="ru-RU" sz="2000" dirty="0">
                <a:latin typeface="Times New Roman"/>
              </a:rPr>
              <a:t>қ</a:t>
            </a:r>
            <a:r>
              <a:rPr lang="ru" sz="2000" dirty="0">
                <a:latin typeface="Times New Roman"/>
              </a:rPr>
              <a:t>илинган БМТнинг «</a:t>
            </a:r>
            <a:r>
              <a:rPr lang="ru" sz="2000" b="1" dirty="0">
                <a:latin typeface="Times New Roman"/>
              </a:rPr>
              <a:t>Коррупцияга </a:t>
            </a:r>
            <a:r>
              <a:rPr lang="ru-RU" sz="2000" b="1" dirty="0">
                <a:latin typeface="Times New Roman"/>
              </a:rPr>
              <a:t>қ</a:t>
            </a:r>
            <a:r>
              <a:rPr lang="ru" sz="2000" b="1" dirty="0">
                <a:latin typeface="Times New Roman"/>
              </a:rPr>
              <a:t>арши конвенция»</a:t>
            </a:r>
            <a:r>
              <a:rPr lang="ru" sz="2000" dirty="0">
                <a:latin typeface="Times New Roman"/>
              </a:rPr>
              <a:t>си</a:t>
            </a:r>
            <a:r>
              <a:rPr lang="ru" sz="2000" b="1" dirty="0">
                <a:latin typeface="Times New Roman"/>
              </a:rPr>
              <a:t> </a:t>
            </a:r>
            <a:r>
              <a:rPr lang="ru" sz="2000" dirty="0">
                <a:latin typeface="Times New Roman"/>
              </a:rPr>
              <a:t>коррупцияга </a:t>
            </a:r>
            <a:r>
              <a:rPr lang="ru-RU" sz="2000" dirty="0">
                <a:latin typeface="Times New Roman"/>
              </a:rPr>
              <a:t>қ</a:t>
            </a:r>
            <a:r>
              <a:rPr lang="ru" sz="2000" dirty="0">
                <a:latin typeface="Times New Roman"/>
              </a:rPr>
              <a:t>арши кураш борасидаги энг асосий хал</a:t>
            </a:r>
            <a:r>
              <a:rPr lang="ru-RU" sz="2000" dirty="0">
                <a:latin typeface="Times New Roman"/>
              </a:rPr>
              <a:t>қ</a:t>
            </a:r>
            <a:r>
              <a:rPr lang="ru" sz="2000" dirty="0">
                <a:latin typeface="Times New Roman"/>
              </a:rPr>
              <a:t>аро </a:t>
            </a:r>
            <a:r>
              <a:rPr lang="ru-RU" sz="2000" dirty="0">
                <a:latin typeface="Times New Roman"/>
              </a:rPr>
              <a:t>ҳ</a:t>
            </a:r>
            <a:r>
              <a:rPr lang="ru" sz="2000" dirty="0">
                <a:latin typeface="Times New Roman"/>
              </a:rPr>
              <a:t>ужжат </a:t>
            </a:r>
            <a:r>
              <a:rPr lang="ru-RU" sz="2000" dirty="0">
                <a:latin typeface="Times New Roman"/>
              </a:rPr>
              <a:t>ҳ</a:t>
            </a:r>
            <a:r>
              <a:rPr lang="ru" sz="2000" dirty="0">
                <a:latin typeface="Times New Roman"/>
              </a:rPr>
              <a:t>исобланади.</a:t>
            </a:r>
          </a:p>
          <a:p>
            <a:pPr indent="228600" algn="just"/>
            <a:r>
              <a:rPr lang="ru-RU" sz="2000" dirty="0">
                <a:latin typeface="Times New Roman"/>
              </a:rPr>
              <a:t>Ў</a:t>
            </a:r>
            <a:r>
              <a:rPr lang="ru" sz="2000" dirty="0">
                <a:latin typeface="Times New Roman"/>
              </a:rPr>
              <a:t>збекистан Республикаси мазкур хал</a:t>
            </a:r>
            <a:r>
              <a:rPr lang="ru-RU" sz="2000" dirty="0">
                <a:latin typeface="Times New Roman"/>
              </a:rPr>
              <a:t>қ</a:t>
            </a:r>
            <a:r>
              <a:rPr lang="ru" sz="2000" dirty="0">
                <a:latin typeface="Times New Roman"/>
              </a:rPr>
              <a:t>аро </a:t>
            </a:r>
            <a:r>
              <a:rPr lang="ru-RU" sz="2000" dirty="0">
                <a:latin typeface="Times New Roman"/>
              </a:rPr>
              <a:t>ҳ</a:t>
            </a:r>
            <a:r>
              <a:rPr lang="ru" sz="2000" dirty="0">
                <a:latin typeface="Times New Roman"/>
              </a:rPr>
              <a:t>ужжатга </a:t>
            </a:r>
            <a:r>
              <a:rPr lang="ru-RU" sz="2000" dirty="0" err="1">
                <a:latin typeface="Times New Roman"/>
              </a:rPr>
              <a:t>қў</a:t>
            </a:r>
            <a:r>
              <a:rPr lang="ru" sz="2000" dirty="0">
                <a:latin typeface="Times New Roman"/>
              </a:rPr>
              <a:t>шилган. </a:t>
            </a:r>
            <a:r>
              <a:rPr lang="ru-RU" sz="2000" dirty="0">
                <a:latin typeface="Times New Roman"/>
              </a:rPr>
              <a:t>Ў</a:t>
            </a:r>
            <a:r>
              <a:rPr lang="ru" sz="2000" dirty="0">
                <a:latin typeface="Times New Roman"/>
              </a:rPr>
              <a:t>збекистан Республикаси Олий мажлиси </a:t>
            </a:r>
            <a:r>
              <a:rPr lang="ru-RU" sz="2000" dirty="0" err="1">
                <a:latin typeface="Times New Roman"/>
              </a:rPr>
              <a:t>Қо</a:t>
            </a:r>
            <a:r>
              <a:rPr lang="ru" sz="2000" dirty="0">
                <a:latin typeface="Times New Roman"/>
              </a:rPr>
              <a:t>нунчилик палатаси томонидан «БМТнинг Коррупцияга </a:t>
            </a:r>
            <a:r>
              <a:rPr lang="ru-RU" sz="2000" dirty="0">
                <a:latin typeface="Times New Roman"/>
              </a:rPr>
              <a:t>қ</a:t>
            </a:r>
            <a:r>
              <a:rPr lang="ru" sz="2000" dirty="0">
                <a:latin typeface="Times New Roman"/>
              </a:rPr>
              <a:t>арши конвенциясига </a:t>
            </a:r>
            <a:r>
              <a:rPr lang="ru-RU" sz="2000" b="1" dirty="0">
                <a:latin typeface="Times New Roman"/>
              </a:rPr>
              <a:t>Ў</a:t>
            </a:r>
            <a:r>
              <a:rPr lang="ru" sz="2000" b="1" dirty="0">
                <a:latin typeface="Times New Roman"/>
              </a:rPr>
              <a:t>збекистан Республикасининг </a:t>
            </a:r>
            <a:r>
              <a:rPr lang="ru-RU" sz="2000" b="1" dirty="0" err="1">
                <a:latin typeface="Times New Roman"/>
              </a:rPr>
              <a:t>қў</a:t>
            </a:r>
            <a:r>
              <a:rPr lang="ru" sz="2000" b="1" dirty="0">
                <a:latin typeface="Times New Roman"/>
              </a:rPr>
              <a:t>шилиши т</a:t>
            </a:r>
            <a:r>
              <a:rPr lang="ru-RU" sz="2000" b="1" dirty="0" err="1">
                <a:latin typeface="Times New Roman"/>
              </a:rPr>
              <a:t>ўғ</a:t>
            </a:r>
            <a:r>
              <a:rPr lang="ru" sz="2000" b="1" dirty="0">
                <a:latin typeface="Times New Roman"/>
              </a:rPr>
              <a:t>рисида»ги </a:t>
            </a:r>
            <a:r>
              <a:rPr lang="ru-RU" sz="2000" b="1" dirty="0">
                <a:latin typeface="Times New Roman"/>
              </a:rPr>
              <a:t>Қ</a:t>
            </a:r>
            <a:r>
              <a:rPr lang="ru" sz="2000" b="1" dirty="0">
                <a:latin typeface="Times New Roman"/>
              </a:rPr>
              <a:t>онуни 2008 йил 24 июнда </a:t>
            </a:r>
            <a:r>
              <a:rPr lang="ru-RU" sz="2000" b="1" dirty="0">
                <a:latin typeface="Times New Roman"/>
              </a:rPr>
              <a:t>қ</a:t>
            </a:r>
            <a:r>
              <a:rPr lang="ru" sz="2000" b="1" dirty="0">
                <a:latin typeface="Times New Roman"/>
              </a:rPr>
              <a:t>абул </a:t>
            </a:r>
            <a:r>
              <a:rPr lang="ru-RU" sz="2000" b="1" dirty="0">
                <a:latin typeface="Times New Roman"/>
              </a:rPr>
              <a:t>қ</a:t>
            </a:r>
            <a:r>
              <a:rPr lang="ru" sz="2000" b="1" dirty="0">
                <a:latin typeface="Times New Roman"/>
              </a:rPr>
              <a:t>илинди ва 2008 йил 27 июнда </a:t>
            </a:r>
            <a:r>
              <a:rPr lang="ru-RU" sz="2000" b="1" dirty="0">
                <a:latin typeface="Times New Roman"/>
              </a:rPr>
              <a:t>Ў</a:t>
            </a:r>
            <a:r>
              <a:rPr lang="ru" sz="2000" b="1" dirty="0">
                <a:latin typeface="Times New Roman"/>
              </a:rPr>
              <a:t>збекистан Республикаси Олий мажлиси Сенати томонидан маъ</a:t>
            </a:r>
            <a:r>
              <a:rPr lang="ru-RU" sz="2000" b="1" dirty="0">
                <a:latin typeface="Times New Roman"/>
              </a:rPr>
              <a:t>қ</a:t>
            </a:r>
            <a:r>
              <a:rPr lang="ru" sz="2000" b="1" dirty="0">
                <a:latin typeface="Times New Roman"/>
              </a:rPr>
              <a:t>улланди ва 2008 йил 28 августдан эътиборан кучга кирди.</a:t>
            </a:r>
          </a:p>
          <a:p>
            <a:pPr indent="228600" algn="just"/>
            <a:r>
              <a:rPr lang="ru" sz="2000" dirty="0">
                <a:latin typeface="Times New Roman"/>
              </a:rPr>
              <a:t>БМТнинг Коррупцияга </a:t>
            </a:r>
            <a:r>
              <a:rPr lang="ru-RU" sz="2000" dirty="0">
                <a:latin typeface="Times New Roman"/>
              </a:rPr>
              <a:t>қ</a:t>
            </a:r>
            <a:r>
              <a:rPr lang="ru" sz="2000" dirty="0">
                <a:latin typeface="Times New Roman"/>
              </a:rPr>
              <a:t>арши конвенцияси му</a:t>
            </a:r>
            <a:r>
              <a:rPr lang="ru-RU" sz="2000" dirty="0">
                <a:latin typeface="Times New Roman"/>
              </a:rPr>
              <a:t>қ</a:t>
            </a:r>
            <a:r>
              <a:rPr lang="ru" sz="2000" dirty="0">
                <a:latin typeface="Times New Roman"/>
              </a:rPr>
              <a:t>аддима </a:t>
            </a:r>
            <a:r>
              <a:rPr lang="ru-RU" sz="2000" dirty="0">
                <a:latin typeface="Times New Roman"/>
              </a:rPr>
              <a:t>ҳ</a:t>
            </a:r>
            <a:r>
              <a:rPr lang="ru" sz="2000" dirty="0">
                <a:latin typeface="Times New Roman"/>
              </a:rPr>
              <a:t>амда </a:t>
            </a:r>
            <a:r>
              <a:rPr lang="ru" sz="2000" b="1" dirty="0">
                <a:latin typeface="Times New Roman"/>
              </a:rPr>
              <a:t>8 та боб, 71 та моддадан иборат б</a:t>
            </a:r>
            <a:r>
              <a:rPr lang="ru-RU" sz="2000" b="1" dirty="0">
                <a:latin typeface="Times New Roman"/>
              </a:rPr>
              <a:t>ў</a:t>
            </a:r>
            <a:r>
              <a:rPr lang="ru" sz="2000" b="1" dirty="0">
                <a:latin typeface="Times New Roman"/>
              </a:rPr>
              <a:t>либ, 1-бобда (1-4) умумий </a:t>
            </a:r>
            <a:r>
              <a:rPr lang="ru-RU" sz="2000" b="1" dirty="0">
                <a:latin typeface="Times New Roman"/>
              </a:rPr>
              <a:t>қ</a:t>
            </a:r>
            <a:r>
              <a:rPr lang="ru" sz="2000" b="1" dirty="0">
                <a:latin typeface="Times New Roman"/>
              </a:rPr>
              <a:t>оидалар, 2-бобда (5-14) коррупциянинг олдини олиш чоралари, 3-бобда (15-42) жиноятчилик ва </a:t>
            </a:r>
            <a:r>
              <a:rPr lang="ru-RU" sz="2000" b="1" dirty="0">
                <a:latin typeface="Times New Roman"/>
              </a:rPr>
              <a:t>ҳ</a:t>
            </a:r>
            <a:r>
              <a:rPr lang="ru" sz="2000" b="1" dirty="0">
                <a:latin typeface="Times New Roman"/>
              </a:rPr>
              <a:t>у</a:t>
            </a:r>
            <a:r>
              <a:rPr lang="ru-RU" sz="2000" b="1" dirty="0">
                <a:latin typeface="Times New Roman"/>
              </a:rPr>
              <a:t>қ</a:t>
            </a:r>
            <a:r>
              <a:rPr lang="ru" sz="2000" b="1" dirty="0">
                <a:latin typeface="Times New Roman"/>
              </a:rPr>
              <a:t>у</a:t>
            </a:r>
            <a:r>
              <a:rPr lang="ru-RU" sz="2000" b="1" dirty="0">
                <a:latin typeface="Times New Roman"/>
              </a:rPr>
              <a:t>қ</a:t>
            </a:r>
            <a:r>
              <a:rPr lang="ru" sz="2000" b="1" dirty="0">
                <a:latin typeface="Times New Roman"/>
              </a:rPr>
              <a:t>ни мухофаза </a:t>
            </a:r>
            <a:r>
              <a:rPr lang="ru-RU" sz="2000" b="1" dirty="0">
                <a:latin typeface="Times New Roman"/>
              </a:rPr>
              <a:t>қ</a:t>
            </a:r>
            <a:r>
              <a:rPr lang="ru" sz="2000" b="1" dirty="0">
                <a:latin typeface="Times New Roman"/>
              </a:rPr>
              <a:t>илиш фаолияти, 4-бобда (43-50) хал</a:t>
            </a:r>
            <a:r>
              <a:rPr lang="ru-RU" sz="2000" b="1" dirty="0">
                <a:latin typeface="Times New Roman"/>
              </a:rPr>
              <a:t>қ</a:t>
            </a:r>
            <a:r>
              <a:rPr lang="ru" sz="2000" b="1" dirty="0">
                <a:latin typeface="Times New Roman"/>
              </a:rPr>
              <a:t>аро хамкорлик, 5-бобда (51-59) активларни кайтариш б</a:t>
            </a:r>
            <a:r>
              <a:rPr lang="ru-RU" sz="2000" b="1" dirty="0">
                <a:latin typeface="Times New Roman"/>
              </a:rPr>
              <a:t>ў</a:t>
            </a:r>
            <a:r>
              <a:rPr lang="ru" sz="2000" b="1" dirty="0">
                <a:latin typeface="Times New Roman"/>
              </a:rPr>
              <a:t>йича чоралар, 6-бобда (60-62) техник ёрдам ва маълумот алмашинуви, 7-бобда (63-64) амалга ошириш механизмлари, 8-бобда (65-71) якуний </a:t>
            </a:r>
            <a:r>
              <a:rPr lang="ru-RU" sz="2000" b="1" dirty="0">
                <a:latin typeface="Times New Roman"/>
              </a:rPr>
              <a:t>қ</a:t>
            </a:r>
            <a:r>
              <a:rPr lang="ru" sz="2000" b="1" dirty="0">
                <a:latin typeface="Times New Roman"/>
              </a:rPr>
              <a:t>оидалар акс этган.</a:t>
            </a:r>
          </a:p>
        </p:txBody>
      </p:sp>
    </p:spTree>
    <p:extLst>
      <p:ext uri="{BB962C8B-B14F-4D97-AF65-F5344CB8AC3E}">
        <p14:creationId xmlns:p14="http://schemas.microsoft.com/office/powerpoint/2010/main" val="8978583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Reminder28/07/2016 10:55:40833312551"/>
  <p:tag name="TOCTEMPLATESHAPENAME" val="SecElseSubSec"/>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2123</Words>
  <Application>Microsoft Office PowerPoint</Application>
  <PresentationFormat>Широкоэкранный</PresentationFormat>
  <Paragraphs>182</Paragraphs>
  <Slides>33</Slides>
  <Notes>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33</vt:i4>
      </vt:variant>
    </vt:vector>
  </HeadingPairs>
  <TitlesOfParts>
    <vt:vector size="43" baseType="lpstr">
      <vt:lpstr>Arial Unicode MS</vt:lpstr>
      <vt:lpstr>SimSun</vt:lpstr>
      <vt:lpstr>Arial</vt:lpstr>
      <vt:lpstr>Arial Narrow</vt:lpstr>
      <vt:lpstr>Calibri</vt:lpstr>
      <vt:lpstr>Calibri Light</vt:lpstr>
      <vt:lpstr>PTSerif</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Коррупцияга қарши курашишда     манфаатлар тўқнашуви</vt:lpstr>
      <vt:lpstr>Презентация PowerPoint</vt:lpstr>
      <vt:lpstr>Коррупцияда  манфаатлар тўқнашуви ҳолатларини  тартибга солувчи  миллий қонунчилик нормалари </vt:lpstr>
      <vt:lpstr>Ўзбекистон Республикасининг Меҳнат кодекси</vt:lpstr>
      <vt:lpstr>Презентация PowerPoint</vt:lpstr>
      <vt:lpstr>Манфаатлар тўқнашувининг кўринишлари</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25</cp:revision>
  <dcterms:created xsi:type="dcterms:W3CDTF">2022-06-27T06:04:58Z</dcterms:created>
  <dcterms:modified xsi:type="dcterms:W3CDTF">2022-07-01T10:33:09Z</dcterms:modified>
</cp:coreProperties>
</file>